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305" r:id="rId3"/>
    <p:sldId id="310" r:id="rId4"/>
    <p:sldId id="308" r:id="rId5"/>
    <p:sldId id="314" r:id="rId6"/>
    <p:sldId id="307" r:id="rId7"/>
    <p:sldId id="309" r:id="rId8"/>
    <p:sldId id="311" r:id="rId9"/>
    <p:sldId id="313" r:id="rId10"/>
    <p:sldId id="315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6C35"/>
    <a:srgbClr val="FFFFFF"/>
    <a:srgbClr val="586B34"/>
    <a:srgbClr val="A9C63C"/>
    <a:srgbClr val="D9D9D9"/>
    <a:srgbClr val="A9C53A"/>
    <a:srgbClr val="A4C440"/>
    <a:srgbClr val="343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rednji slog 1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6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93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459AD-682D-498C-A4BA-55429F7AD76F}" type="datetimeFigureOut">
              <a:rPr lang="sl-SI" smtClean="0"/>
              <a:t>23. 02. 2022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75CED-1E45-445F-8764-1E746A387B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2356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55C1-4B36-497E-A805-974417FF186E}" type="datetimeFigureOut">
              <a:rPr lang="sl-SI" smtClean="0"/>
              <a:t>23. 02. 2022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2B0B-5823-4D86-A422-CDF544F6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169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55C1-4B36-497E-A805-974417FF186E}" type="datetimeFigureOut">
              <a:rPr lang="sl-SI" smtClean="0"/>
              <a:t>23. 02. 2022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2B0B-5823-4D86-A422-CDF544F6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604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55C1-4B36-497E-A805-974417FF186E}" type="datetimeFigureOut">
              <a:rPr lang="sl-SI" smtClean="0"/>
              <a:t>23. 02. 2022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2B0B-5823-4D86-A422-CDF544F6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903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55C1-4B36-497E-A805-974417FF186E}" type="datetimeFigureOut">
              <a:rPr lang="sl-SI" smtClean="0"/>
              <a:t>23. 02. 2022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2B0B-5823-4D86-A422-CDF544F6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689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55C1-4B36-497E-A805-974417FF186E}" type="datetimeFigureOut">
              <a:rPr lang="sl-SI" smtClean="0"/>
              <a:t>23. 02. 2022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2B0B-5823-4D86-A422-CDF544F6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789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55C1-4B36-497E-A805-974417FF186E}" type="datetimeFigureOut">
              <a:rPr lang="sl-SI" smtClean="0"/>
              <a:t>23. 02. 2022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2B0B-5823-4D86-A422-CDF544F6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964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55C1-4B36-497E-A805-974417FF186E}" type="datetimeFigureOut">
              <a:rPr lang="sl-SI" smtClean="0"/>
              <a:t>23. 02. 2022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2B0B-5823-4D86-A422-CDF544F6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353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55C1-4B36-497E-A805-974417FF186E}" type="datetimeFigureOut">
              <a:rPr lang="sl-SI" smtClean="0"/>
              <a:t>23. 02. 2022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2B0B-5823-4D86-A422-CDF544F6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251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55C1-4B36-497E-A805-974417FF186E}" type="datetimeFigureOut">
              <a:rPr lang="sl-SI" smtClean="0"/>
              <a:t>23. 02. 2022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2B0B-5823-4D86-A422-CDF544F6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521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55C1-4B36-497E-A805-974417FF186E}" type="datetimeFigureOut">
              <a:rPr lang="sl-SI" smtClean="0"/>
              <a:t>23. 02. 2022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2B0B-5823-4D86-A422-CDF544F6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304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55C1-4B36-497E-A805-974417FF186E}" type="datetimeFigureOut">
              <a:rPr lang="sl-SI" smtClean="0"/>
              <a:t>23. 02. 2022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2B0B-5823-4D86-A422-CDF544F6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896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F55C1-4B36-497E-A805-974417FF186E}" type="datetimeFigureOut">
              <a:rPr lang="sl-SI" smtClean="0"/>
              <a:t>23. 02. 2022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42B0B-5823-4D86-A422-CDF544F66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096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chools-go-digital.jrc.ec.europa.eu/coordinator/login" TargetMode="External"/><Relationship Id="rId3" Type="http://schemas.openxmlformats.org/officeDocument/2006/relationships/hyperlink" Target="https://education.ec.europa.eu/document/selfie-guide-for-school-coordinators" TargetMode="External"/><Relationship Id="rId7" Type="http://schemas.openxmlformats.org/officeDocument/2006/relationships/hyperlink" Target="https://schools-go-digital.jrc.ec.europa.eu/school/registry" TargetMode="External"/><Relationship Id="rId12" Type="http://schemas.openxmlformats.org/officeDocument/2006/relationships/image" Target="../media/image23.jpeg"/><Relationship Id="rId2" Type="http://schemas.openxmlformats.org/officeDocument/2006/relationships/hyperlink" Target="https://education.ec.europa.eu/news/work-based-learning-modu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cation.ec.europa.eu/sl/registracija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www.youtube.com/watch?v=q9qm5F0hSXA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s://education.ec.europa.eu/sl/node/1410" TargetMode="External"/><Relationship Id="rId9" Type="http://schemas.openxmlformats.org/officeDocument/2006/relationships/hyperlink" Target="https://www.linkedin.com/groups/9079225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>
            <a:extLst>
              <a:ext uri="{FF2B5EF4-FFF2-40B4-BE49-F238E27FC236}">
                <a16:creationId xmlns:a16="http://schemas.microsoft.com/office/drawing/2014/main" id="{6106CF50-E49F-4BA0-8A90-A595C298DFF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23170" cy="42094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sl-SI" sz="3600" b="1" dirty="0">
              <a:solidFill>
                <a:srgbClr val="A9C53A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3600" b="1" dirty="0">
                <a:solidFill>
                  <a:srgbClr val="A9C53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SELFIE</a:t>
            </a:r>
            <a:br>
              <a:rPr lang="sl-SI" sz="3600" dirty="0">
                <a:solidFill>
                  <a:srgbClr val="A9C53A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sl-SI" sz="3600" dirty="0">
              <a:solidFill>
                <a:srgbClr val="A9C53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31778A10-FB5B-4272-A85B-D98C807A05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560B55A-17E4-41E9-9C78-2E5E5134B7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24" y="433036"/>
            <a:ext cx="2464922" cy="1301510"/>
          </a:xfrm>
          <a:prstGeom prst="rect">
            <a:avLst/>
          </a:prstGeom>
        </p:spPr>
      </p:pic>
      <p:sp>
        <p:nvSpPr>
          <p:cNvPr id="10" name="Pravokotnik 9">
            <a:extLst>
              <a:ext uri="{FF2B5EF4-FFF2-40B4-BE49-F238E27FC236}">
                <a16:creationId xmlns:a16="http://schemas.microsoft.com/office/drawing/2014/main" id="{60EAE224-0A4F-45E1-A5CA-61D585EBFD5D}"/>
              </a:ext>
            </a:extLst>
          </p:cNvPr>
          <p:cNvSpPr/>
          <p:nvPr/>
        </p:nvSpPr>
        <p:spPr>
          <a:xfrm>
            <a:off x="3471052" y="3931220"/>
            <a:ext cx="3581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600" b="1" dirty="0">
                <a:solidFill>
                  <a:srgbClr val="596C3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23. februar 2022</a:t>
            </a:r>
          </a:p>
          <a:p>
            <a:pPr algn="ctr"/>
            <a:r>
              <a:rPr lang="sl-SI" sz="1600" b="1" dirty="0">
                <a:solidFill>
                  <a:srgbClr val="596C3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Šolski center Celje</a:t>
            </a:r>
          </a:p>
          <a:p>
            <a:pPr algn="ctr"/>
            <a:r>
              <a:rPr lang="sl-SI" sz="1600" b="1" dirty="0">
                <a:solidFill>
                  <a:srgbClr val="596C3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Spletni dogodek</a:t>
            </a:r>
          </a:p>
        </p:txBody>
      </p:sp>
      <p:pic>
        <p:nvPicPr>
          <p:cNvPr id="1026" name="Picture 2" descr="SELFIE for work-based learning (WBL): End of successful pilot phase and  preparations for full roll-out - Employment, Social Affairs &amp; Inclusion -  European Commission">
            <a:extLst>
              <a:ext uri="{FF2B5EF4-FFF2-40B4-BE49-F238E27FC236}">
                <a16:creationId xmlns:a16="http://schemas.microsoft.com/office/drawing/2014/main" id="{DB3F886A-A8C3-478E-8B55-543E7A0B1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06" y="5181621"/>
            <a:ext cx="2531388" cy="131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edstavitev preliminarnih rezultatov analize projekta SELFIE WBL na  spletnem seminarju ETF – VIŠJE STROKOVNE ŠOLE">
            <a:extLst>
              <a:ext uri="{FF2B5EF4-FFF2-40B4-BE49-F238E27FC236}">
                <a16:creationId xmlns:a16="http://schemas.microsoft.com/office/drawing/2014/main" id="{7A71514C-9F9E-4884-909F-A92174365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772" y="5181621"/>
            <a:ext cx="2160313" cy="131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>
            <a:extLst>
              <a:ext uri="{FF2B5EF4-FFF2-40B4-BE49-F238E27FC236}">
                <a16:creationId xmlns:a16="http://schemas.microsoft.com/office/drawing/2014/main" id="{48B8C764-D023-4858-B355-6E80E3508F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88529" y="3574067"/>
            <a:ext cx="425002" cy="4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" name="AutoShape 8">
            <a:extLst>
              <a:ext uri="{FF2B5EF4-FFF2-40B4-BE49-F238E27FC236}">
                <a16:creationId xmlns:a16="http://schemas.microsoft.com/office/drawing/2014/main" id="{B56BF922-6E31-4FA6-A2CA-75B5359105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40929" y="3726467"/>
            <a:ext cx="425002" cy="4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34" name="Picture 10" descr="New online tool to support teacher digital skills | European Education Area">
            <a:extLst>
              <a:ext uri="{FF2B5EF4-FFF2-40B4-BE49-F238E27FC236}">
                <a16:creationId xmlns:a16="http://schemas.microsoft.com/office/drawing/2014/main" id="{46E4ECF4-86E3-44EF-A02E-7EFCF1940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63" y="5181621"/>
            <a:ext cx="2358345" cy="132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557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48FD87-102F-48FE-9424-DE16048F8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33" y="950219"/>
            <a:ext cx="3367359" cy="1836964"/>
          </a:xfrm>
        </p:spPr>
        <p:txBody>
          <a:bodyPr anchor="ctr">
            <a:normAutofit/>
          </a:bodyPr>
          <a:lstStyle/>
          <a:p>
            <a:pPr algn="ctr"/>
            <a:r>
              <a:rPr lang="sl-SI" sz="5400" b="1" dirty="0">
                <a:solidFill>
                  <a:srgbClr val="586B34"/>
                </a:solidFill>
              </a:rPr>
              <a:t>Uporabne  povezave</a:t>
            </a:r>
          </a:p>
        </p:txBody>
      </p:sp>
      <p:sp>
        <p:nvSpPr>
          <p:cNvPr id="13" name="Označba mesta vsebine 2">
            <a:extLst>
              <a:ext uri="{FF2B5EF4-FFF2-40B4-BE49-F238E27FC236}">
                <a16:creationId xmlns:a16="http://schemas.microsoft.com/office/drawing/2014/main" id="{52700EB7-B6DD-43CF-8E4B-CAA27D3F627E}"/>
              </a:ext>
            </a:extLst>
          </p:cNvPr>
          <p:cNvSpPr txBox="1">
            <a:spLocks/>
          </p:cNvSpPr>
          <p:nvPr/>
        </p:nvSpPr>
        <p:spPr>
          <a:xfrm>
            <a:off x="3816716" y="150541"/>
            <a:ext cx="6838347" cy="666356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344488">
              <a:buClr>
                <a:srgbClr val="A4C440"/>
              </a:buClr>
              <a:buFont typeface="Wingdings" panose="05000000000000000000" pitchFamily="2" charset="2"/>
              <a:buChar char="Ø"/>
            </a:pPr>
            <a:r>
              <a:rPr lang="sl-SI" sz="3200" b="1" dirty="0">
                <a:solidFill>
                  <a:srgbClr val="596C35"/>
                </a:solidFill>
                <a:hlinkClick r:id="rId2"/>
              </a:rPr>
              <a:t>Splošna predstavitev orodja</a:t>
            </a:r>
            <a:endParaRPr lang="sl-SI" sz="3200" b="1" dirty="0">
              <a:solidFill>
                <a:srgbClr val="596C35"/>
              </a:solidFill>
            </a:endParaRPr>
          </a:p>
          <a:p>
            <a:pPr marL="285750" indent="0">
              <a:buClr>
                <a:srgbClr val="A4C440"/>
              </a:buClr>
              <a:buNone/>
            </a:pPr>
            <a:r>
              <a:rPr lang="sl-SI" sz="3200" b="1" dirty="0">
                <a:solidFill>
                  <a:srgbClr val="596C35"/>
                </a:solidFill>
              </a:rPr>
              <a:t>     </a:t>
            </a:r>
            <a:r>
              <a:rPr lang="sl-SI" sz="3200" dirty="0"/>
              <a:t>(v angleščini)</a:t>
            </a:r>
          </a:p>
          <a:p>
            <a:pPr marL="630238" indent="-344488">
              <a:buClr>
                <a:srgbClr val="A4C440"/>
              </a:buClr>
              <a:buFont typeface="Wingdings" panose="05000000000000000000" pitchFamily="2" charset="2"/>
              <a:buChar char="Ø"/>
            </a:pPr>
            <a:r>
              <a:rPr lang="sl-SI" sz="3200" b="1" dirty="0">
                <a:hlinkClick r:id="rId3"/>
              </a:rPr>
              <a:t>Vodnik za šolske koordinatorje </a:t>
            </a:r>
            <a:endParaRPr lang="sl-SI" sz="3200" b="1" dirty="0"/>
          </a:p>
          <a:p>
            <a:pPr marL="285750" indent="0">
              <a:buClr>
                <a:srgbClr val="A4C440"/>
              </a:buClr>
              <a:buNone/>
            </a:pPr>
            <a:r>
              <a:rPr lang="sl-SI" sz="3200" dirty="0"/>
              <a:t>     (v angleščini)</a:t>
            </a:r>
          </a:p>
          <a:p>
            <a:pPr marL="630238" indent="-344488">
              <a:buClr>
                <a:srgbClr val="A4C440"/>
              </a:buClr>
              <a:buFont typeface="Wingdings" panose="05000000000000000000" pitchFamily="2" charset="2"/>
              <a:buChar char="Ø"/>
            </a:pPr>
            <a:r>
              <a:rPr lang="sl-SI" sz="3200" b="1" dirty="0">
                <a:hlinkClick r:id="rId4"/>
              </a:rPr>
              <a:t>Vprašalniki</a:t>
            </a:r>
            <a:endParaRPr lang="sl-SI" sz="3200" b="1" dirty="0"/>
          </a:p>
          <a:p>
            <a:pPr marL="285750" indent="0">
              <a:buClr>
                <a:srgbClr val="A4C440"/>
              </a:buClr>
              <a:buNone/>
            </a:pPr>
            <a:r>
              <a:rPr lang="sl-SI" sz="3200" dirty="0"/>
              <a:t>     (v vseh jezikih EU)</a:t>
            </a:r>
          </a:p>
          <a:p>
            <a:pPr marL="630238" indent="-344488">
              <a:buClr>
                <a:srgbClr val="A4C440"/>
              </a:buClr>
              <a:buFont typeface="Wingdings" panose="05000000000000000000" pitchFamily="2" charset="2"/>
              <a:buChar char="Ø"/>
            </a:pPr>
            <a:r>
              <a:rPr lang="sl-SI" sz="3200" b="1" dirty="0">
                <a:hlinkClick r:id="rId5"/>
              </a:rPr>
              <a:t>Predstavitveni video </a:t>
            </a:r>
            <a:endParaRPr lang="sl-SI" sz="3200" b="1" dirty="0"/>
          </a:p>
          <a:p>
            <a:pPr marL="285750" indent="0">
              <a:buClr>
                <a:srgbClr val="A4C440"/>
              </a:buClr>
              <a:buNone/>
            </a:pPr>
            <a:r>
              <a:rPr lang="sl-SI" sz="3200" dirty="0"/>
              <a:t>     (v angleščini)</a:t>
            </a:r>
          </a:p>
          <a:p>
            <a:pPr marL="630238" indent="-344488">
              <a:buClr>
                <a:srgbClr val="A4C440"/>
              </a:buClr>
              <a:buFont typeface="Wingdings" panose="05000000000000000000" pitchFamily="2" charset="2"/>
              <a:buChar char="Ø"/>
            </a:pPr>
            <a:r>
              <a:rPr lang="sl-SI" sz="3200" b="1" dirty="0">
                <a:solidFill>
                  <a:srgbClr val="596C35"/>
                </a:solidFill>
                <a:hlinkClick r:id="rId6"/>
              </a:rPr>
              <a:t>Uvodna stran registracije šole</a:t>
            </a:r>
            <a:r>
              <a:rPr lang="sl-SI" sz="3200" dirty="0">
                <a:hlinkClick r:id="rId6"/>
              </a:rPr>
              <a:t> </a:t>
            </a:r>
            <a:endParaRPr lang="sl-SI" sz="3200" dirty="0"/>
          </a:p>
          <a:p>
            <a:pPr marL="285750" indent="0">
              <a:buClr>
                <a:srgbClr val="A4C440"/>
              </a:buClr>
              <a:buNone/>
            </a:pPr>
            <a:r>
              <a:rPr lang="sl-SI" sz="3200" dirty="0"/>
              <a:t>     (v slovenščini)</a:t>
            </a:r>
          </a:p>
          <a:p>
            <a:pPr marL="630238" indent="-344488">
              <a:buClr>
                <a:srgbClr val="A4C440"/>
              </a:buClr>
              <a:buFont typeface="Wingdings" panose="05000000000000000000" pitchFamily="2" charset="2"/>
              <a:buChar char="Ø"/>
            </a:pPr>
            <a:r>
              <a:rPr lang="sl-SI" sz="3200" b="1" dirty="0">
                <a:hlinkClick r:id="rId7"/>
              </a:rPr>
              <a:t>Registracija šole </a:t>
            </a:r>
            <a:endParaRPr lang="sl-SI" sz="3200" b="1" dirty="0"/>
          </a:p>
          <a:p>
            <a:pPr marL="285750" indent="0">
              <a:buClr>
                <a:srgbClr val="A4C440"/>
              </a:buClr>
              <a:buNone/>
            </a:pPr>
            <a:r>
              <a:rPr lang="sl-SI" sz="3200" dirty="0"/>
              <a:t>     (v slovenščini)</a:t>
            </a:r>
          </a:p>
          <a:p>
            <a:pPr marL="630238" indent="-344488">
              <a:buClr>
                <a:srgbClr val="A4C440"/>
              </a:buClr>
              <a:buFont typeface="Wingdings" panose="05000000000000000000" pitchFamily="2" charset="2"/>
              <a:buChar char="Ø"/>
            </a:pPr>
            <a:r>
              <a:rPr lang="sl-SI" sz="3200" b="1" dirty="0">
                <a:hlinkClick r:id="rId8"/>
              </a:rPr>
              <a:t>Dostop do že registriranega profila šole </a:t>
            </a:r>
            <a:endParaRPr lang="sl-SI" sz="3200" b="1" dirty="0"/>
          </a:p>
          <a:p>
            <a:pPr marL="285750" indent="0">
              <a:buClr>
                <a:srgbClr val="A4C440"/>
              </a:buClr>
              <a:buNone/>
            </a:pPr>
            <a:r>
              <a:rPr lang="sl-SI" sz="3200" b="1" dirty="0"/>
              <a:t>     </a:t>
            </a:r>
            <a:r>
              <a:rPr lang="sl-SI" sz="3200" dirty="0"/>
              <a:t>(v slovenščini)</a:t>
            </a:r>
          </a:p>
          <a:p>
            <a:pPr marL="630238" indent="-344488">
              <a:buClr>
                <a:srgbClr val="A4C440"/>
              </a:buClr>
              <a:buFont typeface="Wingdings" panose="05000000000000000000" pitchFamily="2" charset="2"/>
              <a:buChar char="Ø"/>
            </a:pPr>
            <a:r>
              <a:rPr lang="sl-SI" sz="3200" b="1" dirty="0" err="1">
                <a:hlinkClick r:id="rId9"/>
              </a:rPr>
              <a:t>LinkedIn</a:t>
            </a:r>
            <a:r>
              <a:rPr lang="sl-SI" sz="3200" b="1" dirty="0">
                <a:hlinkClick r:id="rId9"/>
              </a:rPr>
              <a:t> SELFIE EU mreža </a:t>
            </a:r>
            <a:endParaRPr lang="sl-SI" sz="3200" b="1" dirty="0"/>
          </a:p>
          <a:p>
            <a:pPr marL="285750" indent="0">
              <a:buClr>
                <a:srgbClr val="A4C440"/>
              </a:buClr>
              <a:buNone/>
            </a:pPr>
            <a:r>
              <a:rPr lang="sl-SI" sz="3200" b="1" dirty="0"/>
              <a:t>     </a:t>
            </a:r>
            <a:r>
              <a:rPr lang="sl-SI" sz="3200" dirty="0"/>
              <a:t>(v angleščini)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1B8B1EF-3E51-4536-83E4-91A3FF81F92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17253"/>
            <a:ext cx="1668831" cy="681411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D139E9C-8E9E-4859-A373-A169B8C3A0E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  <p:pic>
        <p:nvPicPr>
          <p:cNvPr id="2050" name="Picture 2" descr="Useful Links to Montpellier | Learn French in France with ILA">
            <a:extLst>
              <a:ext uri="{FF2B5EF4-FFF2-40B4-BE49-F238E27FC236}">
                <a16:creationId xmlns:a16="http://schemas.microsoft.com/office/drawing/2014/main" id="{56E9A712-FC6B-4F7E-8BA4-1AF385325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7601">
            <a:off x="174933" y="2955073"/>
            <a:ext cx="3662227" cy="2425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98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48FD87-102F-48FE-9424-DE16048F8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28" y="2505826"/>
            <a:ext cx="3367359" cy="1836964"/>
          </a:xfrm>
        </p:spPr>
        <p:txBody>
          <a:bodyPr anchor="ctr">
            <a:normAutofit/>
          </a:bodyPr>
          <a:lstStyle/>
          <a:p>
            <a:pPr algn="ctr"/>
            <a:endParaRPr lang="sl-SI" sz="5400" dirty="0">
              <a:solidFill>
                <a:srgbClr val="586B34"/>
              </a:solidFill>
            </a:endParaRPr>
          </a:p>
        </p:txBody>
      </p:sp>
      <p:sp>
        <p:nvSpPr>
          <p:cNvPr id="13" name="Označba mesta vsebine 2">
            <a:extLst>
              <a:ext uri="{FF2B5EF4-FFF2-40B4-BE49-F238E27FC236}">
                <a16:creationId xmlns:a16="http://schemas.microsoft.com/office/drawing/2014/main" id="{52700EB7-B6DD-43CF-8E4B-CAA27D3F627E}"/>
              </a:ext>
            </a:extLst>
          </p:cNvPr>
          <p:cNvSpPr txBox="1">
            <a:spLocks/>
          </p:cNvSpPr>
          <p:nvPr/>
        </p:nvSpPr>
        <p:spPr>
          <a:xfrm>
            <a:off x="3495040" y="1727200"/>
            <a:ext cx="6838347" cy="4451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344488">
              <a:buClr>
                <a:srgbClr val="A4C440"/>
              </a:buClr>
              <a:buFont typeface="Wingdings" panose="05000000000000000000" pitchFamily="2" charset="2"/>
              <a:buChar char="Ø"/>
            </a:pPr>
            <a:r>
              <a:rPr lang="sl-SI" sz="2400" dirty="0"/>
              <a:t>SELFIE WBL </a:t>
            </a:r>
            <a:r>
              <a:rPr lang="sl-SI" sz="2400" b="1" dirty="0">
                <a:solidFill>
                  <a:srgbClr val="596C35"/>
                </a:solidFill>
              </a:rPr>
              <a:t>podpira šole in podjetja</a:t>
            </a:r>
            <a:r>
              <a:rPr lang="sl-SI" sz="2400" dirty="0"/>
              <a:t>, da izboljšajo način uporabe digitalnih tehnologij v svojih programih izobraževanja in usposabljanja, kar je eno ključnih prednostnih nalog politike Evropske komisije.,</a:t>
            </a:r>
          </a:p>
          <a:p>
            <a:pPr marL="630238" indent="-344488">
              <a:buClr>
                <a:srgbClr val="A4C440"/>
              </a:buClr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rgbClr val="596C35"/>
                </a:solidFill>
              </a:rPr>
              <a:t>Pristop od spodaj navzgor</a:t>
            </a:r>
            <a:r>
              <a:rPr lang="sl-SI" sz="2400" dirty="0"/>
              <a:t>,</a:t>
            </a:r>
          </a:p>
          <a:p>
            <a:pPr marL="630238" indent="-344488">
              <a:buClr>
                <a:srgbClr val="A4C440"/>
              </a:buClr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rgbClr val="596C35"/>
                </a:solidFill>
              </a:rPr>
              <a:t>4 ciljne skupine</a:t>
            </a:r>
            <a:r>
              <a:rPr lang="sl-SI" sz="2400" dirty="0"/>
              <a:t>: dijaki, učitelji, vodje, mentorji v podjetju,</a:t>
            </a:r>
          </a:p>
          <a:p>
            <a:pPr marL="630238" indent="-344488">
              <a:buClr>
                <a:srgbClr val="A4C440"/>
              </a:buClr>
              <a:buFont typeface="Wingdings" panose="05000000000000000000" pitchFamily="2" charset="2"/>
              <a:buChar char="Ø"/>
            </a:pPr>
            <a:r>
              <a:rPr lang="sl-SI" sz="2400" dirty="0"/>
              <a:t>Uradno zagnan </a:t>
            </a:r>
            <a:r>
              <a:rPr lang="sl-SI" sz="2400" b="1" dirty="0">
                <a:solidFill>
                  <a:srgbClr val="596C35"/>
                </a:solidFill>
              </a:rPr>
              <a:t>oktobra 2021.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1B8B1EF-3E51-4536-83E4-91A3FF81F9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17253"/>
            <a:ext cx="1668831" cy="681411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D139E9C-8E9E-4859-A373-A169B8C3A0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  <p:pic>
        <p:nvPicPr>
          <p:cNvPr id="7" name="Picture 4" descr="Predstavitev preliminarnih rezultatov analize projekta SELFIE WBL na  spletnem seminarju ETF – VIŠJE STROKOVNE ŠOLE">
            <a:extLst>
              <a:ext uri="{FF2B5EF4-FFF2-40B4-BE49-F238E27FC236}">
                <a16:creationId xmlns:a16="http://schemas.microsoft.com/office/drawing/2014/main" id="{EF39188C-38C6-450F-9419-2B7E81B2E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50" y="2767963"/>
            <a:ext cx="2160313" cy="131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25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8698D8D1-110C-43A8-B07D-4FA9659D48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99"/>
          <a:stretch/>
        </p:blipFill>
        <p:spPr>
          <a:xfrm>
            <a:off x="4035910" y="4142985"/>
            <a:ext cx="2947425" cy="2688378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AE0992BF-5F6B-418F-A8C8-5FF2FB8AD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47651">
            <a:off x="6631211" y="3405837"/>
            <a:ext cx="4087217" cy="264467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648FD87-102F-48FE-9424-DE16048F8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33" y="950219"/>
            <a:ext cx="3547322" cy="1836964"/>
          </a:xfrm>
        </p:spPr>
        <p:txBody>
          <a:bodyPr anchor="ctr">
            <a:normAutofit/>
          </a:bodyPr>
          <a:lstStyle/>
          <a:p>
            <a:pPr algn="ctr"/>
            <a:r>
              <a:rPr lang="sl-SI" sz="5400" b="1" dirty="0">
                <a:solidFill>
                  <a:srgbClr val="586B34"/>
                </a:solidFill>
              </a:rPr>
              <a:t>Načrtovanje</a:t>
            </a:r>
          </a:p>
        </p:txBody>
      </p:sp>
      <p:sp>
        <p:nvSpPr>
          <p:cNvPr id="13" name="Označba mesta vsebine 2">
            <a:extLst>
              <a:ext uri="{FF2B5EF4-FFF2-40B4-BE49-F238E27FC236}">
                <a16:creationId xmlns:a16="http://schemas.microsoft.com/office/drawing/2014/main" id="{52700EB7-B6DD-43CF-8E4B-CAA27D3F627E}"/>
              </a:ext>
            </a:extLst>
          </p:cNvPr>
          <p:cNvSpPr txBox="1">
            <a:spLocks/>
          </p:cNvSpPr>
          <p:nvPr/>
        </p:nvSpPr>
        <p:spPr>
          <a:xfrm>
            <a:off x="3482922" y="645419"/>
            <a:ext cx="6838347" cy="35849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344488">
              <a:buClr>
                <a:srgbClr val="A4C440"/>
              </a:buClr>
              <a:buFont typeface="Wingdings" panose="05000000000000000000" pitchFamily="2" charset="2"/>
              <a:buChar char="Ø"/>
            </a:pPr>
            <a:r>
              <a:rPr lang="sl-SI" dirty="0"/>
              <a:t>Izberite šolskega koordinatorja</a:t>
            </a:r>
          </a:p>
          <a:p>
            <a:pPr marL="630238" indent="-344488">
              <a:buClr>
                <a:srgbClr val="A4C440"/>
              </a:buClr>
              <a:buFont typeface="Wingdings" panose="05000000000000000000" pitchFamily="2" charset="2"/>
              <a:buChar char="Ø"/>
            </a:pPr>
            <a:r>
              <a:rPr lang="sl-SI" dirty="0"/>
              <a:t>Prijavite šolo</a:t>
            </a:r>
          </a:p>
          <a:p>
            <a:pPr marL="630238" indent="-344488">
              <a:buClr>
                <a:srgbClr val="A4C440"/>
              </a:buClr>
              <a:buFont typeface="Wingdings" panose="05000000000000000000" pitchFamily="2" charset="2"/>
              <a:buChar char="Ø"/>
            </a:pPr>
            <a:r>
              <a:rPr lang="sl-SI" dirty="0"/>
              <a:t>Promovirajte SELFIE med udeleženci</a:t>
            </a:r>
          </a:p>
          <a:p>
            <a:pPr marL="630238" indent="-344488">
              <a:buClr>
                <a:srgbClr val="A4C440"/>
              </a:buClr>
              <a:buFont typeface="Wingdings" panose="05000000000000000000" pitchFamily="2" charset="2"/>
              <a:buChar char="Ø"/>
            </a:pPr>
            <a:r>
              <a:rPr lang="sl-SI" dirty="0"/>
              <a:t>Prilagodite vprašanja</a:t>
            </a:r>
          </a:p>
          <a:p>
            <a:pPr marL="630238" indent="-344488">
              <a:buClr>
                <a:srgbClr val="A4C440"/>
              </a:buClr>
              <a:buFont typeface="Wingdings" panose="05000000000000000000" pitchFamily="2" charset="2"/>
              <a:buChar char="Ø"/>
            </a:pPr>
            <a:r>
              <a:rPr lang="sl-SI" dirty="0"/>
              <a:t>Začnite z vprašanji</a:t>
            </a:r>
          </a:p>
          <a:p>
            <a:pPr marL="630238" indent="-344488">
              <a:buClr>
                <a:srgbClr val="A4C440"/>
              </a:buClr>
              <a:buFont typeface="Wingdings" panose="05000000000000000000" pitchFamily="2" charset="2"/>
              <a:buChar char="Ø"/>
            </a:pPr>
            <a:r>
              <a:rPr lang="sl-SI" dirty="0"/>
              <a:t>Pridobite rezultate</a:t>
            </a:r>
          </a:p>
          <a:p>
            <a:pPr marL="630238" indent="-344488">
              <a:buClr>
                <a:srgbClr val="A4C440"/>
              </a:buClr>
              <a:buFont typeface="Wingdings" panose="05000000000000000000" pitchFamily="2" charset="2"/>
              <a:buChar char="Ø"/>
            </a:pPr>
            <a:r>
              <a:rPr lang="sl-SI" dirty="0"/>
              <a:t>Pogovorite se o njih</a:t>
            </a:r>
          </a:p>
          <a:p>
            <a:pPr marL="630238" indent="-344488">
              <a:buClr>
                <a:srgbClr val="A4C440"/>
              </a:buClr>
              <a:buFont typeface="Wingdings" panose="05000000000000000000" pitchFamily="2" charset="2"/>
              <a:buChar char="Ø"/>
            </a:pPr>
            <a:r>
              <a:rPr lang="sl-SI" dirty="0"/>
              <a:t>Sledite svojemu napredku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1B8B1EF-3E51-4536-83E4-91A3FF81F9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17253"/>
            <a:ext cx="1668831" cy="681411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D139E9C-8E9E-4859-A373-A169B8C3A0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C02BDC9E-6A0A-4148-8B8F-C4CA7F4F2C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69053">
            <a:off x="128281" y="3806311"/>
            <a:ext cx="4087217" cy="258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50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48FD87-102F-48FE-9424-DE16048F8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47" y="17253"/>
            <a:ext cx="6156905" cy="1201947"/>
          </a:xfrm>
        </p:spPr>
        <p:txBody>
          <a:bodyPr anchor="ctr">
            <a:noAutofit/>
          </a:bodyPr>
          <a:lstStyle/>
          <a:p>
            <a:pPr algn="ctr"/>
            <a:r>
              <a:rPr lang="sl-SI" sz="4800" b="1" dirty="0">
                <a:solidFill>
                  <a:srgbClr val="586B34"/>
                </a:solidFill>
              </a:rPr>
              <a:t>Področja samorefleksije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1B8B1EF-3E51-4536-83E4-91A3FF81F9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17253"/>
            <a:ext cx="1668831" cy="681411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D139E9C-8E9E-4859-A373-A169B8C3A0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  <p:pic>
        <p:nvPicPr>
          <p:cNvPr id="11" name="Image 8">
            <a:extLst>
              <a:ext uri="{FF2B5EF4-FFF2-40B4-BE49-F238E27FC236}">
                <a16:creationId xmlns:a16="http://schemas.microsoft.com/office/drawing/2014/main" id="{67955DDA-AB92-4831-8378-A38E08691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32" y="1236644"/>
            <a:ext cx="10156294" cy="5306396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23408AD-9BDE-4200-901A-5AA3CAD0E80B}"/>
              </a:ext>
            </a:extLst>
          </p:cNvPr>
          <p:cNvSpPr txBox="1"/>
          <p:nvPr/>
        </p:nvSpPr>
        <p:spPr>
          <a:xfrm>
            <a:off x="695775" y="3151178"/>
            <a:ext cx="166624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596C35"/>
                </a:solidFill>
              </a:rPr>
              <a:t>Vodenje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91816623-C91E-4D67-A46B-AD34E76E639A}"/>
              </a:ext>
            </a:extLst>
          </p:cNvPr>
          <p:cNvSpPr txBox="1"/>
          <p:nvPr/>
        </p:nvSpPr>
        <p:spPr>
          <a:xfrm>
            <a:off x="2976716" y="2935735"/>
            <a:ext cx="2120471" cy="95410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596C35"/>
                </a:solidFill>
              </a:rPr>
              <a:t>Sodelovanje in mreženje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2BB99211-520F-4B96-B439-D8E6A3C619B5}"/>
              </a:ext>
            </a:extLst>
          </p:cNvPr>
          <p:cNvSpPr txBox="1"/>
          <p:nvPr/>
        </p:nvSpPr>
        <p:spPr>
          <a:xfrm>
            <a:off x="5152358" y="2951539"/>
            <a:ext cx="2268243" cy="95410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596C35"/>
                </a:solidFill>
              </a:rPr>
              <a:t>Infrastruktura in oprema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DB5141E9-1CFC-4438-A20A-76A6C7659818}"/>
              </a:ext>
            </a:extLst>
          </p:cNvPr>
          <p:cNvSpPr txBox="1"/>
          <p:nvPr/>
        </p:nvSpPr>
        <p:spPr>
          <a:xfrm>
            <a:off x="7383172" y="2951539"/>
            <a:ext cx="3060926" cy="95410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596C35"/>
                </a:solidFill>
              </a:rPr>
              <a:t>Stalni profesionalni razvoj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5114938D-7694-4C7D-8233-6EB10AADDFE4}"/>
              </a:ext>
            </a:extLst>
          </p:cNvPr>
          <p:cNvSpPr txBox="1"/>
          <p:nvPr/>
        </p:nvSpPr>
        <p:spPr>
          <a:xfrm>
            <a:off x="247568" y="5446368"/>
            <a:ext cx="2298456" cy="138499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596C35"/>
                </a:solidFill>
              </a:rPr>
              <a:t>Pedagogika: podpora in viri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D89D6037-2251-431D-BAEE-192FC6F7F39D}"/>
              </a:ext>
            </a:extLst>
          </p:cNvPr>
          <p:cNvSpPr txBox="1"/>
          <p:nvPr/>
        </p:nvSpPr>
        <p:spPr>
          <a:xfrm>
            <a:off x="2853902" y="5455752"/>
            <a:ext cx="2298456" cy="138499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596C35"/>
                </a:solidFill>
              </a:rPr>
              <a:t>Pedagogika: Izvajanje v učilnici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8DE53122-B473-4D86-AA47-1FD5754E3495}"/>
              </a:ext>
            </a:extLst>
          </p:cNvPr>
          <p:cNvSpPr txBox="1"/>
          <p:nvPr/>
        </p:nvSpPr>
        <p:spPr>
          <a:xfrm>
            <a:off x="5460236" y="5627305"/>
            <a:ext cx="2298456" cy="95410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596C35"/>
                </a:solidFill>
              </a:rPr>
              <a:t>Prakse preverjanja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E5742CF7-1295-4E85-8C68-000789657CED}"/>
              </a:ext>
            </a:extLst>
          </p:cNvPr>
          <p:cNvSpPr txBox="1"/>
          <p:nvPr/>
        </p:nvSpPr>
        <p:spPr>
          <a:xfrm>
            <a:off x="7909901" y="5533963"/>
            <a:ext cx="2298456" cy="138499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596C35"/>
                </a:solidFill>
              </a:rPr>
              <a:t>Digitalne kompetence dijakov</a:t>
            </a:r>
          </a:p>
        </p:txBody>
      </p:sp>
    </p:spTree>
    <p:extLst>
      <p:ext uri="{BB962C8B-B14F-4D97-AF65-F5344CB8AC3E}">
        <p14:creationId xmlns:p14="http://schemas.microsoft.com/office/powerpoint/2010/main" val="1672383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pty timeline Images, Stock Photos &amp;amp; Vectors | Shutterstock">
            <a:extLst>
              <a:ext uri="{FF2B5EF4-FFF2-40B4-BE49-F238E27FC236}">
                <a16:creationId xmlns:a16="http://schemas.microsoft.com/office/drawing/2014/main" id="{4BC8C9EF-8E96-4FFB-A41D-3BB7761E5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9629">
            <a:off x="242486" y="3163096"/>
            <a:ext cx="3741583" cy="120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648FD87-102F-48FE-9424-DE16048F8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33" y="950219"/>
            <a:ext cx="3367359" cy="1836964"/>
          </a:xfrm>
        </p:spPr>
        <p:txBody>
          <a:bodyPr anchor="ctr">
            <a:normAutofit/>
          </a:bodyPr>
          <a:lstStyle/>
          <a:p>
            <a:pPr algn="ctr"/>
            <a:r>
              <a:rPr lang="sl-SI" sz="5400" b="1" dirty="0" err="1">
                <a:solidFill>
                  <a:srgbClr val="586B34"/>
                </a:solidFill>
              </a:rPr>
              <a:t>Časovnica</a:t>
            </a:r>
            <a:endParaRPr lang="sl-SI" sz="5400" b="1" dirty="0">
              <a:solidFill>
                <a:srgbClr val="586B34"/>
              </a:solidFill>
            </a:endParaRPr>
          </a:p>
        </p:txBody>
      </p:sp>
      <p:sp>
        <p:nvSpPr>
          <p:cNvPr id="13" name="Označba mesta vsebine 2">
            <a:extLst>
              <a:ext uri="{FF2B5EF4-FFF2-40B4-BE49-F238E27FC236}">
                <a16:creationId xmlns:a16="http://schemas.microsoft.com/office/drawing/2014/main" id="{52700EB7-B6DD-43CF-8E4B-CAA27D3F627E}"/>
              </a:ext>
            </a:extLst>
          </p:cNvPr>
          <p:cNvSpPr txBox="1">
            <a:spLocks/>
          </p:cNvSpPr>
          <p:nvPr/>
        </p:nvSpPr>
        <p:spPr>
          <a:xfrm>
            <a:off x="3482922" y="646771"/>
            <a:ext cx="6838347" cy="60941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344488">
              <a:buClr>
                <a:srgbClr val="A4C440"/>
              </a:buClr>
              <a:buFont typeface="Wingdings" panose="05000000000000000000" pitchFamily="2" charset="2"/>
              <a:buChar char="Ø"/>
            </a:pPr>
            <a:r>
              <a:rPr lang="sl-SI" sz="3200" b="1" dirty="0">
                <a:solidFill>
                  <a:srgbClr val="596C35"/>
                </a:solidFill>
              </a:rPr>
              <a:t>3. – 11. marec </a:t>
            </a:r>
            <a:r>
              <a:rPr lang="sl-SI" sz="3200" dirty="0"/>
              <a:t>Promocija med vsemi deležniki, registracija, vnos podatkov</a:t>
            </a:r>
          </a:p>
          <a:p>
            <a:pPr marL="630238" indent="-344488">
              <a:buClr>
                <a:srgbClr val="A4C440"/>
              </a:buClr>
              <a:buFont typeface="Wingdings" panose="05000000000000000000" pitchFamily="2" charset="2"/>
              <a:buChar char="Ø"/>
            </a:pPr>
            <a:r>
              <a:rPr lang="sl-SI" sz="3200" b="1" dirty="0">
                <a:solidFill>
                  <a:srgbClr val="596C35"/>
                </a:solidFill>
              </a:rPr>
              <a:t>14. – 31. marec </a:t>
            </a:r>
            <a:r>
              <a:rPr lang="sl-SI" sz="3200" dirty="0"/>
              <a:t>Izpolnjevanje vprašalnika</a:t>
            </a:r>
          </a:p>
          <a:p>
            <a:pPr marL="630238" indent="-344488">
              <a:buClr>
                <a:srgbClr val="A4C440"/>
              </a:buClr>
              <a:buFont typeface="Wingdings" panose="05000000000000000000" pitchFamily="2" charset="2"/>
              <a:buChar char="Ø"/>
            </a:pPr>
            <a:r>
              <a:rPr lang="sl-SI" sz="3200" b="1" dirty="0">
                <a:solidFill>
                  <a:srgbClr val="596C35"/>
                </a:solidFill>
              </a:rPr>
              <a:t>1. april </a:t>
            </a:r>
            <a:r>
              <a:rPr lang="sl-SI" sz="3200" dirty="0"/>
              <a:t>Poročilo je na voljo</a:t>
            </a:r>
          </a:p>
          <a:p>
            <a:pPr marL="630238" indent="-344488">
              <a:buClr>
                <a:srgbClr val="A4C440"/>
              </a:buClr>
              <a:buFont typeface="Wingdings" panose="05000000000000000000" pitchFamily="2" charset="2"/>
              <a:buChar char="Ø"/>
            </a:pPr>
            <a:r>
              <a:rPr lang="sl-SI" sz="3200" b="1" dirty="0">
                <a:solidFill>
                  <a:srgbClr val="596C35"/>
                </a:solidFill>
              </a:rPr>
              <a:t>4. – 8. april </a:t>
            </a:r>
            <a:r>
              <a:rPr lang="sl-SI" sz="3200" dirty="0"/>
              <a:t>Fokusne skupine in intervjuji</a:t>
            </a:r>
          </a:p>
          <a:p>
            <a:pPr marL="1087438" lvl="1" indent="-344488">
              <a:buClr>
                <a:srgbClr val="A4C440"/>
              </a:buClr>
              <a:buFont typeface="Wingdings" panose="05000000000000000000" pitchFamily="2" charset="2"/>
              <a:buChar char="Ø"/>
            </a:pPr>
            <a:r>
              <a:rPr lang="sl-SI" sz="2800" b="1" dirty="0"/>
              <a:t>1 fokusna skupina z dijaki </a:t>
            </a:r>
            <a:r>
              <a:rPr lang="sl-SI" sz="2800" dirty="0"/>
              <a:t>(5-10 dijakov)</a:t>
            </a:r>
          </a:p>
          <a:p>
            <a:pPr marL="1087438" lvl="1" indent="-344488">
              <a:buClr>
                <a:srgbClr val="A4C440"/>
              </a:buClr>
              <a:buFont typeface="Wingdings" panose="05000000000000000000" pitchFamily="2" charset="2"/>
              <a:buChar char="Ø"/>
            </a:pPr>
            <a:r>
              <a:rPr lang="sl-SI" sz="2800" b="1" dirty="0"/>
              <a:t>1 fokusna skupina z učitelji </a:t>
            </a:r>
            <a:r>
              <a:rPr lang="sl-SI" sz="2800" dirty="0"/>
              <a:t>(5-10 učiteljev)</a:t>
            </a:r>
          </a:p>
          <a:p>
            <a:pPr marL="1087438" lvl="1" indent="-344488">
              <a:buClr>
                <a:srgbClr val="A4C440"/>
              </a:buClr>
              <a:buFont typeface="Wingdings" panose="05000000000000000000" pitchFamily="2" charset="2"/>
              <a:buChar char="Ø"/>
            </a:pPr>
            <a:r>
              <a:rPr lang="sl-SI" sz="2800" b="1" dirty="0"/>
              <a:t>1 intervju z vodstvom šole</a:t>
            </a:r>
          </a:p>
          <a:p>
            <a:pPr marL="1087438" lvl="1" indent="-344488">
              <a:buClr>
                <a:srgbClr val="A4C440"/>
              </a:buClr>
              <a:buFont typeface="Wingdings" panose="05000000000000000000" pitchFamily="2" charset="2"/>
              <a:buChar char="Ø"/>
            </a:pPr>
            <a:r>
              <a:rPr lang="sl-SI" sz="2800" b="1" dirty="0"/>
              <a:t>1 intervju s predstavniki podjetij</a:t>
            </a:r>
          </a:p>
          <a:p>
            <a:pPr marL="630238" indent="-344488">
              <a:buClr>
                <a:srgbClr val="A4C440"/>
              </a:buClr>
              <a:buFont typeface="Wingdings" panose="05000000000000000000" pitchFamily="2" charset="2"/>
              <a:buChar char="Ø"/>
            </a:pPr>
            <a:r>
              <a:rPr lang="sl-SI" sz="3200" b="1" dirty="0">
                <a:solidFill>
                  <a:srgbClr val="596C35"/>
                </a:solidFill>
              </a:rPr>
              <a:t>11. april – 6. maj </a:t>
            </a:r>
            <a:r>
              <a:rPr lang="sl-SI" sz="3200" dirty="0"/>
              <a:t>Priprava osnutka Digitalne strategije šole z Akcijskim načrtom</a:t>
            </a:r>
          </a:p>
          <a:p>
            <a:pPr marL="630238" indent="-344488">
              <a:buClr>
                <a:srgbClr val="A4C440"/>
              </a:buClr>
              <a:buFont typeface="Wingdings" panose="05000000000000000000" pitchFamily="2" charset="2"/>
              <a:buChar char="Ø"/>
            </a:pPr>
            <a:r>
              <a:rPr lang="sl-SI" sz="3200" b="1" dirty="0">
                <a:solidFill>
                  <a:srgbClr val="596C35"/>
                </a:solidFill>
              </a:rPr>
              <a:t>9. – 13. maj </a:t>
            </a:r>
            <a:r>
              <a:rPr lang="sl-SI" sz="3200" dirty="0"/>
              <a:t>Srečanje za pregled in konstruktivno razpravo osnutkov</a:t>
            </a:r>
          </a:p>
          <a:p>
            <a:pPr marL="630238" indent="-344488">
              <a:buClr>
                <a:srgbClr val="A4C440"/>
              </a:buClr>
              <a:buFont typeface="Wingdings" panose="05000000000000000000" pitchFamily="2" charset="2"/>
              <a:buChar char="Ø"/>
            </a:pPr>
            <a:r>
              <a:rPr lang="sl-SI" sz="3200" b="1" dirty="0">
                <a:solidFill>
                  <a:srgbClr val="596C35"/>
                </a:solidFill>
              </a:rPr>
              <a:t>16. – 30. maj </a:t>
            </a:r>
            <a:r>
              <a:rPr lang="sl-SI" sz="3200" dirty="0"/>
              <a:t>Priprava končnih Digitalnih strategij šol in pripadajočih Akcijskih načrtov</a:t>
            </a:r>
          </a:p>
          <a:p>
            <a:pPr marL="630238" indent="-344488">
              <a:buClr>
                <a:srgbClr val="A4C440"/>
              </a:buClr>
              <a:buFont typeface="Wingdings" panose="05000000000000000000" pitchFamily="2" charset="2"/>
              <a:buChar char="Ø"/>
            </a:pPr>
            <a:r>
              <a:rPr lang="sl-SI" sz="3200" b="1" dirty="0">
                <a:solidFill>
                  <a:srgbClr val="596C35"/>
                </a:solidFill>
              </a:rPr>
              <a:t>31. maj </a:t>
            </a:r>
            <a:r>
              <a:rPr lang="sl-SI" sz="3200" dirty="0"/>
              <a:t>Predstavitev</a:t>
            </a:r>
            <a:r>
              <a:rPr lang="sl-SI" sz="3200" b="1" dirty="0"/>
              <a:t> </a:t>
            </a:r>
            <a:r>
              <a:rPr lang="sl-SI" sz="3200" dirty="0"/>
              <a:t>Digitalnih strategij šol in pripadajočih Akcijskih načrtov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1B8B1EF-3E51-4536-83E4-91A3FF81F9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17253"/>
            <a:ext cx="1668831" cy="681411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D139E9C-8E9E-4859-A373-A169B8C3A0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id="{4F2616BF-695F-48EA-BD44-9FAF384AC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88221">
            <a:off x="6172882" y="3556427"/>
            <a:ext cx="4458322" cy="297221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648FD87-102F-48FE-9424-DE16048F8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33" y="950219"/>
            <a:ext cx="3367359" cy="1836964"/>
          </a:xfrm>
        </p:spPr>
        <p:txBody>
          <a:bodyPr anchor="ctr">
            <a:normAutofit/>
          </a:bodyPr>
          <a:lstStyle/>
          <a:p>
            <a:pPr algn="ctr"/>
            <a:r>
              <a:rPr lang="sl-SI" sz="5400" b="1" dirty="0">
                <a:solidFill>
                  <a:srgbClr val="586B34"/>
                </a:solidFill>
              </a:rPr>
              <a:t>Orodje po meri</a:t>
            </a:r>
          </a:p>
        </p:txBody>
      </p:sp>
      <p:sp>
        <p:nvSpPr>
          <p:cNvPr id="13" name="Označba mesta vsebine 2">
            <a:extLst>
              <a:ext uri="{FF2B5EF4-FFF2-40B4-BE49-F238E27FC236}">
                <a16:creationId xmlns:a16="http://schemas.microsoft.com/office/drawing/2014/main" id="{52700EB7-B6DD-43CF-8E4B-CAA27D3F627E}"/>
              </a:ext>
            </a:extLst>
          </p:cNvPr>
          <p:cNvSpPr txBox="1">
            <a:spLocks/>
          </p:cNvSpPr>
          <p:nvPr/>
        </p:nvSpPr>
        <p:spPr>
          <a:xfrm>
            <a:off x="3482922" y="645419"/>
            <a:ext cx="6838347" cy="3584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344488">
              <a:buClr>
                <a:srgbClr val="A4C440"/>
              </a:buClr>
              <a:buFont typeface="Wingdings" panose="05000000000000000000" pitchFamily="2" charset="2"/>
              <a:buChar char="Ø"/>
            </a:pPr>
            <a:r>
              <a:rPr lang="sl-SI" sz="3200" dirty="0"/>
              <a:t>Sestavljeno iz treh vrst vprašanj:</a:t>
            </a:r>
          </a:p>
          <a:p>
            <a:pPr marL="1087438" lvl="1" indent="-344488">
              <a:buClr>
                <a:srgbClr val="A4C440"/>
              </a:buClr>
              <a:buFont typeface="Wingdings" panose="05000000000000000000" pitchFamily="2" charset="2"/>
              <a:buChar char="Ø"/>
            </a:pPr>
            <a:r>
              <a:rPr lang="sl-SI" sz="2800" b="1" dirty="0">
                <a:solidFill>
                  <a:srgbClr val="596C35"/>
                </a:solidFill>
              </a:rPr>
              <a:t>Skupna vprašanja </a:t>
            </a:r>
            <a:r>
              <a:rPr lang="sl-SI" sz="2800" dirty="0"/>
              <a:t>- za vse šole jih ni mogoče spremeniti ali odstraniti,</a:t>
            </a:r>
          </a:p>
          <a:p>
            <a:pPr marL="1087438" lvl="1" indent="-344488">
              <a:buClr>
                <a:srgbClr val="A4C440"/>
              </a:buClr>
              <a:buFont typeface="Wingdings" panose="05000000000000000000" pitchFamily="2" charset="2"/>
              <a:buChar char="Ø"/>
            </a:pPr>
            <a:r>
              <a:rPr lang="sl-SI" sz="2800" b="1" dirty="0">
                <a:solidFill>
                  <a:srgbClr val="596C35"/>
                </a:solidFill>
              </a:rPr>
              <a:t>Poljubna vprašanja </a:t>
            </a:r>
            <a:r>
              <a:rPr lang="sl-SI" sz="2800" dirty="0"/>
              <a:t>– možno jih je uporabiti ali odstraniti</a:t>
            </a:r>
          </a:p>
          <a:p>
            <a:pPr marL="1087438" lvl="1" indent="-344488">
              <a:buClr>
                <a:srgbClr val="A4C440"/>
              </a:buClr>
              <a:buFont typeface="Wingdings" panose="05000000000000000000" pitchFamily="2" charset="2"/>
              <a:buChar char="Ø"/>
            </a:pPr>
            <a:r>
              <a:rPr lang="sl-SI" sz="2800" b="1" dirty="0">
                <a:solidFill>
                  <a:srgbClr val="596C35"/>
                </a:solidFill>
              </a:rPr>
              <a:t>Lastna vprašanja </a:t>
            </a:r>
            <a:r>
              <a:rPr lang="sl-SI" sz="2800" dirty="0"/>
              <a:t>– do 10 vprašanj, prilagojenih za potrebe vaše šole.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1B8B1EF-3E51-4536-83E4-91A3FF81F9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17253"/>
            <a:ext cx="1668831" cy="681411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D139E9C-8E9E-4859-A373-A169B8C3A0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3D2AF7A5-4884-4FB4-9B7F-33F6A8ED9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93085">
            <a:off x="165189" y="3484595"/>
            <a:ext cx="5688742" cy="271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12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48FD87-102F-48FE-9424-DE16048F8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862" y="3821327"/>
            <a:ext cx="6156905" cy="1201947"/>
          </a:xfrm>
        </p:spPr>
        <p:txBody>
          <a:bodyPr anchor="ctr">
            <a:noAutofit/>
          </a:bodyPr>
          <a:lstStyle/>
          <a:p>
            <a:pPr algn="ctr"/>
            <a:r>
              <a:rPr lang="sl-SI" sz="4800" b="1" dirty="0">
                <a:solidFill>
                  <a:srgbClr val="586B34"/>
                </a:solidFill>
              </a:rPr>
              <a:t>Poročilo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1B8B1EF-3E51-4536-83E4-91A3FF81F9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17253"/>
            <a:ext cx="1668831" cy="681411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D139E9C-8E9E-4859-A373-A169B8C3A0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  <p:pic>
        <p:nvPicPr>
          <p:cNvPr id="20" name="Image 3">
            <a:extLst>
              <a:ext uri="{FF2B5EF4-FFF2-40B4-BE49-F238E27FC236}">
                <a16:creationId xmlns:a16="http://schemas.microsoft.com/office/drawing/2014/main" id="{83AE7359-6E26-4A32-9047-ECEE98CAA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26" y="4895581"/>
            <a:ext cx="7301132" cy="1762286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EA2F1EFF-8DEF-4C1F-9DBC-8BB332E55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70807">
            <a:off x="4551288" y="220563"/>
            <a:ext cx="5756341" cy="3850346"/>
          </a:xfrm>
          <a:prstGeom prst="rect">
            <a:avLst/>
          </a:prstGeom>
        </p:spPr>
      </p:pic>
      <p:pic>
        <p:nvPicPr>
          <p:cNvPr id="21" name="Image 5">
            <a:extLst>
              <a:ext uri="{FF2B5EF4-FFF2-40B4-BE49-F238E27FC236}">
                <a16:creationId xmlns:a16="http://schemas.microsoft.com/office/drawing/2014/main" id="{6D142FAA-4BC4-4DB0-9AD7-B4AD06AD0E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09740">
            <a:off x="680525" y="341112"/>
            <a:ext cx="3670918" cy="420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5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48FD87-102F-48FE-9424-DE16048F8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382" y="871599"/>
            <a:ext cx="3367359" cy="1836964"/>
          </a:xfrm>
        </p:spPr>
        <p:txBody>
          <a:bodyPr anchor="ctr">
            <a:normAutofit/>
          </a:bodyPr>
          <a:lstStyle/>
          <a:p>
            <a:pPr algn="ctr"/>
            <a:r>
              <a:rPr lang="sl-SI" sz="5400" b="1" dirty="0">
                <a:solidFill>
                  <a:srgbClr val="586B34"/>
                </a:solidFill>
              </a:rPr>
              <a:t>Potrdila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1B8B1EF-3E51-4536-83E4-91A3FF81F9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17253"/>
            <a:ext cx="1668831" cy="681411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D139E9C-8E9E-4859-A373-A169B8C3A0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0A047B0B-306C-4A5F-BEA7-287FC4775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" y="4230392"/>
            <a:ext cx="4083896" cy="264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2955F713-6383-4232-9AF7-989E0FC0D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1972" y="417481"/>
            <a:ext cx="4458322" cy="4582164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BF8D1A47-D87F-4DD5-954D-F7AE449452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2292" y="2792671"/>
            <a:ext cx="2191056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9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48FD87-102F-48FE-9424-DE16048F8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342" y="2894363"/>
            <a:ext cx="3367359" cy="1836964"/>
          </a:xfrm>
        </p:spPr>
        <p:txBody>
          <a:bodyPr anchor="ctr">
            <a:normAutofit/>
          </a:bodyPr>
          <a:lstStyle/>
          <a:p>
            <a:pPr algn="ctr"/>
            <a:r>
              <a:rPr lang="sl-SI" sz="5400" b="1" dirty="0">
                <a:solidFill>
                  <a:srgbClr val="586B34"/>
                </a:solidFill>
              </a:rPr>
              <a:t>Nasveti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1B8B1EF-3E51-4536-83E4-91A3FF81F9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17253"/>
            <a:ext cx="1668831" cy="681411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D139E9C-8E9E-4859-A373-A169B8C3A0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086C980-BAD4-4D79-80E9-F7F78C285E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56"/>
          <a:stretch/>
        </p:blipFill>
        <p:spPr>
          <a:xfrm>
            <a:off x="6511636" y="432986"/>
            <a:ext cx="3552917" cy="311511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ACC897A-7309-44A7-9BA8-F79BD39F6C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0741" y="4485327"/>
            <a:ext cx="4392789" cy="2202634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7A4E5D06-C1C4-4FE5-AAE2-33993085FE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84" y="4414981"/>
            <a:ext cx="4653463" cy="2343327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33AD507-5604-4031-8670-FD094875FF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876" y="552065"/>
            <a:ext cx="3267531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9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v Microsoft PowerPointova predstavitev" id="{5469D02D-0B5B-4888-9918-D4F7344A0ACF}" vid="{E22870D7-46CF-40E5-B146-604AB908925B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12804</TotalTime>
  <Words>356</Words>
  <Application>Microsoft Office PowerPoint</Application>
  <PresentationFormat>Širokozaslonsko</PresentationFormat>
  <Paragraphs>65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Wingdings</vt:lpstr>
      <vt:lpstr>Officeova tema</vt:lpstr>
      <vt:lpstr>PowerPointova predstavitev</vt:lpstr>
      <vt:lpstr>PowerPointova predstavitev</vt:lpstr>
      <vt:lpstr>Načrtovanje</vt:lpstr>
      <vt:lpstr>Področja samorefleksije</vt:lpstr>
      <vt:lpstr>Časovnica</vt:lpstr>
      <vt:lpstr>Orodje po meri</vt:lpstr>
      <vt:lpstr>Poročilo</vt:lpstr>
      <vt:lpstr>Potrdila</vt:lpstr>
      <vt:lpstr>Nasveti</vt:lpstr>
      <vt:lpstr>Uporabne  povezave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PREDSTAVITVE</dc:title>
  <dc:creator>Skupnost VSS</dc:creator>
  <cp:lastModifiedBy>Alicia Miklavčič</cp:lastModifiedBy>
  <cp:revision>81</cp:revision>
  <dcterms:created xsi:type="dcterms:W3CDTF">2016-11-28T08:39:30Z</dcterms:created>
  <dcterms:modified xsi:type="dcterms:W3CDTF">2022-02-24T01:30:21Z</dcterms:modified>
</cp:coreProperties>
</file>