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6" r:id="rId2"/>
    <p:sldMasterId id="2147483690" r:id="rId3"/>
  </p:sldMasterIdLst>
  <p:notesMasterIdLst>
    <p:notesMasterId r:id="rId51"/>
  </p:notesMasterIdLst>
  <p:handoutMasterIdLst>
    <p:handoutMasterId r:id="rId52"/>
  </p:handoutMasterIdLst>
  <p:sldIdLst>
    <p:sldId id="489" r:id="rId4"/>
    <p:sldId id="471" r:id="rId5"/>
    <p:sldId id="472" r:id="rId6"/>
    <p:sldId id="484" r:id="rId7"/>
    <p:sldId id="467" r:id="rId8"/>
    <p:sldId id="435" r:id="rId9"/>
    <p:sldId id="436" r:id="rId10"/>
    <p:sldId id="331" r:id="rId11"/>
    <p:sldId id="332" r:id="rId12"/>
    <p:sldId id="473" r:id="rId13"/>
    <p:sldId id="478" r:id="rId14"/>
    <p:sldId id="432" r:id="rId15"/>
    <p:sldId id="468" r:id="rId16"/>
    <p:sldId id="440" r:id="rId17"/>
    <p:sldId id="481" r:id="rId18"/>
    <p:sldId id="337" r:id="rId19"/>
    <p:sldId id="383" r:id="rId20"/>
    <p:sldId id="445" r:id="rId21"/>
    <p:sldId id="444" r:id="rId22"/>
    <p:sldId id="485" r:id="rId23"/>
    <p:sldId id="339" r:id="rId24"/>
    <p:sldId id="442" r:id="rId25"/>
    <p:sldId id="342" r:id="rId26"/>
    <p:sldId id="396" r:id="rId27"/>
    <p:sldId id="399" r:id="rId28"/>
    <p:sldId id="345" r:id="rId29"/>
    <p:sldId id="346" r:id="rId30"/>
    <p:sldId id="443" r:id="rId31"/>
    <p:sldId id="462" r:id="rId32"/>
    <p:sldId id="351" r:id="rId33"/>
    <p:sldId id="486" r:id="rId34"/>
    <p:sldId id="350" r:id="rId35"/>
    <p:sldId id="354" r:id="rId36"/>
    <p:sldId id="415" r:id="rId37"/>
    <p:sldId id="355" r:id="rId38"/>
    <p:sldId id="419" r:id="rId39"/>
    <p:sldId id="364" r:id="rId40"/>
    <p:sldId id="487" r:id="rId41"/>
    <p:sldId id="497" r:id="rId42"/>
    <p:sldId id="490" r:id="rId43"/>
    <p:sldId id="491" r:id="rId44"/>
    <p:sldId id="492" r:id="rId45"/>
    <p:sldId id="493" r:id="rId46"/>
    <p:sldId id="494" r:id="rId47"/>
    <p:sldId id="495" r:id="rId48"/>
    <p:sldId id="496" r:id="rId49"/>
    <p:sldId id="449" r:id="rId50"/>
  </p:sldIdLst>
  <p:sldSz cx="12192000" cy="6858000"/>
  <p:notesSz cx="6797675" cy="9928225"/>
  <p:defaultTextStyle>
    <a:defPPr>
      <a:defRPr lang="sl-SI"/>
    </a:defPPr>
    <a:lvl1pPr algn="l" rtl="0" fontAlgn="base">
      <a:spcBef>
        <a:spcPct val="0"/>
      </a:spcBef>
      <a:spcAft>
        <a:spcPct val="0"/>
      </a:spcAft>
      <a:defRPr sz="2000" kern="1200">
        <a:solidFill>
          <a:schemeClr val="tx1"/>
        </a:solidFill>
        <a:latin typeface="Arial" charset="0"/>
        <a:ea typeface="+mn-ea"/>
        <a:cs typeface="+mn-cs"/>
      </a:defRPr>
    </a:lvl1pPr>
    <a:lvl2pPr marL="457200" algn="l" rtl="0" fontAlgn="base">
      <a:spcBef>
        <a:spcPct val="0"/>
      </a:spcBef>
      <a:spcAft>
        <a:spcPct val="0"/>
      </a:spcAft>
      <a:defRPr sz="2000" kern="1200">
        <a:solidFill>
          <a:schemeClr val="tx1"/>
        </a:solidFill>
        <a:latin typeface="Arial" charset="0"/>
        <a:ea typeface="+mn-ea"/>
        <a:cs typeface="+mn-cs"/>
      </a:defRPr>
    </a:lvl2pPr>
    <a:lvl3pPr marL="914400" algn="l" rtl="0" fontAlgn="base">
      <a:spcBef>
        <a:spcPct val="0"/>
      </a:spcBef>
      <a:spcAft>
        <a:spcPct val="0"/>
      </a:spcAft>
      <a:defRPr sz="2000" kern="1200">
        <a:solidFill>
          <a:schemeClr val="tx1"/>
        </a:solidFill>
        <a:latin typeface="Arial" charset="0"/>
        <a:ea typeface="+mn-ea"/>
        <a:cs typeface="+mn-cs"/>
      </a:defRPr>
    </a:lvl3pPr>
    <a:lvl4pPr marL="1371600" algn="l" rtl="0" fontAlgn="base">
      <a:spcBef>
        <a:spcPct val="0"/>
      </a:spcBef>
      <a:spcAft>
        <a:spcPct val="0"/>
      </a:spcAft>
      <a:defRPr sz="2000" kern="1200">
        <a:solidFill>
          <a:schemeClr val="tx1"/>
        </a:solidFill>
        <a:latin typeface="Arial" charset="0"/>
        <a:ea typeface="+mn-ea"/>
        <a:cs typeface="+mn-cs"/>
      </a:defRPr>
    </a:lvl4pPr>
    <a:lvl5pPr marL="1828800" algn="l" rtl="0" fontAlgn="base">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28"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CC"/>
    <a:srgbClr val="008080"/>
    <a:srgbClr val="CC0000"/>
    <a:srgbClr val="FFCCFF"/>
    <a:srgbClr val="E7E7F9"/>
    <a:srgbClr val="0088CC"/>
    <a:srgbClr val="006699"/>
    <a:srgbClr val="990000"/>
    <a:srgbClr val="00FF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13" autoAdjust="0"/>
    <p:restoredTop sz="96305" autoAdjust="0"/>
  </p:normalViewPr>
  <p:slideViewPr>
    <p:cSldViewPr>
      <p:cViewPr varScale="1">
        <p:scale>
          <a:sx n="101" d="100"/>
          <a:sy n="101" d="100"/>
        </p:scale>
        <p:origin x="144" y="26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0" d="100"/>
        <a:sy n="60" d="100"/>
      </p:scale>
      <p:origin x="0" y="0"/>
    </p:cViewPr>
  </p:sorterViewPr>
  <p:notesViewPr>
    <p:cSldViewPr>
      <p:cViewPr varScale="1">
        <p:scale>
          <a:sx n="56" d="100"/>
          <a:sy n="56" d="100"/>
        </p:scale>
        <p:origin x="-1806" y="-90"/>
      </p:cViewPr>
      <p:guideLst>
        <p:guide orient="horz" pos="3128"/>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tableStyles" Target="tableStyles.xml"/><Relationship Id="rId8" Type="http://schemas.openxmlformats.org/officeDocument/2006/relationships/slide" Target="slides/slide5.xml"/><Relationship Id="rId51" Type="http://schemas.openxmlformats.org/officeDocument/2006/relationships/notesMaster" Target="notesMasters/notesMaster1.xml"/><Relationship Id="rId3" Type="http://schemas.openxmlformats.org/officeDocument/2006/relationships/slideMaster" Target="slideMasters/slideMaster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1"/>
            <a:ext cx="2946400" cy="496967"/>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defRPr sz="1200">
                <a:latin typeface="Arial" charset="0"/>
              </a:defRPr>
            </a:lvl1pPr>
          </a:lstStyle>
          <a:p>
            <a:pPr>
              <a:defRPr/>
            </a:pPr>
            <a:endParaRPr lang="sl-SI"/>
          </a:p>
        </p:txBody>
      </p:sp>
      <p:sp>
        <p:nvSpPr>
          <p:cNvPr id="9219" name="Rectangle 3"/>
          <p:cNvSpPr>
            <a:spLocks noGrp="1" noChangeArrowheads="1"/>
          </p:cNvSpPr>
          <p:nvPr>
            <p:ph type="dt" sz="quarter" idx="1"/>
          </p:nvPr>
        </p:nvSpPr>
        <p:spPr bwMode="auto">
          <a:xfrm>
            <a:off x="3851277" y="1"/>
            <a:ext cx="2946400" cy="496967"/>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atin typeface="Arial" charset="0"/>
              </a:defRPr>
            </a:lvl1pPr>
          </a:lstStyle>
          <a:p>
            <a:pPr>
              <a:defRPr/>
            </a:pPr>
            <a:endParaRPr lang="sl-SI"/>
          </a:p>
        </p:txBody>
      </p:sp>
      <p:sp>
        <p:nvSpPr>
          <p:cNvPr id="9220" name="Rectangle 4"/>
          <p:cNvSpPr>
            <a:spLocks noGrp="1" noChangeArrowheads="1"/>
          </p:cNvSpPr>
          <p:nvPr>
            <p:ph type="ftr" sz="quarter" idx="2"/>
          </p:nvPr>
        </p:nvSpPr>
        <p:spPr bwMode="auto">
          <a:xfrm>
            <a:off x="0" y="9431258"/>
            <a:ext cx="2946400" cy="496967"/>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defRPr sz="1200">
                <a:latin typeface="Arial" charset="0"/>
              </a:defRPr>
            </a:lvl1pPr>
          </a:lstStyle>
          <a:p>
            <a:pPr>
              <a:defRPr/>
            </a:pPr>
            <a:endParaRPr lang="sl-SI"/>
          </a:p>
        </p:txBody>
      </p:sp>
      <p:sp>
        <p:nvSpPr>
          <p:cNvPr id="9221" name="Rectangle 5"/>
          <p:cNvSpPr>
            <a:spLocks noGrp="1" noChangeArrowheads="1"/>
          </p:cNvSpPr>
          <p:nvPr>
            <p:ph type="sldNum" sz="quarter" idx="3"/>
          </p:nvPr>
        </p:nvSpPr>
        <p:spPr bwMode="auto">
          <a:xfrm>
            <a:off x="3851277" y="9431258"/>
            <a:ext cx="2946400" cy="496967"/>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atin typeface="Arial" charset="0"/>
              </a:defRPr>
            </a:lvl1pPr>
          </a:lstStyle>
          <a:p>
            <a:pPr>
              <a:defRPr/>
            </a:pPr>
            <a:fld id="{812B7371-5804-4860-924B-47B0228F38C2}" type="slidenum">
              <a:rPr lang="sl-SI"/>
              <a:pPr>
                <a:defRPr/>
              </a:pPr>
              <a:t>‹#›</a:t>
            </a:fld>
            <a:endParaRPr lang="sl-SI"/>
          </a:p>
        </p:txBody>
      </p:sp>
    </p:spTree>
    <p:extLst>
      <p:ext uri="{BB962C8B-B14F-4D97-AF65-F5344CB8AC3E}">
        <p14:creationId xmlns:p14="http://schemas.microsoft.com/office/powerpoint/2010/main" val="36459361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bwMode="auto">
          <a:xfrm>
            <a:off x="0" y="1"/>
            <a:ext cx="2946400" cy="496967"/>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defRPr sz="1200">
                <a:latin typeface="Times New Roman" charset="0"/>
              </a:defRPr>
            </a:lvl1pPr>
          </a:lstStyle>
          <a:p>
            <a:pPr>
              <a:defRPr/>
            </a:pPr>
            <a:endParaRPr lang="sl-SI"/>
          </a:p>
        </p:txBody>
      </p:sp>
      <p:sp>
        <p:nvSpPr>
          <p:cNvPr id="49155" name="Rectangle 3"/>
          <p:cNvSpPr>
            <a:spLocks noGrp="1" noChangeArrowheads="1"/>
          </p:cNvSpPr>
          <p:nvPr>
            <p:ph type="dt" idx="1"/>
          </p:nvPr>
        </p:nvSpPr>
        <p:spPr bwMode="auto">
          <a:xfrm>
            <a:off x="3849690" y="1"/>
            <a:ext cx="2946400" cy="496967"/>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atin typeface="Times New Roman" charset="0"/>
              </a:defRPr>
            </a:lvl1pPr>
          </a:lstStyle>
          <a:p>
            <a:pPr>
              <a:defRPr/>
            </a:pPr>
            <a:endParaRPr lang="sl-SI"/>
          </a:p>
        </p:txBody>
      </p:sp>
      <p:sp>
        <p:nvSpPr>
          <p:cNvPr id="18436" name="Rectangle 4"/>
          <p:cNvSpPr>
            <a:spLocks noGrp="1" noRot="1" noChangeAspect="1" noChangeArrowheads="1" noTextEdit="1"/>
          </p:cNvSpPr>
          <p:nvPr>
            <p:ph type="sldImg" idx="2"/>
          </p:nvPr>
        </p:nvSpPr>
        <p:spPr bwMode="auto">
          <a:xfrm>
            <a:off x="90488" y="744538"/>
            <a:ext cx="6616700" cy="3722687"/>
          </a:xfrm>
          <a:prstGeom prst="rect">
            <a:avLst/>
          </a:prstGeom>
          <a:noFill/>
          <a:ln w="9525">
            <a:solidFill>
              <a:srgbClr val="000000"/>
            </a:solidFill>
            <a:miter lim="800000"/>
            <a:headEnd/>
            <a:tailEnd/>
          </a:ln>
        </p:spPr>
      </p:sp>
      <p:sp>
        <p:nvSpPr>
          <p:cNvPr id="49157" name="Rectangle 5"/>
          <p:cNvSpPr>
            <a:spLocks noGrp="1" noChangeArrowheads="1"/>
          </p:cNvSpPr>
          <p:nvPr>
            <p:ph type="body" sz="quarter" idx="3"/>
          </p:nvPr>
        </p:nvSpPr>
        <p:spPr bwMode="auto">
          <a:xfrm>
            <a:off x="679453" y="4715633"/>
            <a:ext cx="5438775" cy="4467939"/>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p>
            <a:pPr lvl="0"/>
            <a:r>
              <a:rPr lang="sl-SI" noProof="0"/>
              <a:t>Kliknite, če želite urediti sloge besedila matrice</a:t>
            </a:r>
          </a:p>
          <a:p>
            <a:pPr lvl="1"/>
            <a:r>
              <a:rPr lang="sl-SI" noProof="0"/>
              <a:t>Druga raven</a:t>
            </a:r>
          </a:p>
          <a:p>
            <a:pPr lvl="2"/>
            <a:r>
              <a:rPr lang="sl-SI" noProof="0"/>
              <a:t>Tretja raven</a:t>
            </a:r>
          </a:p>
          <a:p>
            <a:pPr lvl="3"/>
            <a:r>
              <a:rPr lang="sl-SI" noProof="0"/>
              <a:t>Četrta raven</a:t>
            </a:r>
          </a:p>
          <a:p>
            <a:pPr lvl="4"/>
            <a:r>
              <a:rPr lang="sl-SI" noProof="0"/>
              <a:t>Peta raven</a:t>
            </a:r>
          </a:p>
        </p:txBody>
      </p:sp>
      <p:sp>
        <p:nvSpPr>
          <p:cNvPr id="49158" name="Rectangle 6"/>
          <p:cNvSpPr>
            <a:spLocks noGrp="1" noChangeArrowheads="1"/>
          </p:cNvSpPr>
          <p:nvPr>
            <p:ph type="ftr" sz="quarter" idx="4"/>
          </p:nvPr>
        </p:nvSpPr>
        <p:spPr bwMode="auto">
          <a:xfrm>
            <a:off x="0" y="9429675"/>
            <a:ext cx="2946400" cy="496966"/>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defRPr sz="1200">
                <a:latin typeface="Times New Roman" charset="0"/>
              </a:defRPr>
            </a:lvl1pPr>
          </a:lstStyle>
          <a:p>
            <a:pPr>
              <a:defRPr/>
            </a:pPr>
            <a:endParaRPr lang="sl-SI"/>
          </a:p>
        </p:txBody>
      </p:sp>
      <p:sp>
        <p:nvSpPr>
          <p:cNvPr id="49159" name="Rectangle 7"/>
          <p:cNvSpPr>
            <a:spLocks noGrp="1" noChangeArrowheads="1"/>
          </p:cNvSpPr>
          <p:nvPr>
            <p:ph type="sldNum" sz="quarter" idx="5"/>
          </p:nvPr>
        </p:nvSpPr>
        <p:spPr bwMode="auto">
          <a:xfrm>
            <a:off x="3849690" y="9429675"/>
            <a:ext cx="2946400" cy="496966"/>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atin typeface="Times New Roman" charset="0"/>
              </a:defRPr>
            </a:lvl1pPr>
          </a:lstStyle>
          <a:p>
            <a:pPr>
              <a:defRPr/>
            </a:pPr>
            <a:fld id="{0D832049-1E63-476D-B170-3E8D40BBC82E}" type="slidenum">
              <a:rPr lang="sl-SI"/>
              <a:pPr>
                <a:defRPr/>
              </a:pPr>
              <a:t>‹#›</a:t>
            </a:fld>
            <a:endParaRPr lang="sl-SI"/>
          </a:p>
        </p:txBody>
      </p:sp>
    </p:spTree>
    <p:extLst>
      <p:ext uri="{BB962C8B-B14F-4D97-AF65-F5344CB8AC3E}">
        <p14:creationId xmlns:p14="http://schemas.microsoft.com/office/powerpoint/2010/main" val="9817774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xfrm>
            <a:off x="90488" y="744538"/>
            <a:ext cx="6616700" cy="3722687"/>
          </a:xfrm>
          <a:ln/>
        </p:spPr>
      </p:sp>
      <p:sp>
        <p:nvSpPr>
          <p:cNvPr id="44035" name="Rectangle 3"/>
          <p:cNvSpPr>
            <a:spLocks noGrp="1" noChangeArrowheads="1"/>
          </p:cNvSpPr>
          <p:nvPr>
            <p:ph type="body" idx="1"/>
          </p:nvPr>
        </p:nvSpPr>
        <p:spPr>
          <a:xfrm>
            <a:off x="679452" y="4715632"/>
            <a:ext cx="5438775" cy="4467939"/>
          </a:xfrm>
          <a:noFill/>
          <a:ln/>
        </p:spPr>
        <p:txBody>
          <a:bodyPr/>
          <a:lstStyle/>
          <a:p>
            <a:endParaRPr lang="sl-SI">
              <a:latin typeface="Times New Roman" charset="0"/>
            </a:endParaRPr>
          </a:p>
        </p:txBody>
      </p:sp>
    </p:spTree>
    <p:extLst>
      <p:ext uri="{BB962C8B-B14F-4D97-AF65-F5344CB8AC3E}">
        <p14:creationId xmlns:p14="http://schemas.microsoft.com/office/powerpoint/2010/main" val="39469671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xfrm>
            <a:off x="90488" y="744538"/>
            <a:ext cx="6616700" cy="3722687"/>
          </a:xfrm>
          <a:ln/>
        </p:spPr>
      </p:sp>
      <p:sp>
        <p:nvSpPr>
          <p:cNvPr id="52227" name="Rectangle 3"/>
          <p:cNvSpPr>
            <a:spLocks noGrp="1" noChangeArrowheads="1"/>
          </p:cNvSpPr>
          <p:nvPr>
            <p:ph type="body" idx="1"/>
          </p:nvPr>
        </p:nvSpPr>
        <p:spPr>
          <a:xfrm>
            <a:off x="679452" y="4715632"/>
            <a:ext cx="5438775" cy="4467939"/>
          </a:xfrm>
          <a:noFill/>
          <a:ln/>
        </p:spPr>
        <p:txBody>
          <a:bodyPr/>
          <a:lstStyle/>
          <a:p>
            <a:endParaRPr lang="sl-SI">
              <a:latin typeface="Times New Roman" charset="0"/>
            </a:endParaRPr>
          </a:p>
        </p:txBody>
      </p:sp>
    </p:spTree>
    <p:extLst>
      <p:ext uri="{BB962C8B-B14F-4D97-AF65-F5344CB8AC3E}">
        <p14:creationId xmlns:p14="http://schemas.microsoft.com/office/powerpoint/2010/main" val="24590369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xfrm>
            <a:off x="90488" y="744538"/>
            <a:ext cx="6616700" cy="3722687"/>
          </a:xfrm>
          <a:ln/>
        </p:spPr>
      </p:sp>
      <p:sp>
        <p:nvSpPr>
          <p:cNvPr id="54275" name="Rectangle 3"/>
          <p:cNvSpPr>
            <a:spLocks noGrp="1" noChangeArrowheads="1"/>
          </p:cNvSpPr>
          <p:nvPr>
            <p:ph type="body" idx="1"/>
          </p:nvPr>
        </p:nvSpPr>
        <p:spPr>
          <a:xfrm>
            <a:off x="679452" y="4715632"/>
            <a:ext cx="5438775" cy="4467939"/>
          </a:xfrm>
          <a:noFill/>
          <a:ln/>
        </p:spPr>
        <p:txBody>
          <a:bodyPr/>
          <a:lstStyle/>
          <a:p>
            <a:endParaRPr lang="sl-SI" smtClean="0">
              <a:latin typeface="Times New Roman" charset="0"/>
            </a:endParaRPr>
          </a:p>
        </p:txBody>
      </p:sp>
    </p:spTree>
    <p:extLst>
      <p:ext uri="{BB962C8B-B14F-4D97-AF65-F5344CB8AC3E}">
        <p14:creationId xmlns:p14="http://schemas.microsoft.com/office/powerpoint/2010/main" val="6986188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xfrm>
            <a:off x="90488" y="744538"/>
            <a:ext cx="6616700" cy="3722687"/>
          </a:xfrm>
          <a:ln/>
        </p:spPr>
      </p:sp>
      <p:sp>
        <p:nvSpPr>
          <p:cNvPr id="55299" name="Rectangle 3"/>
          <p:cNvSpPr>
            <a:spLocks noGrp="1" noChangeArrowheads="1"/>
          </p:cNvSpPr>
          <p:nvPr>
            <p:ph type="body" idx="1"/>
          </p:nvPr>
        </p:nvSpPr>
        <p:spPr>
          <a:xfrm>
            <a:off x="679452" y="4715632"/>
            <a:ext cx="5438775" cy="4467939"/>
          </a:xfrm>
          <a:noFill/>
          <a:ln/>
        </p:spPr>
        <p:txBody>
          <a:bodyPr/>
          <a:lstStyle/>
          <a:p>
            <a:endParaRPr lang="sl-SI" dirty="0">
              <a:latin typeface="Times New Roman" charset="0"/>
            </a:endParaRPr>
          </a:p>
        </p:txBody>
      </p:sp>
    </p:spTree>
    <p:extLst>
      <p:ext uri="{BB962C8B-B14F-4D97-AF65-F5344CB8AC3E}">
        <p14:creationId xmlns:p14="http://schemas.microsoft.com/office/powerpoint/2010/main" val="14004990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xfrm>
            <a:off x="90488" y="744538"/>
            <a:ext cx="6616700" cy="3722687"/>
          </a:xfrm>
          <a:ln/>
        </p:spPr>
      </p:sp>
      <p:sp>
        <p:nvSpPr>
          <p:cNvPr id="55299" name="Rectangle 3"/>
          <p:cNvSpPr>
            <a:spLocks noGrp="1" noChangeArrowheads="1"/>
          </p:cNvSpPr>
          <p:nvPr>
            <p:ph type="body" idx="1"/>
          </p:nvPr>
        </p:nvSpPr>
        <p:spPr>
          <a:xfrm>
            <a:off x="679452" y="4715632"/>
            <a:ext cx="5438775" cy="4467939"/>
          </a:xfrm>
          <a:noFill/>
          <a:ln/>
        </p:spPr>
        <p:txBody>
          <a:bodyPr/>
          <a:lstStyle/>
          <a:p>
            <a:endParaRPr lang="sl-SI" dirty="0">
              <a:latin typeface="Times New Roman" charset="0"/>
            </a:endParaRPr>
          </a:p>
        </p:txBody>
      </p:sp>
    </p:spTree>
    <p:extLst>
      <p:ext uri="{BB962C8B-B14F-4D97-AF65-F5344CB8AC3E}">
        <p14:creationId xmlns:p14="http://schemas.microsoft.com/office/powerpoint/2010/main" val="20478138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xfrm>
            <a:off x="90488" y="744538"/>
            <a:ext cx="6616700" cy="3722687"/>
          </a:xfrm>
          <a:ln/>
        </p:spPr>
      </p:sp>
      <p:sp>
        <p:nvSpPr>
          <p:cNvPr id="57347" name="Rectangle 3"/>
          <p:cNvSpPr>
            <a:spLocks noGrp="1" noChangeArrowheads="1"/>
          </p:cNvSpPr>
          <p:nvPr>
            <p:ph type="body" idx="1"/>
          </p:nvPr>
        </p:nvSpPr>
        <p:spPr>
          <a:xfrm>
            <a:off x="679452" y="4715632"/>
            <a:ext cx="5438775" cy="4467939"/>
          </a:xfrm>
          <a:noFill/>
          <a:ln/>
        </p:spPr>
        <p:txBody>
          <a:bodyPr/>
          <a:lstStyle/>
          <a:p>
            <a:endParaRPr lang="sl-SI">
              <a:latin typeface="Times New Roman" charset="0"/>
            </a:endParaRPr>
          </a:p>
        </p:txBody>
      </p:sp>
    </p:spTree>
    <p:extLst>
      <p:ext uri="{BB962C8B-B14F-4D97-AF65-F5344CB8AC3E}">
        <p14:creationId xmlns:p14="http://schemas.microsoft.com/office/powerpoint/2010/main" val="38109503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xfrm>
            <a:off x="90488" y="744538"/>
            <a:ext cx="6616700" cy="3722687"/>
          </a:xfrm>
          <a:ln/>
        </p:spPr>
      </p:sp>
      <p:sp>
        <p:nvSpPr>
          <p:cNvPr id="57347" name="Rectangle 3"/>
          <p:cNvSpPr>
            <a:spLocks noGrp="1" noChangeArrowheads="1"/>
          </p:cNvSpPr>
          <p:nvPr>
            <p:ph type="body" idx="1"/>
          </p:nvPr>
        </p:nvSpPr>
        <p:spPr>
          <a:xfrm>
            <a:off x="679452" y="4715632"/>
            <a:ext cx="5438775" cy="4467939"/>
          </a:xfrm>
          <a:noFill/>
          <a:ln/>
        </p:spPr>
        <p:txBody>
          <a:bodyPr/>
          <a:lstStyle/>
          <a:p>
            <a:endParaRPr lang="sl-SI">
              <a:latin typeface="Times New Roman" charset="0"/>
            </a:endParaRPr>
          </a:p>
        </p:txBody>
      </p:sp>
    </p:spTree>
    <p:extLst>
      <p:ext uri="{BB962C8B-B14F-4D97-AF65-F5344CB8AC3E}">
        <p14:creationId xmlns:p14="http://schemas.microsoft.com/office/powerpoint/2010/main" val="41898973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90488" y="744538"/>
            <a:ext cx="6616700" cy="3722687"/>
          </a:xfrm>
          <a:ln/>
        </p:spPr>
      </p:sp>
      <p:sp>
        <p:nvSpPr>
          <p:cNvPr id="58371" name="Rectangle 3"/>
          <p:cNvSpPr>
            <a:spLocks noGrp="1" noChangeArrowheads="1"/>
          </p:cNvSpPr>
          <p:nvPr>
            <p:ph type="body" idx="1"/>
          </p:nvPr>
        </p:nvSpPr>
        <p:spPr>
          <a:xfrm>
            <a:off x="679452" y="4715632"/>
            <a:ext cx="5438775" cy="4467939"/>
          </a:xfrm>
          <a:noFill/>
          <a:ln/>
        </p:spPr>
        <p:txBody>
          <a:bodyPr/>
          <a:lstStyle/>
          <a:p>
            <a:endParaRPr lang="sl-SI">
              <a:latin typeface="Times New Roman" charset="0"/>
            </a:endParaRPr>
          </a:p>
        </p:txBody>
      </p:sp>
    </p:spTree>
    <p:extLst>
      <p:ext uri="{BB962C8B-B14F-4D97-AF65-F5344CB8AC3E}">
        <p14:creationId xmlns:p14="http://schemas.microsoft.com/office/powerpoint/2010/main" val="38261293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xfrm>
            <a:off x="90488" y="744538"/>
            <a:ext cx="6616700" cy="3722687"/>
          </a:xfrm>
          <a:ln/>
        </p:spPr>
      </p:sp>
      <p:sp>
        <p:nvSpPr>
          <p:cNvPr id="44035" name="Rectangle 3"/>
          <p:cNvSpPr>
            <a:spLocks noGrp="1" noChangeArrowheads="1"/>
          </p:cNvSpPr>
          <p:nvPr>
            <p:ph type="body" idx="1"/>
          </p:nvPr>
        </p:nvSpPr>
        <p:spPr>
          <a:xfrm>
            <a:off x="679452" y="4715632"/>
            <a:ext cx="5438775" cy="4467939"/>
          </a:xfrm>
          <a:noFill/>
          <a:ln/>
        </p:spPr>
        <p:txBody>
          <a:bodyPr/>
          <a:lstStyle/>
          <a:p>
            <a:endParaRPr lang="sl-SI">
              <a:latin typeface="Times New Roman" charset="0"/>
            </a:endParaRPr>
          </a:p>
        </p:txBody>
      </p:sp>
    </p:spTree>
    <p:extLst>
      <p:ext uri="{BB962C8B-B14F-4D97-AF65-F5344CB8AC3E}">
        <p14:creationId xmlns:p14="http://schemas.microsoft.com/office/powerpoint/2010/main" val="6101179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xfrm>
            <a:off x="90488" y="744538"/>
            <a:ext cx="6616700" cy="3722687"/>
          </a:xfrm>
          <a:ln/>
        </p:spPr>
      </p:sp>
      <p:sp>
        <p:nvSpPr>
          <p:cNvPr id="45059" name="Rectangle 3"/>
          <p:cNvSpPr>
            <a:spLocks noGrp="1" noChangeArrowheads="1"/>
          </p:cNvSpPr>
          <p:nvPr>
            <p:ph type="body" idx="1"/>
          </p:nvPr>
        </p:nvSpPr>
        <p:spPr>
          <a:xfrm>
            <a:off x="679452" y="4715632"/>
            <a:ext cx="5438775" cy="4467939"/>
          </a:xfrm>
          <a:noFill/>
          <a:ln/>
        </p:spPr>
        <p:txBody>
          <a:bodyPr/>
          <a:lstStyle/>
          <a:p>
            <a:endParaRPr lang="sl-SI">
              <a:latin typeface="Times New Roman" charset="0"/>
            </a:endParaRPr>
          </a:p>
        </p:txBody>
      </p:sp>
    </p:spTree>
    <p:extLst>
      <p:ext uri="{BB962C8B-B14F-4D97-AF65-F5344CB8AC3E}">
        <p14:creationId xmlns:p14="http://schemas.microsoft.com/office/powerpoint/2010/main" val="37173822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xfrm>
            <a:off x="90488" y="744538"/>
            <a:ext cx="6616700" cy="3722687"/>
          </a:xfrm>
          <a:ln/>
        </p:spPr>
      </p:sp>
      <p:sp>
        <p:nvSpPr>
          <p:cNvPr id="45059" name="Rectangle 3"/>
          <p:cNvSpPr>
            <a:spLocks noGrp="1" noChangeArrowheads="1"/>
          </p:cNvSpPr>
          <p:nvPr>
            <p:ph type="body" idx="1"/>
          </p:nvPr>
        </p:nvSpPr>
        <p:spPr>
          <a:xfrm>
            <a:off x="679452" y="4715632"/>
            <a:ext cx="5438775" cy="4467939"/>
          </a:xfrm>
          <a:noFill/>
          <a:ln/>
        </p:spPr>
        <p:txBody>
          <a:bodyPr/>
          <a:lstStyle/>
          <a:p>
            <a:endParaRPr lang="sl-SI">
              <a:latin typeface="Times New Roman" charset="0"/>
            </a:endParaRPr>
          </a:p>
        </p:txBody>
      </p:sp>
    </p:spTree>
    <p:extLst>
      <p:ext uri="{BB962C8B-B14F-4D97-AF65-F5344CB8AC3E}">
        <p14:creationId xmlns:p14="http://schemas.microsoft.com/office/powerpoint/2010/main" val="2708899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xfrm>
            <a:off x="90488" y="744538"/>
            <a:ext cx="6616700" cy="3722687"/>
          </a:xfrm>
          <a:ln/>
        </p:spPr>
      </p:sp>
      <p:sp>
        <p:nvSpPr>
          <p:cNvPr id="45059" name="Rectangle 3"/>
          <p:cNvSpPr>
            <a:spLocks noGrp="1" noChangeArrowheads="1"/>
          </p:cNvSpPr>
          <p:nvPr>
            <p:ph type="body" idx="1"/>
          </p:nvPr>
        </p:nvSpPr>
        <p:spPr>
          <a:xfrm>
            <a:off x="679452" y="4715632"/>
            <a:ext cx="5438775" cy="4467939"/>
          </a:xfrm>
          <a:noFill/>
          <a:ln/>
        </p:spPr>
        <p:txBody>
          <a:bodyPr/>
          <a:lstStyle/>
          <a:p>
            <a:endParaRPr lang="sl-SI">
              <a:latin typeface="Times New Roman" charset="0"/>
            </a:endParaRPr>
          </a:p>
        </p:txBody>
      </p:sp>
    </p:spTree>
    <p:extLst>
      <p:ext uri="{BB962C8B-B14F-4D97-AF65-F5344CB8AC3E}">
        <p14:creationId xmlns:p14="http://schemas.microsoft.com/office/powerpoint/2010/main" val="17527270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xfrm>
            <a:off x="90488" y="744538"/>
            <a:ext cx="6616700" cy="3722687"/>
          </a:xfrm>
          <a:ln/>
        </p:spPr>
      </p:sp>
      <p:sp>
        <p:nvSpPr>
          <p:cNvPr id="45059" name="Rectangle 3"/>
          <p:cNvSpPr>
            <a:spLocks noGrp="1" noChangeArrowheads="1"/>
          </p:cNvSpPr>
          <p:nvPr>
            <p:ph type="body" idx="1"/>
          </p:nvPr>
        </p:nvSpPr>
        <p:spPr>
          <a:xfrm>
            <a:off x="679452" y="4715632"/>
            <a:ext cx="5438775" cy="4467939"/>
          </a:xfrm>
          <a:noFill/>
          <a:ln/>
        </p:spPr>
        <p:txBody>
          <a:bodyPr/>
          <a:lstStyle/>
          <a:p>
            <a:endParaRPr lang="sl-SI">
              <a:latin typeface="Times New Roman" charset="0"/>
            </a:endParaRPr>
          </a:p>
        </p:txBody>
      </p:sp>
    </p:spTree>
    <p:extLst>
      <p:ext uri="{BB962C8B-B14F-4D97-AF65-F5344CB8AC3E}">
        <p14:creationId xmlns:p14="http://schemas.microsoft.com/office/powerpoint/2010/main" val="7120490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xfrm>
            <a:off x="90488" y="744538"/>
            <a:ext cx="6616700" cy="3722687"/>
          </a:xfrm>
          <a:ln/>
        </p:spPr>
      </p:sp>
      <p:sp>
        <p:nvSpPr>
          <p:cNvPr id="45059" name="Rectangle 3"/>
          <p:cNvSpPr>
            <a:spLocks noGrp="1" noChangeArrowheads="1"/>
          </p:cNvSpPr>
          <p:nvPr>
            <p:ph type="body" idx="1"/>
          </p:nvPr>
        </p:nvSpPr>
        <p:spPr>
          <a:xfrm>
            <a:off x="679452" y="4715632"/>
            <a:ext cx="5438775" cy="4467939"/>
          </a:xfrm>
          <a:noFill/>
          <a:ln/>
        </p:spPr>
        <p:txBody>
          <a:bodyPr/>
          <a:lstStyle/>
          <a:p>
            <a:endParaRPr lang="sl-SI">
              <a:latin typeface="Times New Roman" charset="0"/>
            </a:endParaRPr>
          </a:p>
        </p:txBody>
      </p:sp>
    </p:spTree>
    <p:extLst>
      <p:ext uri="{BB962C8B-B14F-4D97-AF65-F5344CB8AC3E}">
        <p14:creationId xmlns:p14="http://schemas.microsoft.com/office/powerpoint/2010/main" val="41105781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xfrm>
            <a:off x="90488" y="744538"/>
            <a:ext cx="6616700" cy="3722687"/>
          </a:xfrm>
          <a:ln/>
        </p:spPr>
      </p:sp>
      <p:sp>
        <p:nvSpPr>
          <p:cNvPr id="45059" name="Rectangle 3"/>
          <p:cNvSpPr>
            <a:spLocks noGrp="1" noChangeArrowheads="1"/>
          </p:cNvSpPr>
          <p:nvPr>
            <p:ph type="body" idx="1"/>
          </p:nvPr>
        </p:nvSpPr>
        <p:spPr>
          <a:xfrm>
            <a:off x="679452" y="4715632"/>
            <a:ext cx="5438775" cy="4467939"/>
          </a:xfrm>
          <a:noFill/>
          <a:ln/>
        </p:spPr>
        <p:txBody>
          <a:bodyPr/>
          <a:lstStyle/>
          <a:p>
            <a:endParaRPr lang="sl-SI">
              <a:latin typeface="Times New Roman" charset="0"/>
            </a:endParaRPr>
          </a:p>
        </p:txBody>
      </p:sp>
    </p:spTree>
    <p:extLst>
      <p:ext uri="{BB962C8B-B14F-4D97-AF65-F5344CB8AC3E}">
        <p14:creationId xmlns:p14="http://schemas.microsoft.com/office/powerpoint/2010/main" val="36243795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xfrm>
            <a:off x="90488" y="744538"/>
            <a:ext cx="6616700" cy="3722687"/>
          </a:xfrm>
          <a:ln/>
        </p:spPr>
      </p:sp>
      <p:sp>
        <p:nvSpPr>
          <p:cNvPr id="45059" name="Rectangle 3"/>
          <p:cNvSpPr>
            <a:spLocks noGrp="1" noChangeArrowheads="1"/>
          </p:cNvSpPr>
          <p:nvPr>
            <p:ph type="body" idx="1"/>
          </p:nvPr>
        </p:nvSpPr>
        <p:spPr>
          <a:xfrm>
            <a:off x="679452" y="4715632"/>
            <a:ext cx="5438775" cy="4467939"/>
          </a:xfrm>
          <a:noFill/>
          <a:ln/>
        </p:spPr>
        <p:txBody>
          <a:bodyPr/>
          <a:lstStyle/>
          <a:p>
            <a:endParaRPr lang="sl-SI">
              <a:latin typeface="Times New Roman" charset="0"/>
            </a:endParaRPr>
          </a:p>
        </p:txBody>
      </p:sp>
    </p:spTree>
    <p:extLst>
      <p:ext uri="{BB962C8B-B14F-4D97-AF65-F5344CB8AC3E}">
        <p14:creationId xmlns:p14="http://schemas.microsoft.com/office/powerpoint/2010/main" val="15999845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3FCAF8B8-EFAA-4332-B1AD-32587C1425A6}" type="slidenum">
              <a:rPr lang="sl-SI" smtClean="0">
                <a:latin typeface="Times New Roman" pitchFamily="18" charset="0"/>
              </a:rPr>
              <a:pPr/>
              <a:t>47</a:t>
            </a:fld>
            <a:endParaRPr lang="sl-SI">
              <a:latin typeface="Times New Roman" pitchFamily="18" charset="0"/>
            </a:endParaRPr>
          </a:p>
        </p:txBody>
      </p:sp>
      <p:sp>
        <p:nvSpPr>
          <p:cNvPr id="19459" name="Rectangle 2"/>
          <p:cNvSpPr>
            <a:spLocks noGrp="1" noRot="1" noChangeAspect="1" noChangeArrowheads="1" noTextEdit="1"/>
          </p:cNvSpPr>
          <p:nvPr>
            <p:ph type="sldImg"/>
          </p:nvPr>
        </p:nvSpPr>
        <p:spPr>
          <a:xfrm>
            <a:off x="90488" y="744538"/>
            <a:ext cx="6616700" cy="3722687"/>
          </a:xfrm>
          <a:ln/>
        </p:spPr>
      </p:sp>
      <p:sp>
        <p:nvSpPr>
          <p:cNvPr id="19460" name="Rectangle 3"/>
          <p:cNvSpPr>
            <a:spLocks noGrp="1" noChangeArrowheads="1"/>
          </p:cNvSpPr>
          <p:nvPr>
            <p:ph type="body" idx="1"/>
          </p:nvPr>
        </p:nvSpPr>
        <p:spPr>
          <a:noFill/>
          <a:ln/>
        </p:spPr>
        <p:txBody>
          <a:bodyPr/>
          <a:lstStyle/>
          <a:p>
            <a:pPr eaLnBrk="1" hangingPunct="1"/>
            <a:endParaRPr lang="sl-SI">
              <a:latin typeface="Times New Roman" pitchFamily="18" charset="0"/>
            </a:endParaRPr>
          </a:p>
        </p:txBody>
      </p:sp>
    </p:spTree>
    <p:extLst>
      <p:ext uri="{BB962C8B-B14F-4D97-AF65-F5344CB8AC3E}">
        <p14:creationId xmlns:p14="http://schemas.microsoft.com/office/powerpoint/2010/main" val="37716812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xfrm>
            <a:off x="90488" y="744538"/>
            <a:ext cx="6616700" cy="3722687"/>
          </a:xfrm>
          <a:ln/>
        </p:spPr>
      </p:sp>
      <p:sp>
        <p:nvSpPr>
          <p:cNvPr id="45059" name="Rectangle 3"/>
          <p:cNvSpPr>
            <a:spLocks noGrp="1" noChangeArrowheads="1"/>
          </p:cNvSpPr>
          <p:nvPr>
            <p:ph type="body" idx="1"/>
          </p:nvPr>
        </p:nvSpPr>
        <p:spPr>
          <a:xfrm>
            <a:off x="679452" y="4715632"/>
            <a:ext cx="5438775" cy="4467939"/>
          </a:xfrm>
          <a:noFill/>
          <a:ln/>
        </p:spPr>
        <p:txBody>
          <a:bodyPr/>
          <a:lstStyle/>
          <a:p>
            <a:endParaRPr lang="sl-SI">
              <a:latin typeface="Times New Roman" charset="0"/>
            </a:endParaRPr>
          </a:p>
        </p:txBody>
      </p:sp>
    </p:spTree>
    <p:extLst>
      <p:ext uri="{BB962C8B-B14F-4D97-AF65-F5344CB8AC3E}">
        <p14:creationId xmlns:p14="http://schemas.microsoft.com/office/powerpoint/2010/main" val="7714947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xfrm>
            <a:off x="90488" y="744538"/>
            <a:ext cx="6616700" cy="3722687"/>
          </a:xfrm>
          <a:ln/>
        </p:spPr>
      </p:sp>
      <p:sp>
        <p:nvSpPr>
          <p:cNvPr id="45059" name="Rectangle 3"/>
          <p:cNvSpPr>
            <a:spLocks noGrp="1" noChangeArrowheads="1"/>
          </p:cNvSpPr>
          <p:nvPr>
            <p:ph type="body" idx="1"/>
          </p:nvPr>
        </p:nvSpPr>
        <p:spPr>
          <a:xfrm>
            <a:off x="679452" y="4715632"/>
            <a:ext cx="5438775" cy="4467939"/>
          </a:xfrm>
          <a:noFill/>
          <a:ln/>
        </p:spPr>
        <p:txBody>
          <a:bodyPr/>
          <a:lstStyle/>
          <a:p>
            <a:endParaRPr lang="sl-SI">
              <a:latin typeface="Times New Roman" charset="0"/>
            </a:endParaRPr>
          </a:p>
        </p:txBody>
      </p:sp>
    </p:spTree>
    <p:extLst>
      <p:ext uri="{BB962C8B-B14F-4D97-AF65-F5344CB8AC3E}">
        <p14:creationId xmlns:p14="http://schemas.microsoft.com/office/powerpoint/2010/main" val="26582318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xfrm>
            <a:off x="90488" y="744538"/>
            <a:ext cx="6616700" cy="3722687"/>
          </a:xfrm>
          <a:ln/>
        </p:spPr>
      </p:sp>
      <p:sp>
        <p:nvSpPr>
          <p:cNvPr id="45059" name="Rectangle 3"/>
          <p:cNvSpPr>
            <a:spLocks noGrp="1" noChangeArrowheads="1"/>
          </p:cNvSpPr>
          <p:nvPr>
            <p:ph type="body" idx="1"/>
          </p:nvPr>
        </p:nvSpPr>
        <p:spPr>
          <a:xfrm>
            <a:off x="679452" y="4715632"/>
            <a:ext cx="5438775" cy="4467939"/>
          </a:xfrm>
          <a:noFill/>
          <a:ln/>
        </p:spPr>
        <p:txBody>
          <a:bodyPr/>
          <a:lstStyle/>
          <a:p>
            <a:endParaRPr lang="sl-SI">
              <a:latin typeface="Times New Roman" charset="0"/>
            </a:endParaRPr>
          </a:p>
        </p:txBody>
      </p:sp>
    </p:spTree>
    <p:extLst>
      <p:ext uri="{BB962C8B-B14F-4D97-AF65-F5344CB8AC3E}">
        <p14:creationId xmlns:p14="http://schemas.microsoft.com/office/powerpoint/2010/main" val="22094880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xfrm>
            <a:off x="90488" y="744538"/>
            <a:ext cx="6616700" cy="3722687"/>
          </a:xfrm>
          <a:ln/>
        </p:spPr>
      </p:sp>
      <p:sp>
        <p:nvSpPr>
          <p:cNvPr id="46083" name="Rectangle 3"/>
          <p:cNvSpPr>
            <a:spLocks noGrp="1" noChangeArrowheads="1"/>
          </p:cNvSpPr>
          <p:nvPr>
            <p:ph type="body" idx="1"/>
          </p:nvPr>
        </p:nvSpPr>
        <p:spPr>
          <a:xfrm>
            <a:off x="679452" y="4715632"/>
            <a:ext cx="5438775" cy="4467939"/>
          </a:xfrm>
          <a:noFill/>
          <a:ln/>
        </p:spPr>
        <p:txBody>
          <a:bodyPr/>
          <a:lstStyle/>
          <a:p>
            <a:endParaRPr lang="sl-SI" dirty="0">
              <a:latin typeface="Times New Roman" charset="0"/>
            </a:endParaRPr>
          </a:p>
        </p:txBody>
      </p:sp>
    </p:spTree>
    <p:extLst>
      <p:ext uri="{BB962C8B-B14F-4D97-AF65-F5344CB8AC3E}">
        <p14:creationId xmlns:p14="http://schemas.microsoft.com/office/powerpoint/2010/main" val="12028109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xfrm>
            <a:off x="90488" y="744538"/>
            <a:ext cx="6616700" cy="3722687"/>
          </a:xfrm>
          <a:ln/>
        </p:spPr>
      </p:sp>
      <p:sp>
        <p:nvSpPr>
          <p:cNvPr id="48131" name="Rectangle 3"/>
          <p:cNvSpPr>
            <a:spLocks noGrp="1" noChangeArrowheads="1"/>
          </p:cNvSpPr>
          <p:nvPr>
            <p:ph type="body" idx="1"/>
          </p:nvPr>
        </p:nvSpPr>
        <p:spPr>
          <a:xfrm>
            <a:off x="679452" y="4715632"/>
            <a:ext cx="5438775" cy="4467939"/>
          </a:xfrm>
          <a:noFill/>
          <a:ln/>
        </p:spPr>
        <p:txBody>
          <a:bodyPr/>
          <a:lstStyle/>
          <a:p>
            <a:endParaRPr lang="sl-SI">
              <a:latin typeface="Times New Roman" charset="0"/>
            </a:endParaRPr>
          </a:p>
        </p:txBody>
      </p:sp>
    </p:spTree>
    <p:extLst>
      <p:ext uri="{BB962C8B-B14F-4D97-AF65-F5344CB8AC3E}">
        <p14:creationId xmlns:p14="http://schemas.microsoft.com/office/powerpoint/2010/main" val="40516806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xfrm>
            <a:off x="90488" y="744538"/>
            <a:ext cx="6616700" cy="3722687"/>
          </a:xfrm>
          <a:ln/>
        </p:spPr>
      </p:sp>
      <p:sp>
        <p:nvSpPr>
          <p:cNvPr id="50179" name="Rectangle 3"/>
          <p:cNvSpPr>
            <a:spLocks noGrp="1" noChangeArrowheads="1"/>
          </p:cNvSpPr>
          <p:nvPr>
            <p:ph type="body" idx="1"/>
          </p:nvPr>
        </p:nvSpPr>
        <p:spPr>
          <a:xfrm>
            <a:off x="679452" y="4715632"/>
            <a:ext cx="5438775" cy="4467939"/>
          </a:xfrm>
          <a:noFill/>
          <a:ln/>
        </p:spPr>
        <p:txBody>
          <a:bodyPr/>
          <a:lstStyle/>
          <a:p>
            <a:endParaRPr lang="sl-SI">
              <a:latin typeface="Times New Roman" charset="0"/>
            </a:endParaRPr>
          </a:p>
        </p:txBody>
      </p:sp>
    </p:spTree>
    <p:extLst>
      <p:ext uri="{BB962C8B-B14F-4D97-AF65-F5344CB8AC3E}">
        <p14:creationId xmlns:p14="http://schemas.microsoft.com/office/powerpoint/2010/main" val="33012240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90488" y="744538"/>
            <a:ext cx="6616700" cy="3722687"/>
          </a:xfrm>
          <a:ln/>
        </p:spPr>
      </p:sp>
      <p:sp>
        <p:nvSpPr>
          <p:cNvPr id="51203" name="Rectangle 3"/>
          <p:cNvSpPr>
            <a:spLocks noGrp="1" noChangeArrowheads="1"/>
          </p:cNvSpPr>
          <p:nvPr>
            <p:ph type="body" idx="1"/>
          </p:nvPr>
        </p:nvSpPr>
        <p:spPr>
          <a:xfrm>
            <a:off x="679452" y="4715632"/>
            <a:ext cx="5438775" cy="4467939"/>
          </a:xfrm>
          <a:noFill/>
          <a:ln/>
        </p:spPr>
        <p:txBody>
          <a:bodyPr/>
          <a:lstStyle/>
          <a:p>
            <a:endParaRPr lang="sl-SI">
              <a:latin typeface="Times New Roman" charset="0"/>
            </a:endParaRPr>
          </a:p>
        </p:txBody>
      </p:sp>
    </p:spTree>
    <p:extLst>
      <p:ext uri="{BB962C8B-B14F-4D97-AF65-F5344CB8AC3E}">
        <p14:creationId xmlns:p14="http://schemas.microsoft.com/office/powerpoint/2010/main" val="1032094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914400" y="2130426"/>
            <a:ext cx="10363200" cy="1470025"/>
          </a:xfrm>
        </p:spPr>
        <p:txBody>
          <a:bodyPr/>
          <a:lstStyle/>
          <a:p>
            <a:r>
              <a:rPr lang="sl-SI"/>
              <a:t>Kliknite, če želite urediti slog naslova matrice</a:t>
            </a:r>
          </a:p>
        </p:txBody>
      </p:sp>
      <p:sp>
        <p:nvSpPr>
          <p:cNvPr id="3" name="Podnaslov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l-SI"/>
              <a:t>Kliknite, če želite urediti slog podnaslova matrice</a:t>
            </a:r>
          </a:p>
        </p:txBody>
      </p:sp>
      <p:sp>
        <p:nvSpPr>
          <p:cNvPr id="4" name="Rectangle 4"/>
          <p:cNvSpPr>
            <a:spLocks noGrp="1" noChangeArrowheads="1"/>
          </p:cNvSpPr>
          <p:nvPr>
            <p:ph type="dt" sz="half" idx="10"/>
          </p:nvPr>
        </p:nvSpPr>
        <p:spPr>
          <a:ln/>
        </p:spPr>
        <p:txBody>
          <a:bodyPr/>
          <a:lstStyle>
            <a:lvl1pPr>
              <a:defRPr/>
            </a:lvl1pPr>
          </a:lstStyle>
          <a:p>
            <a:pPr>
              <a:defRPr/>
            </a:pPr>
            <a:endParaRPr lang="sl-SI"/>
          </a:p>
        </p:txBody>
      </p:sp>
      <p:sp>
        <p:nvSpPr>
          <p:cNvPr id="5" name="Rectangle 5"/>
          <p:cNvSpPr>
            <a:spLocks noGrp="1" noChangeArrowheads="1"/>
          </p:cNvSpPr>
          <p:nvPr>
            <p:ph type="ftr" sz="quarter" idx="11"/>
          </p:nvPr>
        </p:nvSpPr>
        <p:spPr>
          <a:ln/>
        </p:spPr>
        <p:txBody>
          <a:bodyPr/>
          <a:lstStyle>
            <a:lvl1pPr>
              <a:defRPr/>
            </a:lvl1pPr>
          </a:lstStyle>
          <a:p>
            <a:pPr>
              <a:defRPr/>
            </a:pPr>
            <a:endParaRPr lang="sl-SI"/>
          </a:p>
        </p:txBody>
      </p:sp>
      <p:sp>
        <p:nvSpPr>
          <p:cNvPr id="6" name="Rectangle 6"/>
          <p:cNvSpPr>
            <a:spLocks noGrp="1" noChangeArrowheads="1"/>
          </p:cNvSpPr>
          <p:nvPr>
            <p:ph type="sldNum" sz="quarter" idx="12"/>
          </p:nvPr>
        </p:nvSpPr>
        <p:spPr>
          <a:ln/>
        </p:spPr>
        <p:txBody>
          <a:bodyPr/>
          <a:lstStyle>
            <a:lvl1pPr>
              <a:defRPr/>
            </a:lvl1pPr>
          </a:lstStyle>
          <a:p>
            <a:pPr>
              <a:defRPr/>
            </a:pPr>
            <a:fld id="{6E14C754-5304-440F-AE07-FC701040FB79}" type="slidenum">
              <a:rPr lang="sl-SI"/>
              <a:pPr>
                <a:defRPr/>
              </a:pPr>
              <a:t>‹#›</a:t>
            </a:fld>
            <a:endParaRPr lang="sl-S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Ograda navpičnega besedila 2"/>
          <p:cNvSpPr>
            <a:spLocks noGrp="1"/>
          </p:cNvSpPr>
          <p:nvPr>
            <p:ph type="body" orient="vert" idx="1"/>
          </p:nvPr>
        </p:nvSpPr>
        <p:spPr/>
        <p:txBody>
          <a:bodyPr vert="eaVert"/>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Rectangle 4"/>
          <p:cNvSpPr>
            <a:spLocks noGrp="1" noChangeArrowheads="1"/>
          </p:cNvSpPr>
          <p:nvPr>
            <p:ph type="dt" sz="half" idx="10"/>
          </p:nvPr>
        </p:nvSpPr>
        <p:spPr>
          <a:ln/>
        </p:spPr>
        <p:txBody>
          <a:bodyPr/>
          <a:lstStyle>
            <a:lvl1pPr>
              <a:defRPr/>
            </a:lvl1pPr>
          </a:lstStyle>
          <a:p>
            <a:pPr>
              <a:defRPr/>
            </a:pPr>
            <a:endParaRPr lang="sl-SI"/>
          </a:p>
        </p:txBody>
      </p:sp>
      <p:sp>
        <p:nvSpPr>
          <p:cNvPr id="5" name="Rectangle 5"/>
          <p:cNvSpPr>
            <a:spLocks noGrp="1" noChangeArrowheads="1"/>
          </p:cNvSpPr>
          <p:nvPr>
            <p:ph type="ftr" sz="quarter" idx="11"/>
          </p:nvPr>
        </p:nvSpPr>
        <p:spPr>
          <a:ln/>
        </p:spPr>
        <p:txBody>
          <a:bodyPr/>
          <a:lstStyle>
            <a:lvl1pPr>
              <a:defRPr/>
            </a:lvl1pPr>
          </a:lstStyle>
          <a:p>
            <a:pPr>
              <a:defRPr/>
            </a:pPr>
            <a:endParaRPr lang="sl-SI"/>
          </a:p>
        </p:txBody>
      </p:sp>
      <p:sp>
        <p:nvSpPr>
          <p:cNvPr id="6" name="Rectangle 6"/>
          <p:cNvSpPr>
            <a:spLocks noGrp="1" noChangeArrowheads="1"/>
          </p:cNvSpPr>
          <p:nvPr>
            <p:ph type="sldNum" sz="quarter" idx="12"/>
          </p:nvPr>
        </p:nvSpPr>
        <p:spPr>
          <a:ln/>
        </p:spPr>
        <p:txBody>
          <a:bodyPr/>
          <a:lstStyle>
            <a:lvl1pPr>
              <a:defRPr/>
            </a:lvl1pPr>
          </a:lstStyle>
          <a:p>
            <a:pPr>
              <a:defRPr/>
            </a:pPr>
            <a:fld id="{67FE8888-8BB7-4136-93C6-18AC02F6AE20}" type="slidenum">
              <a:rPr lang="sl-SI"/>
              <a:pPr>
                <a:defRPr/>
              </a:pPr>
              <a:t>‹#›</a:t>
            </a:fld>
            <a:endParaRPr lang="sl-S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686800" y="609600"/>
            <a:ext cx="2590800" cy="5486400"/>
          </a:xfrm>
        </p:spPr>
        <p:txBody>
          <a:bodyPr vert="eaVert"/>
          <a:lstStyle/>
          <a:p>
            <a:r>
              <a:rPr lang="sl-SI"/>
              <a:t>Kliknite, če želite urediti slog naslova matrice</a:t>
            </a:r>
          </a:p>
        </p:txBody>
      </p:sp>
      <p:sp>
        <p:nvSpPr>
          <p:cNvPr id="3" name="Ograda navpičnega besedila 2"/>
          <p:cNvSpPr>
            <a:spLocks noGrp="1"/>
          </p:cNvSpPr>
          <p:nvPr>
            <p:ph type="body" orient="vert" idx="1"/>
          </p:nvPr>
        </p:nvSpPr>
        <p:spPr>
          <a:xfrm>
            <a:off x="914400" y="609600"/>
            <a:ext cx="7569200" cy="5486400"/>
          </a:xfrm>
        </p:spPr>
        <p:txBody>
          <a:bodyPr vert="eaVert"/>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Rectangle 4"/>
          <p:cNvSpPr>
            <a:spLocks noGrp="1" noChangeArrowheads="1"/>
          </p:cNvSpPr>
          <p:nvPr>
            <p:ph type="dt" sz="half" idx="10"/>
          </p:nvPr>
        </p:nvSpPr>
        <p:spPr>
          <a:ln/>
        </p:spPr>
        <p:txBody>
          <a:bodyPr/>
          <a:lstStyle>
            <a:lvl1pPr>
              <a:defRPr/>
            </a:lvl1pPr>
          </a:lstStyle>
          <a:p>
            <a:pPr>
              <a:defRPr/>
            </a:pPr>
            <a:endParaRPr lang="sl-SI"/>
          </a:p>
        </p:txBody>
      </p:sp>
      <p:sp>
        <p:nvSpPr>
          <p:cNvPr id="5" name="Rectangle 5"/>
          <p:cNvSpPr>
            <a:spLocks noGrp="1" noChangeArrowheads="1"/>
          </p:cNvSpPr>
          <p:nvPr>
            <p:ph type="ftr" sz="quarter" idx="11"/>
          </p:nvPr>
        </p:nvSpPr>
        <p:spPr>
          <a:ln/>
        </p:spPr>
        <p:txBody>
          <a:bodyPr/>
          <a:lstStyle>
            <a:lvl1pPr>
              <a:defRPr/>
            </a:lvl1pPr>
          </a:lstStyle>
          <a:p>
            <a:pPr>
              <a:defRPr/>
            </a:pPr>
            <a:endParaRPr lang="sl-SI"/>
          </a:p>
        </p:txBody>
      </p:sp>
      <p:sp>
        <p:nvSpPr>
          <p:cNvPr id="6" name="Rectangle 6"/>
          <p:cNvSpPr>
            <a:spLocks noGrp="1" noChangeArrowheads="1"/>
          </p:cNvSpPr>
          <p:nvPr>
            <p:ph type="sldNum" sz="quarter" idx="12"/>
          </p:nvPr>
        </p:nvSpPr>
        <p:spPr>
          <a:ln/>
        </p:spPr>
        <p:txBody>
          <a:bodyPr/>
          <a:lstStyle>
            <a:lvl1pPr>
              <a:defRPr/>
            </a:lvl1pPr>
          </a:lstStyle>
          <a:p>
            <a:pPr>
              <a:defRPr/>
            </a:pPr>
            <a:fld id="{63F8BA6E-9B28-471D-9638-9B6B223C5AD7}" type="slidenum">
              <a:rPr lang="sl-SI"/>
              <a:pPr>
                <a:defRPr/>
              </a:pPr>
              <a:t>‹#›</a:t>
            </a:fld>
            <a:endParaRPr lang="sl-SI"/>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Naslov, besedilo in izrezek">
    <p:spTree>
      <p:nvGrpSpPr>
        <p:cNvPr id="1" name=""/>
        <p:cNvGrpSpPr/>
        <p:nvPr/>
      </p:nvGrpSpPr>
      <p:grpSpPr>
        <a:xfrm>
          <a:off x="0" y="0"/>
          <a:ext cx="0" cy="0"/>
          <a:chOff x="0" y="0"/>
          <a:chExt cx="0" cy="0"/>
        </a:xfrm>
      </p:grpSpPr>
      <p:sp>
        <p:nvSpPr>
          <p:cNvPr id="2" name="Naslov 1"/>
          <p:cNvSpPr>
            <a:spLocks noGrp="1"/>
          </p:cNvSpPr>
          <p:nvPr>
            <p:ph type="title"/>
          </p:nvPr>
        </p:nvSpPr>
        <p:spPr>
          <a:xfrm>
            <a:off x="609600" y="274638"/>
            <a:ext cx="10972800" cy="1143000"/>
          </a:xfrm>
        </p:spPr>
        <p:txBody>
          <a:bodyPr/>
          <a:lstStyle/>
          <a:p>
            <a:r>
              <a:rPr lang="sl-SI"/>
              <a:t>Kliknite, če želite urediti slog naslova matrice</a:t>
            </a:r>
          </a:p>
        </p:txBody>
      </p:sp>
      <p:sp>
        <p:nvSpPr>
          <p:cNvPr id="3" name="Ograda besedila 2"/>
          <p:cNvSpPr>
            <a:spLocks noGrp="1"/>
          </p:cNvSpPr>
          <p:nvPr>
            <p:ph type="body" sz="half" idx="1"/>
          </p:nvPr>
        </p:nvSpPr>
        <p:spPr>
          <a:xfrm>
            <a:off x="609600" y="1600201"/>
            <a:ext cx="5384800" cy="4525963"/>
          </a:xfrm>
        </p:spPr>
        <p:txBody>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izrezkov 3"/>
          <p:cNvSpPr>
            <a:spLocks noGrp="1"/>
          </p:cNvSpPr>
          <p:nvPr>
            <p:ph type="clipArt" sz="half" idx="2"/>
          </p:nvPr>
        </p:nvSpPr>
        <p:spPr>
          <a:xfrm>
            <a:off x="6197600" y="1600201"/>
            <a:ext cx="5384800" cy="4525963"/>
          </a:xfrm>
        </p:spPr>
        <p:txBody>
          <a:bodyPr/>
          <a:lstStyle/>
          <a:p>
            <a:pPr lvl="0"/>
            <a:endParaRPr lang="sl-SI" noProof="0"/>
          </a:p>
        </p:txBody>
      </p:sp>
      <p:sp>
        <p:nvSpPr>
          <p:cNvPr id="5" name="Rectangle 4"/>
          <p:cNvSpPr>
            <a:spLocks noGrp="1" noChangeArrowheads="1"/>
          </p:cNvSpPr>
          <p:nvPr>
            <p:ph type="dt" sz="half" idx="10"/>
          </p:nvPr>
        </p:nvSpPr>
        <p:spPr>
          <a:ln/>
        </p:spPr>
        <p:txBody>
          <a:bodyPr/>
          <a:lstStyle>
            <a:lvl1pPr>
              <a:defRPr/>
            </a:lvl1pPr>
          </a:lstStyle>
          <a:p>
            <a:pPr>
              <a:defRPr/>
            </a:pPr>
            <a:fld id="{2AF57A23-7BBA-4355-9BE8-AAB5EE1ACD07}" type="datetimeFigureOut">
              <a:rPr lang="sl-SI"/>
              <a:pPr>
                <a:defRPr/>
              </a:pPr>
              <a:t>22. 02. 2023</a:t>
            </a:fld>
            <a:endParaRPr lang="sl-SI"/>
          </a:p>
        </p:txBody>
      </p:sp>
      <p:sp>
        <p:nvSpPr>
          <p:cNvPr id="6" name="Rectangle 5"/>
          <p:cNvSpPr>
            <a:spLocks noGrp="1" noChangeArrowheads="1"/>
          </p:cNvSpPr>
          <p:nvPr>
            <p:ph type="ftr" sz="quarter" idx="11"/>
          </p:nvPr>
        </p:nvSpPr>
        <p:spPr>
          <a:ln/>
        </p:spPr>
        <p:txBody>
          <a:bodyPr/>
          <a:lstStyle>
            <a:lvl1pPr>
              <a:defRPr/>
            </a:lvl1pPr>
          </a:lstStyle>
          <a:p>
            <a:pPr>
              <a:defRPr/>
            </a:pPr>
            <a:endParaRPr lang="sl-SI"/>
          </a:p>
        </p:txBody>
      </p:sp>
      <p:sp>
        <p:nvSpPr>
          <p:cNvPr id="7" name="Rectangle 6"/>
          <p:cNvSpPr>
            <a:spLocks noGrp="1" noChangeArrowheads="1"/>
          </p:cNvSpPr>
          <p:nvPr>
            <p:ph type="sldNum" sz="quarter" idx="12"/>
          </p:nvPr>
        </p:nvSpPr>
        <p:spPr>
          <a:ln/>
        </p:spPr>
        <p:txBody>
          <a:bodyPr/>
          <a:lstStyle>
            <a:lvl1pPr>
              <a:defRPr/>
            </a:lvl1pPr>
          </a:lstStyle>
          <a:p>
            <a:pPr>
              <a:defRPr/>
            </a:pPr>
            <a:fld id="{BCC2D36E-E367-4851-9C68-CE700417695A}" type="slidenum">
              <a:rPr lang="sl-SI"/>
              <a:pPr>
                <a:defRPr/>
              </a:pPr>
              <a:t>‹#›</a:t>
            </a:fld>
            <a:endParaRPr lang="sl-SI"/>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Naslov in tabela">
    <p:spTree>
      <p:nvGrpSpPr>
        <p:cNvPr id="1" name=""/>
        <p:cNvGrpSpPr/>
        <p:nvPr/>
      </p:nvGrpSpPr>
      <p:grpSpPr>
        <a:xfrm>
          <a:off x="0" y="0"/>
          <a:ext cx="0" cy="0"/>
          <a:chOff x="0" y="0"/>
          <a:chExt cx="0" cy="0"/>
        </a:xfrm>
      </p:grpSpPr>
      <p:sp>
        <p:nvSpPr>
          <p:cNvPr id="2" name="Naslov 1"/>
          <p:cNvSpPr>
            <a:spLocks noGrp="1"/>
          </p:cNvSpPr>
          <p:nvPr>
            <p:ph type="title"/>
          </p:nvPr>
        </p:nvSpPr>
        <p:spPr>
          <a:xfrm>
            <a:off x="609600" y="274638"/>
            <a:ext cx="10972800" cy="1143000"/>
          </a:xfrm>
        </p:spPr>
        <p:txBody>
          <a:bodyPr/>
          <a:lstStyle/>
          <a:p>
            <a:r>
              <a:rPr lang="sl-SI"/>
              <a:t>Kliknite, če želite urediti slog naslova matrice</a:t>
            </a:r>
          </a:p>
        </p:txBody>
      </p:sp>
      <p:sp>
        <p:nvSpPr>
          <p:cNvPr id="3" name="Ograda tabele 2"/>
          <p:cNvSpPr>
            <a:spLocks noGrp="1"/>
          </p:cNvSpPr>
          <p:nvPr>
            <p:ph type="tbl" idx="1"/>
          </p:nvPr>
        </p:nvSpPr>
        <p:spPr>
          <a:xfrm>
            <a:off x="609600" y="1600201"/>
            <a:ext cx="10972800" cy="4525963"/>
          </a:xfrm>
        </p:spPr>
        <p:txBody>
          <a:bodyPr/>
          <a:lstStyle/>
          <a:p>
            <a:pPr lvl="0"/>
            <a:endParaRPr lang="sl-SI" noProof="0"/>
          </a:p>
        </p:txBody>
      </p:sp>
      <p:sp>
        <p:nvSpPr>
          <p:cNvPr id="4" name="Rectangle 4"/>
          <p:cNvSpPr>
            <a:spLocks noGrp="1" noChangeArrowheads="1"/>
          </p:cNvSpPr>
          <p:nvPr>
            <p:ph type="dt" sz="half" idx="10"/>
          </p:nvPr>
        </p:nvSpPr>
        <p:spPr>
          <a:ln/>
        </p:spPr>
        <p:txBody>
          <a:bodyPr/>
          <a:lstStyle>
            <a:lvl1pPr>
              <a:defRPr/>
            </a:lvl1pPr>
          </a:lstStyle>
          <a:p>
            <a:pPr>
              <a:defRPr/>
            </a:pPr>
            <a:fld id="{721694B3-86D9-4D05-9B80-30D13CF5EB93}" type="datetimeFigureOut">
              <a:rPr lang="sl-SI"/>
              <a:pPr>
                <a:defRPr/>
              </a:pPr>
              <a:t>22. 02. 2023</a:t>
            </a:fld>
            <a:endParaRPr lang="sl-SI"/>
          </a:p>
        </p:txBody>
      </p:sp>
      <p:sp>
        <p:nvSpPr>
          <p:cNvPr id="5" name="Rectangle 5"/>
          <p:cNvSpPr>
            <a:spLocks noGrp="1" noChangeArrowheads="1"/>
          </p:cNvSpPr>
          <p:nvPr>
            <p:ph type="ftr" sz="quarter" idx="11"/>
          </p:nvPr>
        </p:nvSpPr>
        <p:spPr>
          <a:ln/>
        </p:spPr>
        <p:txBody>
          <a:bodyPr/>
          <a:lstStyle>
            <a:lvl1pPr>
              <a:defRPr/>
            </a:lvl1pPr>
          </a:lstStyle>
          <a:p>
            <a:pPr>
              <a:defRPr/>
            </a:pPr>
            <a:endParaRPr lang="sl-SI"/>
          </a:p>
        </p:txBody>
      </p:sp>
      <p:sp>
        <p:nvSpPr>
          <p:cNvPr id="6" name="Rectangle 6"/>
          <p:cNvSpPr>
            <a:spLocks noGrp="1" noChangeArrowheads="1"/>
          </p:cNvSpPr>
          <p:nvPr>
            <p:ph type="sldNum" sz="quarter" idx="12"/>
          </p:nvPr>
        </p:nvSpPr>
        <p:spPr>
          <a:ln/>
        </p:spPr>
        <p:txBody>
          <a:bodyPr/>
          <a:lstStyle>
            <a:lvl1pPr>
              <a:defRPr/>
            </a:lvl1pPr>
          </a:lstStyle>
          <a:p>
            <a:pPr>
              <a:defRPr/>
            </a:pPr>
            <a:fld id="{AAD7DD9C-2E54-40F7-A404-41E71BA3F7C5}" type="slidenum">
              <a:rPr lang="sl-SI"/>
              <a:pPr>
                <a:defRPr/>
              </a:pPr>
              <a:t>‹#›</a:t>
            </a:fld>
            <a:endParaRPr lang="sl-SI"/>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914400" y="2130426"/>
            <a:ext cx="10363200" cy="1470025"/>
          </a:xfrm>
        </p:spPr>
        <p:txBody>
          <a:bodyPr/>
          <a:lstStyle/>
          <a:p>
            <a:r>
              <a:rPr lang="sl-SI" smtClean="0"/>
              <a:t>Kliknite, če želite urediti slog naslova matrice</a:t>
            </a:r>
            <a:endParaRPr lang="sl-SI"/>
          </a:p>
        </p:txBody>
      </p:sp>
      <p:sp>
        <p:nvSpPr>
          <p:cNvPr id="3" name="Podnaslov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l-SI" smtClean="0"/>
              <a:t>Kliknite, če želite urediti slog podnaslova matrice</a:t>
            </a:r>
            <a:endParaRPr lang="sl-SI"/>
          </a:p>
        </p:txBody>
      </p:sp>
      <p:sp>
        <p:nvSpPr>
          <p:cNvPr id="4" name="Rectangle 4"/>
          <p:cNvSpPr>
            <a:spLocks noGrp="1" noChangeArrowheads="1"/>
          </p:cNvSpPr>
          <p:nvPr>
            <p:ph type="dt" sz="half" idx="10"/>
          </p:nvPr>
        </p:nvSpPr>
        <p:spPr>
          <a:ln/>
        </p:spPr>
        <p:txBody>
          <a:bodyPr/>
          <a:lstStyle>
            <a:lvl1pPr>
              <a:defRPr/>
            </a:lvl1pPr>
          </a:lstStyle>
          <a:p>
            <a:pPr>
              <a:defRPr/>
            </a:pPr>
            <a:fld id="{EBCDC16F-7A2D-42EC-878D-A309F40637F5}" type="datetimeFigureOut">
              <a:rPr lang="sl-SI">
                <a:solidFill>
                  <a:srgbClr val="000000"/>
                </a:solidFill>
              </a:rPr>
              <a:pPr>
                <a:defRPr/>
              </a:pPr>
              <a:t>22. 02. 2023</a:t>
            </a:fld>
            <a:endParaRPr lang="sl-SI">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sl-SI">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7136452-8911-4401-9704-B240E89CF0EA}" type="slidenum">
              <a:rPr lang="sl-SI" altLang="sl-SI">
                <a:solidFill>
                  <a:srgbClr val="000000"/>
                </a:solidFill>
              </a:rPr>
              <a:pPr>
                <a:defRPr/>
              </a:pPr>
              <a:t>‹#›</a:t>
            </a:fld>
            <a:endParaRPr lang="sl-SI" altLang="sl-SI">
              <a:solidFill>
                <a:srgbClr val="000000"/>
              </a:solidFill>
            </a:endParaRPr>
          </a:p>
        </p:txBody>
      </p:sp>
    </p:spTree>
    <p:extLst>
      <p:ext uri="{BB962C8B-B14F-4D97-AF65-F5344CB8AC3E}">
        <p14:creationId xmlns:p14="http://schemas.microsoft.com/office/powerpoint/2010/main" val="15014954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idx="1"/>
          </p:nvPr>
        </p:nvSpPr>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4"/>
          <p:cNvSpPr>
            <a:spLocks noGrp="1" noChangeArrowheads="1"/>
          </p:cNvSpPr>
          <p:nvPr>
            <p:ph type="dt" sz="half" idx="10"/>
          </p:nvPr>
        </p:nvSpPr>
        <p:spPr>
          <a:ln/>
        </p:spPr>
        <p:txBody>
          <a:bodyPr/>
          <a:lstStyle>
            <a:lvl1pPr>
              <a:defRPr/>
            </a:lvl1pPr>
          </a:lstStyle>
          <a:p>
            <a:pPr>
              <a:defRPr/>
            </a:pPr>
            <a:fld id="{FFD788F2-76B4-46AF-A75D-3C3E083C578C}" type="datetimeFigureOut">
              <a:rPr lang="sl-SI">
                <a:solidFill>
                  <a:srgbClr val="000000"/>
                </a:solidFill>
              </a:rPr>
              <a:pPr>
                <a:defRPr/>
              </a:pPr>
              <a:t>22. 02. 2023</a:t>
            </a:fld>
            <a:endParaRPr lang="sl-SI">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sl-SI">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2910406-6FBE-44D9-BEE4-1CB1DED87DCD}" type="slidenum">
              <a:rPr lang="sl-SI" altLang="sl-SI">
                <a:solidFill>
                  <a:srgbClr val="000000"/>
                </a:solidFill>
              </a:rPr>
              <a:pPr>
                <a:defRPr/>
              </a:pPr>
              <a:t>‹#›</a:t>
            </a:fld>
            <a:endParaRPr lang="sl-SI" altLang="sl-SI">
              <a:solidFill>
                <a:srgbClr val="000000"/>
              </a:solidFill>
            </a:endParaRPr>
          </a:p>
        </p:txBody>
      </p:sp>
    </p:spTree>
    <p:extLst>
      <p:ext uri="{BB962C8B-B14F-4D97-AF65-F5344CB8AC3E}">
        <p14:creationId xmlns:p14="http://schemas.microsoft.com/office/powerpoint/2010/main" val="32220582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963084" y="4406901"/>
            <a:ext cx="10363200" cy="1362075"/>
          </a:xfrm>
        </p:spPr>
        <p:txBody>
          <a:bodyPr anchor="t"/>
          <a:lstStyle>
            <a:lvl1pPr algn="l">
              <a:defRPr sz="4000" b="1" cap="all"/>
            </a:lvl1pPr>
          </a:lstStyle>
          <a:p>
            <a:r>
              <a:rPr lang="sl-SI" smtClean="0"/>
              <a:t>Kliknite, če želite urediti slog naslova matrice</a:t>
            </a:r>
            <a:endParaRPr lang="sl-SI"/>
          </a:p>
        </p:txBody>
      </p:sp>
      <p:sp>
        <p:nvSpPr>
          <p:cNvPr id="3" name="Ograda besedila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l-SI" smtClean="0"/>
              <a:t>Kliknite, če želite urediti sloge besedila matrice</a:t>
            </a:r>
          </a:p>
        </p:txBody>
      </p:sp>
      <p:sp>
        <p:nvSpPr>
          <p:cNvPr id="4" name="Rectangle 4"/>
          <p:cNvSpPr>
            <a:spLocks noGrp="1" noChangeArrowheads="1"/>
          </p:cNvSpPr>
          <p:nvPr>
            <p:ph type="dt" sz="half" idx="10"/>
          </p:nvPr>
        </p:nvSpPr>
        <p:spPr>
          <a:ln/>
        </p:spPr>
        <p:txBody>
          <a:bodyPr/>
          <a:lstStyle>
            <a:lvl1pPr>
              <a:defRPr/>
            </a:lvl1pPr>
          </a:lstStyle>
          <a:p>
            <a:pPr>
              <a:defRPr/>
            </a:pPr>
            <a:fld id="{8ADBFB32-ABC3-4219-A5AE-86019F80B406}" type="datetimeFigureOut">
              <a:rPr lang="sl-SI">
                <a:solidFill>
                  <a:srgbClr val="000000"/>
                </a:solidFill>
              </a:rPr>
              <a:pPr>
                <a:defRPr/>
              </a:pPr>
              <a:t>22. 02. 2023</a:t>
            </a:fld>
            <a:endParaRPr lang="sl-SI">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sl-SI">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2ACAC30-ABE6-45A9-BE74-A796D563E163}" type="slidenum">
              <a:rPr lang="sl-SI" altLang="sl-SI">
                <a:solidFill>
                  <a:srgbClr val="000000"/>
                </a:solidFill>
              </a:rPr>
              <a:pPr>
                <a:defRPr/>
              </a:pPr>
              <a:t>‹#›</a:t>
            </a:fld>
            <a:endParaRPr lang="sl-SI" altLang="sl-SI">
              <a:solidFill>
                <a:srgbClr val="000000"/>
              </a:solidFill>
            </a:endParaRPr>
          </a:p>
        </p:txBody>
      </p:sp>
    </p:spTree>
    <p:extLst>
      <p:ext uri="{BB962C8B-B14F-4D97-AF65-F5344CB8AC3E}">
        <p14:creationId xmlns:p14="http://schemas.microsoft.com/office/powerpoint/2010/main" val="20528869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Rectangle 4"/>
          <p:cNvSpPr>
            <a:spLocks noGrp="1" noChangeArrowheads="1"/>
          </p:cNvSpPr>
          <p:nvPr>
            <p:ph type="dt" sz="half" idx="10"/>
          </p:nvPr>
        </p:nvSpPr>
        <p:spPr>
          <a:ln/>
        </p:spPr>
        <p:txBody>
          <a:bodyPr/>
          <a:lstStyle>
            <a:lvl1pPr>
              <a:defRPr/>
            </a:lvl1pPr>
          </a:lstStyle>
          <a:p>
            <a:pPr>
              <a:defRPr/>
            </a:pPr>
            <a:fld id="{DD13B624-D2E5-4E2C-9E44-E19C78045307}" type="datetimeFigureOut">
              <a:rPr lang="sl-SI">
                <a:solidFill>
                  <a:srgbClr val="000000"/>
                </a:solidFill>
              </a:rPr>
              <a:pPr>
                <a:defRPr/>
              </a:pPr>
              <a:t>22. 02. 2023</a:t>
            </a:fld>
            <a:endParaRPr lang="sl-SI">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sl-SI">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924558C-8711-4830-8B9B-14F0B4871B15}" type="slidenum">
              <a:rPr lang="sl-SI" altLang="sl-SI">
                <a:solidFill>
                  <a:srgbClr val="000000"/>
                </a:solidFill>
              </a:rPr>
              <a:pPr>
                <a:defRPr/>
              </a:pPr>
              <a:t>‹#›</a:t>
            </a:fld>
            <a:endParaRPr lang="sl-SI" altLang="sl-SI">
              <a:solidFill>
                <a:srgbClr val="000000"/>
              </a:solidFill>
            </a:endParaRPr>
          </a:p>
        </p:txBody>
      </p:sp>
    </p:spTree>
    <p:extLst>
      <p:ext uri="{BB962C8B-B14F-4D97-AF65-F5344CB8AC3E}">
        <p14:creationId xmlns:p14="http://schemas.microsoft.com/office/powerpoint/2010/main" val="42139782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smtClean="0"/>
              <a:t>Kliknite, če želite urediti slog naslova matrice</a:t>
            </a:r>
            <a:endParaRPr lang="sl-SI"/>
          </a:p>
        </p:txBody>
      </p:sp>
      <p:sp>
        <p:nvSpPr>
          <p:cNvPr id="3" name="Ograda besedila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4" name="Ograda vsebine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6" name="Ograda vsebine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Rectangle 4"/>
          <p:cNvSpPr>
            <a:spLocks noGrp="1" noChangeArrowheads="1"/>
          </p:cNvSpPr>
          <p:nvPr>
            <p:ph type="dt" sz="half" idx="10"/>
          </p:nvPr>
        </p:nvSpPr>
        <p:spPr>
          <a:ln/>
        </p:spPr>
        <p:txBody>
          <a:bodyPr/>
          <a:lstStyle>
            <a:lvl1pPr>
              <a:defRPr/>
            </a:lvl1pPr>
          </a:lstStyle>
          <a:p>
            <a:pPr>
              <a:defRPr/>
            </a:pPr>
            <a:fld id="{614D4005-AC34-4C7F-84FC-B6C723F4B80D}" type="datetimeFigureOut">
              <a:rPr lang="sl-SI">
                <a:solidFill>
                  <a:srgbClr val="000000"/>
                </a:solidFill>
              </a:rPr>
              <a:pPr>
                <a:defRPr/>
              </a:pPr>
              <a:t>22. 02. 2023</a:t>
            </a:fld>
            <a:endParaRPr lang="sl-SI">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sl-SI">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7A23861D-30B4-4B4F-B5C9-AF1C669FF1DD}" type="slidenum">
              <a:rPr lang="sl-SI" altLang="sl-SI">
                <a:solidFill>
                  <a:srgbClr val="000000"/>
                </a:solidFill>
              </a:rPr>
              <a:pPr>
                <a:defRPr/>
              </a:pPr>
              <a:t>‹#›</a:t>
            </a:fld>
            <a:endParaRPr lang="sl-SI" altLang="sl-SI">
              <a:solidFill>
                <a:srgbClr val="000000"/>
              </a:solidFill>
            </a:endParaRPr>
          </a:p>
        </p:txBody>
      </p:sp>
    </p:spTree>
    <p:extLst>
      <p:ext uri="{BB962C8B-B14F-4D97-AF65-F5344CB8AC3E}">
        <p14:creationId xmlns:p14="http://schemas.microsoft.com/office/powerpoint/2010/main" val="14659815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Rectangle 4"/>
          <p:cNvSpPr>
            <a:spLocks noGrp="1" noChangeArrowheads="1"/>
          </p:cNvSpPr>
          <p:nvPr>
            <p:ph type="dt" sz="half" idx="10"/>
          </p:nvPr>
        </p:nvSpPr>
        <p:spPr>
          <a:ln/>
        </p:spPr>
        <p:txBody>
          <a:bodyPr/>
          <a:lstStyle>
            <a:lvl1pPr>
              <a:defRPr/>
            </a:lvl1pPr>
          </a:lstStyle>
          <a:p>
            <a:pPr>
              <a:defRPr/>
            </a:pPr>
            <a:fld id="{224A7C3A-B1AA-4626-83C0-3D5889C446AE}" type="datetimeFigureOut">
              <a:rPr lang="sl-SI">
                <a:solidFill>
                  <a:srgbClr val="000000"/>
                </a:solidFill>
              </a:rPr>
              <a:pPr>
                <a:defRPr/>
              </a:pPr>
              <a:t>22. 02. 2023</a:t>
            </a:fld>
            <a:endParaRPr lang="sl-SI">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sl-SI">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C0287D6C-5751-4777-8830-DC53A213EA4A}" type="slidenum">
              <a:rPr lang="sl-SI" altLang="sl-SI">
                <a:solidFill>
                  <a:srgbClr val="000000"/>
                </a:solidFill>
              </a:rPr>
              <a:pPr>
                <a:defRPr/>
              </a:pPr>
              <a:t>‹#›</a:t>
            </a:fld>
            <a:endParaRPr lang="sl-SI" altLang="sl-SI">
              <a:solidFill>
                <a:srgbClr val="000000"/>
              </a:solidFill>
            </a:endParaRPr>
          </a:p>
        </p:txBody>
      </p:sp>
    </p:spTree>
    <p:extLst>
      <p:ext uri="{BB962C8B-B14F-4D97-AF65-F5344CB8AC3E}">
        <p14:creationId xmlns:p14="http://schemas.microsoft.com/office/powerpoint/2010/main" val="2647773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Ograda vsebine 2"/>
          <p:cNvSpPr>
            <a:spLocks noGrp="1"/>
          </p:cNvSpPr>
          <p:nvPr>
            <p:ph idx="1"/>
          </p:nvPr>
        </p:nvSpPr>
        <p:spPr/>
        <p:txBody>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Rectangle 4"/>
          <p:cNvSpPr>
            <a:spLocks noGrp="1" noChangeArrowheads="1"/>
          </p:cNvSpPr>
          <p:nvPr>
            <p:ph type="dt" sz="half" idx="10"/>
          </p:nvPr>
        </p:nvSpPr>
        <p:spPr>
          <a:ln/>
        </p:spPr>
        <p:txBody>
          <a:bodyPr/>
          <a:lstStyle>
            <a:lvl1pPr>
              <a:defRPr/>
            </a:lvl1pPr>
          </a:lstStyle>
          <a:p>
            <a:pPr>
              <a:defRPr/>
            </a:pPr>
            <a:endParaRPr lang="sl-SI"/>
          </a:p>
        </p:txBody>
      </p:sp>
      <p:sp>
        <p:nvSpPr>
          <p:cNvPr id="5" name="Rectangle 5"/>
          <p:cNvSpPr>
            <a:spLocks noGrp="1" noChangeArrowheads="1"/>
          </p:cNvSpPr>
          <p:nvPr>
            <p:ph type="ftr" sz="quarter" idx="11"/>
          </p:nvPr>
        </p:nvSpPr>
        <p:spPr>
          <a:ln/>
        </p:spPr>
        <p:txBody>
          <a:bodyPr/>
          <a:lstStyle>
            <a:lvl1pPr>
              <a:defRPr/>
            </a:lvl1pPr>
          </a:lstStyle>
          <a:p>
            <a:pPr>
              <a:defRPr/>
            </a:pPr>
            <a:endParaRPr lang="sl-SI"/>
          </a:p>
        </p:txBody>
      </p:sp>
      <p:sp>
        <p:nvSpPr>
          <p:cNvPr id="6" name="Rectangle 6"/>
          <p:cNvSpPr>
            <a:spLocks noGrp="1" noChangeArrowheads="1"/>
          </p:cNvSpPr>
          <p:nvPr>
            <p:ph type="sldNum" sz="quarter" idx="12"/>
          </p:nvPr>
        </p:nvSpPr>
        <p:spPr>
          <a:ln/>
        </p:spPr>
        <p:txBody>
          <a:bodyPr/>
          <a:lstStyle>
            <a:lvl1pPr>
              <a:defRPr/>
            </a:lvl1pPr>
          </a:lstStyle>
          <a:p>
            <a:pPr>
              <a:defRPr/>
            </a:pPr>
            <a:fld id="{79A8EEFC-B076-44FA-B5F9-E78CF8235A2E}" type="slidenum">
              <a:rPr lang="sl-SI"/>
              <a:pPr>
                <a:defRPr/>
              </a:pPr>
              <a:t>‹#›</a:t>
            </a:fld>
            <a:endParaRPr lang="sl-SI"/>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6E5863E2-EC12-47CE-A08B-1A13DE8C1DEA}" type="datetimeFigureOut">
              <a:rPr lang="sl-SI">
                <a:solidFill>
                  <a:srgbClr val="000000"/>
                </a:solidFill>
              </a:rPr>
              <a:pPr>
                <a:defRPr/>
              </a:pPr>
              <a:t>22. 02. 2023</a:t>
            </a:fld>
            <a:endParaRPr lang="sl-SI">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sl-SI">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D9121357-868F-4E49-BD29-D1E4E5E758C5}" type="slidenum">
              <a:rPr lang="sl-SI" altLang="sl-SI">
                <a:solidFill>
                  <a:srgbClr val="000000"/>
                </a:solidFill>
              </a:rPr>
              <a:pPr>
                <a:defRPr/>
              </a:pPr>
              <a:t>‹#›</a:t>
            </a:fld>
            <a:endParaRPr lang="sl-SI" altLang="sl-SI">
              <a:solidFill>
                <a:srgbClr val="000000"/>
              </a:solidFill>
            </a:endParaRPr>
          </a:p>
        </p:txBody>
      </p:sp>
    </p:spTree>
    <p:extLst>
      <p:ext uri="{BB962C8B-B14F-4D97-AF65-F5344CB8AC3E}">
        <p14:creationId xmlns:p14="http://schemas.microsoft.com/office/powerpoint/2010/main" val="41292596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609601" y="273050"/>
            <a:ext cx="4011084" cy="1162050"/>
          </a:xfrm>
        </p:spPr>
        <p:txBody>
          <a:bodyPr anchor="b"/>
          <a:lstStyle>
            <a:lvl1pPr algn="l">
              <a:defRPr sz="2000" b="1"/>
            </a:lvl1pPr>
          </a:lstStyle>
          <a:p>
            <a:r>
              <a:rPr lang="sl-SI" smtClean="0"/>
              <a:t>Kliknite, če želite urediti slog naslova matrice</a:t>
            </a:r>
            <a:endParaRPr lang="sl-SI"/>
          </a:p>
        </p:txBody>
      </p:sp>
      <p:sp>
        <p:nvSpPr>
          <p:cNvPr id="3" name="Ograda vsebine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Rectangle 4"/>
          <p:cNvSpPr>
            <a:spLocks noGrp="1" noChangeArrowheads="1"/>
          </p:cNvSpPr>
          <p:nvPr>
            <p:ph type="dt" sz="half" idx="10"/>
          </p:nvPr>
        </p:nvSpPr>
        <p:spPr>
          <a:ln/>
        </p:spPr>
        <p:txBody>
          <a:bodyPr/>
          <a:lstStyle>
            <a:lvl1pPr>
              <a:defRPr/>
            </a:lvl1pPr>
          </a:lstStyle>
          <a:p>
            <a:pPr>
              <a:defRPr/>
            </a:pPr>
            <a:fld id="{6BBF6261-2A86-4CAF-8610-973B781CFA05}" type="datetimeFigureOut">
              <a:rPr lang="sl-SI">
                <a:solidFill>
                  <a:srgbClr val="000000"/>
                </a:solidFill>
              </a:rPr>
              <a:pPr>
                <a:defRPr/>
              </a:pPr>
              <a:t>22. 02. 2023</a:t>
            </a:fld>
            <a:endParaRPr lang="sl-SI">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sl-SI">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D2F5341-B3FB-4512-AFB4-2F705BB42474}" type="slidenum">
              <a:rPr lang="sl-SI" altLang="sl-SI">
                <a:solidFill>
                  <a:srgbClr val="000000"/>
                </a:solidFill>
              </a:rPr>
              <a:pPr>
                <a:defRPr/>
              </a:pPr>
              <a:t>‹#›</a:t>
            </a:fld>
            <a:endParaRPr lang="sl-SI" altLang="sl-SI">
              <a:solidFill>
                <a:srgbClr val="000000"/>
              </a:solidFill>
            </a:endParaRPr>
          </a:p>
        </p:txBody>
      </p:sp>
    </p:spTree>
    <p:extLst>
      <p:ext uri="{BB962C8B-B14F-4D97-AF65-F5344CB8AC3E}">
        <p14:creationId xmlns:p14="http://schemas.microsoft.com/office/powerpoint/2010/main" val="41505756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2389717" y="4800600"/>
            <a:ext cx="7315200" cy="566738"/>
          </a:xfrm>
        </p:spPr>
        <p:txBody>
          <a:bodyPr anchor="b"/>
          <a:lstStyle>
            <a:lvl1pPr algn="l">
              <a:defRPr sz="2000" b="1"/>
            </a:lvl1pPr>
          </a:lstStyle>
          <a:p>
            <a:r>
              <a:rPr lang="sl-SI" smtClean="0"/>
              <a:t>Kliknite, če želite urediti slog naslova matrice</a:t>
            </a:r>
            <a:endParaRPr lang="sl-SI"/>
          </a:p>
        </p:txBody>
      </p:sp>
      <p:sp>
        <p:nvSpPr>
          <p:cNvPr id="3" name="Ograda slik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l-SI" noProof="0" smtClean="0"/>
          </a:p>
        </p:txBody>
      </p:sp>
      <p:sp>
        <p:nvSpPr>
          <p:cNvPr id="4" name="Ograda besedila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Rectangle 4"/>
          <p:cNvSpPr>
            <a:spLocks noGrp="1" noChangeArrowheads="1"/>
          </p:cNvSpPr>
          <p:nvPr>
            <p:ph type="dt" sz="half" idx="10"/>
          </p:nvPr>
        </p:nvSpPr>
        <p:spPr>
          <a:ln/>
        </p:spPr>
        <p:txBody>
          <a:bodyPr/>
          <a:lstStyle>
            <a:lvl1pPr>
              <a:defRPr/>
            </a:lvl1pPr>
          </a:lstStyle>
          <a:p>
            <a:pPr>
              <a:defRPr/>
            </a:pPr>
            <a:fld id="{574D71F5-1EC5-45E7-9273-2BC225955B43}" type="datetimeFigureOut">
              <a:rPr lang="sl-SI">
                <a:solidFill>
                  <a:srgbClr val="000000"/>
                </a:solidFill>
              </a:rPr>
              <a:pPr>
                <a:defRPr/>
              </a:pPr>
              <a:t>22. 02. 2023</a:t>
            </a:fld>
            <a:endParaRPr lang="sl-SI">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sl-SI">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FBEB067-E7F5-4CA3-A30A-5A560A7E92C6}" type="slidenum">
              <a:rPr lang="sl-SI" altLang="sl-SI">
                <a:solidFill>
                  <a:srgbClr val="000000"/>
                </a:solidFill>
              </a:rPr>
              <a:pPr>
                <a:defRPr/>
              </a:pPr>
              <a:t>‹#›</a:t>
            </a:fld>
            <a:endParaRPr lang="sl-SI" altLang="sl-SI">
              <a:solidFill>
                <a:srgbClr val="000000"/>
              </a:solidFill>
            </a:endParaRPr>
          </a:p>
        </p:txBody>
      </p:sp>
    </p:spTree>
    <p:extLst>
      <p:ext uri="{BB962C8B-B14F-4D97-AF65-F5344CB8AC3E}">
        <p14:creationId xmlns:p14="http://schemas.microsoft.com/office/powerpoint/2010/main" val="292125770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4"/>
          <p:cNvSpPr>
            <a:spLocks noGrp="1" noChangeArrowheads="1"/>
          </p:cNvSpPr>
          <p:nvPr>
            <p:ph type="dt" sz="half" idx="10"/>
          </p:nvPr>
        </p:nvSpPr>
        <p:spPr>
          <a:ln/>
        </p:spPr>
        <p:txBody>
          <a:bodyPr/>
          <a:lstStyle>
            <a:lvl1pPr>
              <a:defRPr/>
            </a:lvl1pPr>
          </a:lstStyle>
          <a:p>
            <a:pPr>
              <a:defRPr/>
            </a:pPr>
            <a:fld id="{0EC31C97-B2AE-423B-8D2C-685377B25AD3}" type="datetimeFigureOut">
              <a:rPr lang="sl-SI">
                <a:solidFill>
                  <a:srgbClr val="000000"/>
                </a:solidFill>
              </a:rPr>
              <a:pPr>
                <a:defRPr/>
              </a:pPr>
              <a:t>22. 02. 2023</a:t>
            </a:fld>
            <a:endParaRPr lang="sl-SI">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sl-SI">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D62D470-DEE1-4FE4-AAD3-94F342BB8669}" type="slidenum">
              <a:rPr lang="sl-SI" altLang="sl-SI">
                <a:solidFill>
                  <a:srgbClr val="000000"/>
                </a:solidFill>
              </a:rPr>
              <a:pPr>
                <a:defRPr/>
              </a:pPr>
              <a:t>‹#›</a:t>
            </a:fld>
            <a:endParaRPr lang="sl-SI" altLang="sl-SI">
              <a:solidFill>
                <a:srgbClr val="000000"/>
              </a:solidFill>
            </a:endParaRPr>
          </a:p>
        </p:txBody>
      </p:sp>
    </p:spTree>
    <p:extLst>
      <p:ext uri="{BB962C8B-B14F-4D97-AF65-F5344CB8AC3E}">
        <p14:creationId xmlns:p14="http://schemas.microsoft.com/office/powerpoint/2010/main" val="27739957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839200" y="274639"/>
            <a:ext cx="2743200" cy="5851525"/>
          </a:xfrm>
        </p:spPr>
        <p:txBody>
          <a:bodyPr vert="eaVert"/>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a:xfrm>
            <a:off x="609600" y="274639"/>
            <a:ext cx="8026400" cy="5851525"/>
          </a:xfrm>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4"/>
          <p:cNvSpPr>
            <a:spLocks noGrp="1" noChangeArrowheads="1"/>
          </p:cNvSpPr>
          <p:nvPr>
            <p:ph type="dt" sz="half" idx="10"/>
          </p:nvPr>
        </p:nvSpPr>
        <p:spPr>
          <a:ln/>
        </p:spPr>
        <p:txBody>
          <a:bodyPr/>
          <a:lstStyle>
            <a:lvl1pPr>
              <a:defRPr/>
            </a:lvl1pPr>
          </a:lstStyle>
          <a:p>
            <a:pPr>
              <a:defRPr/>
            </a:pPr>
            <a:fld id="{0385BDF0-C162-4D1A-87B2-666DDD288E3B}" type="datetimeFigureOut">
              <a:rPr lang="sl-SI">
                <a:solidFill>
                  <a:srgbClr val="000000"/>
                </a:solidFill>
              </a:rPr>
              <a:pPr>
                <a:defRPr/>
              </a:pPr>
              <a:t>22. 02. 2023</a:t>
            </a:fld>
            <a:endParaRPr lang="sl-SI">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sl-SI">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179EDB8-5B9D-42EE-ACDA-604A87CE95CD}" type="slidenum">
              <a:rPr lang="sl-SI" altLang="sl-SI">
                <a:solidFill>
                  <a:srgbClr val="000000"/>
                </a:solidFill>
              </a:rPr>
              <a:pPr>
                <a:defRPr/>
              </a:pPr>
              <a:t>‹#›</a:t>
            </a:fld>
            <a:endParaRPr lang="sl-SI" altLang="sl-SI">
              <a:solidFill>
                <a:srgbClr val="000000"/>
              </a:solidFill>
            </a:endParaRPr>
          </a:p>
        </p:txBody>
      </p:sp>
    </p:spTree>
    <p:extLst>
      <p:ext uri="{BB962C8B-B14F-4D97-AF65-F5344CB8AC3E}">
        <p14:creationId xmlns:p14="http://schemas.microsoft.com/office/powerpoint/2010/main" val="180652992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ClipArt" preserve="1">
  <p:cSld name="Naslov, besedilo in izrezek">
    <p:spTree>
      <p:nvGrpSpPr>
        <p:cNvPr id="1" name=""/>
        <p:cNvGrpSpPr/>
        <p:nvPr/>
      </p:nvGrpSpPr>
      <p:grpSpPr>
        <a:xfrm>
          <a:off x="0" y="0"/>
          <a:ext cx="0" cy="0"/>
          <a:chOff x="0" y="0"/>
          <a:chExt cx="0" cy="0"/>
        </a:xfrm>
      </p:grpSpPr>
      <p:sp>
        <p:nvSpPr>
          <p:cNvPr id="2" name="Naslov 1"/>
          <p:cNvSpPr>
            <a:spLocks noGrp="1"/>
          </p:cNvSpPr>
          <p:nvPr>
            <p:ph type="title"/>
          </p:nvPr>
        </p:nvSpPr>
        <p:spPr>
          <a:xfrm>
            <a:off x="609600" y="274638"/>
            <a:ext cx="10972800" cy="1143000"/>
          </a:xfrm>
        </p:spPr>
        <p:txBody>
          <a:bodyPr/>
          <a:lstStyle/>
          <a:p>
            <a:r>
              <a:rPr lang="sl-SI" smtClean="0"/>
              <a:t>Kliknite, če želite urediti slog naslova matrice</a:t>
            </a:r>
            <a:endParaRPr lang="sl-SI"/>
          </a:p>
        </p:txBody>
      </p:sp>
      <p:sp>
        <p:nvSpPr>
          <p:cNvPr id="3" name="Ograda besedila 2"/>
          <p:cNvSpPr>
            <a:spLocks noGrp="1"/>
          </p:cNvSpPr>
          <p:nvPr>
            <p:ph type="body" sz="half" idx="1"/>
          </p:nvPr>
        </p:nvSpPr>
        <p:spPr>
          <a:xfrm>
            <a:off x="609600" y="1600201"/>
            <a:ext cx="5384800" cy="4525963"/>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izrezkov 3"/>
          <p:cNvSpPr>
            <a:spLocks noGrp="1"/>
          </p:cNvSpPr>
          <p:nvPr>
            <p:ph type="clipArt" sz="half" idx="2"/>
          </p:nvPr>
        </p:nvSpPr>
        <p:spPr>
          <a:xfrm>
            <a:off x="6197600" y="1600201"/>
            <a:ext cx="5384800" cy="4525963"/>
          </a:xfrm>
        </p:spPr>
        <p:txBody>
          <a:bodyPr/>
          <a:lstStyle/>
          <a:p>
            <a:pPr lvl="0"/>
            <a:endParaRPr lang="sl-SI" noProof="0" smtClean="0"/>
          </a:p>
        </p:txBody>
      </p:sp>
      <p:sp>
        <p:nvSpPr>
          <p:cNvPr id="5" name="Rectangle 4"/>
          <p:cNvSpPr>
            <a:spLocks noGrp="1" noChangeArrowheads="1"/>
          </p:cNvSpPr>
          <p:nvPr>
            <p:ph type="dt" sz="half" idx="10"/>
          </p:nvPr>
        </p:nvSpPr>
        <p:spPr>
          <a:ln/>
        </p:spPr>
        <p:txBody>
          <a:bodyPr/>
          <a:lstStyle>
            <a:lvl1pPr>
              <a:defRPr/>
            </a:lvl1pPr>
          </a:lstStyle>
          <a:p>
            <a:pPr>
              <a:defRPr/>
            </a:pPr>
            <a:fld id="{E7A076C4-14B3-4C67-83D5-578E676C0FC7}" type="datetimeFigureOut">
              <a:rPr lang="sl-SI">
                <a:solidFill>
                  <a:srgbClr val="000000"/>
                </a:solidFill>
              </a:rPr>
              <a:pPr>
                <a:defRPr/>
              </a:pPr>
              <a:t>22. 02. 2023</a:t>
            </a:fld>
            <a:endParaRPr lang="sl-SI">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sl-SI">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76F0CC0-42DF-4C43-B129-93484F032399}" type="slidenum">
              <a:rPr lang="sl-SI" altLang="sl-SI">
                <a:solidFill>
                  <a:srgbClr val="000000"/>
                </a:solidFill>
              </a:rPr>
              <a:pPr>
                <a:defRPr/>
              </a:pPr>
              <a:t>‹#›</a:t>
            </a:fld>
            <a:endParaRPr lang="sl-SI" altLang="sl-SI">
              <a:solidFill>
                <a:srgbClr val="000000"/>
              </a:solidFill>
            </a:endParaRPr>
          </a:p>
        </p:txBody>
      </p:sp>
    </p:spTree>
    <p:extLst>
      <p:ext uri="{BB962C8B-B14F-4D97-AF65-F5344CB8AC3E}">
        <p14:creationId xmlns:p14="http://schemas.microsoft.com/office/powerpoint/2010/main" val="158893153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Naslov in tabela">
    <p:spTree>
      <p:nvGrpSpPr>
        <p:cNvPr id="1" name=""/>
        <p:cNvGrpSpPr/>
        <p:nvPr/>
      </p:nvGrpSpPr>
      <p:grpSpPr>
        <a:xfrm>
          <a:off x="0" y="0"/>
          <a:ext cx="0" cy="0"/>
          <a:chOff x="0" y="0"/>
          <a:chExt cx="0" cy="0"/>
        </a:xfrm>
      </p:grpSpPr>
      <p:sp>
        <p:nvSpPr>
          <p:cNvPr id="2" name="Naslov 1"/>
          <p:cNvSpPr>
            <a:spLocks noGrp="1"/>
          </p:cNvSpPr>
          <p:nvPr>
            <p:ph type="title"/>
          </p:nvPr>
        </p:nvSpPr>
        <p:spPr>
          <a:xfrm>
            <a:off x="609600" y="274638"/>
            <a:ext cx="10972800" cy="1143000"/>
          </a:xfrm>
        </p:spPr>
        <p:txBody>
          <a:bodyPr/>
          <a:lstStyle/>
          <a:p>
            <a:r>
              <a:rPr lang="sl-SI" smtClean="0"/>
              <a:t>Kliknite, če želite urediti slog naslova matrice</a:t>
            </a:r>
            <a:endParaRPr lang="sl-SI"/>
          </a:p>
        </p:txBody>
      </p:sp>
      <p:sp>
        <p:nvSpPr>
          <p:cNvPr id="3" name="Ograda tabele 2"/>
          <p:cNvSpPr>
            <a:spLocks noGrp="1"/>
          </p:cNvSpPr>
          <p:nvPr>
            <p:ph type="tbl" idx="1"/>
          </p:nvPr>
        </p:nvSpPr>
        <p:spPr>
          <a:xfrm>
            <a:off x="609600" y="1600201"/>
            <a:ext cx="10972800" cy="4525963"/>
          </a:xfrm>
        </p:spPr>
        <p:txBody>
          <a:bodyPr/>
          <a:lstStyle/>
          <a:p>
            <a:pPr lvl="0"/>
            <a:endParaRPr lang="sl-SI" noProof="0" smtClean="0"/>
          </a:p>
        </p:txBody>
      </p:sp>
      <p:sp>
        <p:nvSpPr>
          <p:cNvPr id="4" name="Rectangle 4"/>
          <p:cNvSpPr>
            <a:spLocks noGrp="1" noChangeArrowheads="1"/>
          </p:cNvSpPr>
          <p:nvPr>
            <p:ph type="dt" sz="half" idx="10"/>
          </p:nvPr>
        </p:nvSpPr>
        <p:spPr>
          <a:ln/>
        </p:spPr>
        <p:txBody>
          <a:bodyPr/>
          <a:lstStyle>
            <a:lvl1pPr>
              <a:defRPr/>
            </a:lvl1pPr>
          </a:lstStyle>
          <a:p>
            <a:pPr>
              <a:defRPr/>
            </a:pPr>
            <a:fld id="{7F260719-0320-4584-BB67-C62FE83BAC9F}" type="datetimeFigureOut">
              <a:rPr lang="sl-SI">
                <a:solidFill>
                  <a:srgbClr val="000000"/>
                </a:solidFill>
              </a:rPr>
              <a:pPr>
                <a:defRPr/>
              </a:pPr>
              <a:t>22. 02. 2023</a:t>
            </a:fld>
            <a:endParaRPr lang="sl-SI">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sl-SI">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3448B52-48DC-4680-9670-123D811858FE}" type="slidenum">
              <a:rPr lang="sl-SI" altLang="sl-SI">
                <a:solidFill>
                  <a:srgbClr val="000000"/>
                </a:solidFill>
              </a:rPr>
              <a:pPr>
                <a:defRPr/>
              </a:pPr>
              <a:t>‹#›</a:t>
            </a:fld>
            <a:endParaRPr lang="sl-SI" altLang="sl-SI">
              <a:solidFill>
                <a:srgbClr val="000000"/>
              </a:solidFill>
            </a:endParaRPr>
          </a:p>
        </p:txBody>
      </p:sp>
    </p:spTree>
    <p:extLst>
      <p:ext uri="{BB962C8B-B14F-4D97-AF65-F5344CB8AC3E}">
        <p14:creationId xmlns:p14="http://schemas.microsoft.com/office/powerpoint/2010/main" val="96730890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914400" y="2130426"/>
            <a:ext cx="10363200" cy="1470025"/>
          </a:xfrm>
        </p:spPr>
        <p:txBody>
          <a:bodyPr/>
          <a:lstStyle/>
          <a:p>
            <a:r>
              <a:rPr lang="sl-SI" smtClean="0"/>
              <a:t>Kliknite, če želite urediti slog naslova matrice</a:t>
            </a:r>
            <a:endParaRPr lang="sl-SI"/>
          </a:p>
        </p:txBody>
      </p:sp>
      <p:sp>
        <p:nvSpPr>
          <p:cNvPr id="3" name="Podnaslov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l-SI" smtClean="0"/>
              <a:t>Kliknite, če želite urediti slog podnaslova matrice</a:t>
            </a:r>
            <a:endParaRPr lang="sl-SI"/>
          </a:p>
        </p:txBody>
      </p:sp>
      <p:sp>
        <p:nvSpPr>
          <p:cNvPr id="4" name="Rectangle 4"/>
          <p:cNvSpPr>
            <a:spLocks noGrp="1" noChangeArrowheads="1"/>
          </p:cNvSpPr>
          <p:nvPr>
            <p:ph type="dt" sz="half" idx="10"/>
          </p:nvPr>
        </p:nvSpPr>
        <p:spPr>
          <a:ln/>
        </p:spPr>
        <p:txBody>
          <a:bodyPr/>
          <a:lstStyle>
            <a:lvl1pPr>
              <a:defRPr/>
            </a:lvl1pPr>
          </a:lstStyle>
          <a:p>
            <a:pPr>
              <a:defRPr/>
            </a:pPr>
            <a:fld id="{EBCDC16F-7A2D-42EC-878D-A309F40637F5}" type="datetimeFigureOut">
              <a:rPr lang="sl-SI">
                <a:solidFill>
                  <a:srgbClr val="000000"/>
                </a:solidFill>
              </a:rPr>
              <a:pPr>
                <a:defRPr/>
              </a:pPr>
              <a:t>22. 02. 2023</a:t>
            </a:fld>
            <a:endParaRPr lang="sl-SI">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sl-SI">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7136452-8911-4401-9704-B240E89CF0EA}" type="slidenum">
              <a:rPr lang="sl-SI" altLang="sl-SI">
                <a:solidFill>
                  <a:srgbClr val="000000"/>
                </a:solidFill>
              </a:rPr>
              <a:pPr>
                <a:defRPr/>
              </a:pPr>
              <a:t>‹#›</a:t>
            </a:fld>
            <a:endParaRPr lang="sl-SI" altLang="sl-SI">
              <a:solidFill>
                <a:srgbClr val="000000"/>
              </a:solidFill>
            </a:endParaRPr>
          </a:p>
        </p:txBody>
      </p:sp>
    </p:spTree>
    <p:extLst>
      <p:ext uri="{BB962C8B-B14F-4D97-AF65-F5344CB8AC3E}">
        <p14:creationId xmlns:p14="http://schemas.microsoft.com/office/powerpoint/2010/main" val="253100846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idx="1"/>
          </p:nvPr>
        </p:nvSpPr>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4"/>
          <p:cNvSpPr>
            <a:spLocks noGrp="1" noChangeArrowheads="1"/>
          </p:cNvSpPr>
          <p:nvPr>
            <p:ph type="dt" sz="half" idx="10"/>
          </p:nvPr>
        </p:nvSpPr>
        <p:spPr>
          <a:ln/>
        </p:spPr>
        <p:txBody>
          <a:bodyPr/>
          <a:lstStyle>
            <a:lvl1pPr>
              <a:defRPr/>
            </a:lvl1pPr>
          </a:lstStyle>
          <a:p>
            <a:pPr>
              <a:defRPr/>
            </a:pPr>
            <a:fld id="{FFD788F2-76B4-46AF-A75D-3C3E083C578C}" type="datetimeFigureOut">
              <a:rPr lang="sl-SI">
                <a:solidFill>
                  <a:srgbClr val="000000"/>
                </a:solidFill>
              </a:rPr>
              <a:pPr>
                <a:defRPr/>
              </a:pPr>
              <a:t>22. 02. 2023</a:t>
            </a:fld>
            <a:endParaRPr lang="sl-SI">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sl-SI">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2910406-6FBE-44D9-BEE4-1CB1DED87DCD}" type="slidenum">
              <a:rPr lang="sl-SI" altLang="sl-SI">
                <a:solidFill>
                  <a:srgbClr val="000000"/>
                </a:solidFill>
              </a:rPr>
              <a:pPr>
                <a:defRPr/>
              </a:pPr>
              <a:t>‹#›</a:t>
            </a:fld>
            <a:endParaRPr lang="sl-SI" altLang="sl-SI">
              <a:solidFill>
                <a:srgbClr val="000000"/>
              </a:solidFill>
            </a:endParaRPr>
          </a:p>
        </p:txBody>
      </p:sp>
    </p:spTree>
    <p:extLst>
      <p:ext uri="{BB962C8B-B14F-4D97-AF65-F5344CB8AC3E}">
        <p14:creationId xmlns:p14="http://schemas.microsoft.com/office/powerpoint/2010/main" val="372095611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963084" y="4406901"/>
            <a:ext cx="10363200" cy="1362075"/>
          </a:xfrm>
        </p:spPr>
        <p:txBody>
          <a:bodyPr anchor="t"/>
          <a:lstStyle>
            <a:lvl1pPr algn="l">
              <a:defRPr sz="4000" b="1" cap="all"/>
            </a:lvl1pPr>
          </a:lstStyle>
          <a:p>
            <a:r>
              <a:rPr lang="sl-SI" smtClean="0"/>
              <a:t>Kliknite, če želite urediti slog naslova matrice</a:t>
            </a:r>
            <a:endParaRPr lang="sl-SI"/>
          </a:p>
        </p:txBody>
      </p:sp>
      <p:sp>
        <p:nvSpPr>
          <p:cNvPr id="3" name="Ograda besedila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l-SI" smtClean="0"/>
              <a:t>Kliknite, če želite urediti sloge besedila matrice</a:t>
            </a:r>
          </a:p>
        </p:txBody>
      </p:sp>
      <p:sp>
        <p:nvSpPr>
          <p:cNvPr id="4" name="Rectangle 4"/>
          <p:cNvSpPr>
            <a:spLocks noGrp="1" noChangeArrowheads="1"/>
          </p:cNvSpPr>
          <p:nvPr>
            <p:ph type="dt" sz="half" idx="10"/>
          </p:nvPr>
        </p:nvSpPr>
        <p:spPr>
          <a:ln/>
        </p:spPr>
        <p:txBody>
          <a:bodyPr/>
          <a:lstStyle>
            <a:lvl1pPr>
              <a:defRPr/>
            </a:lvl1pPr>
          </a:lstStyle>
          <a:p>
            <a:pPr>
              <a:defRPr/>
            </a:pPr>
            <a:fld id="{8ADBFB32-ABC3-4219-A5AE-86019F80B406}" type="datetimeFigureOut">
              <a:rPr lang="sl-SI">
                <a:solidFill>
                  <a:srgbClr val="000000"/>
                </a:solidFill>
              </a:rPr>
              <a:pPr>
                <a:defRPr/>
              </a:pPr>
              <a:t>22. 02. 2023</a:t>
            </a:fld>
            <a:endParaRPr lang="sl-SI">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sl-SI">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2ACAC30-ABE6-45A9-BE74-A796D563E163}" type="slidenum">
              <a:rPr lang="sl-SI" altLang="sl-SI">
                <a:solidFill>
                  <a:srgbClr val="000000"/>
                </a:solidFill>
              </a:rPr>
              <a:pPr>
                <a:defRPr/>
              </a:pPr>
              <a:t>‹#›</a:t>
            </a:fld>
            <a:endParaRPr lang="sl-SI" altLang="sl-SI">
              <a:solidFill>
                <a:srgbClr val="000000"/>
              </a:solidFill>
            </a:endParaRPr>
          </a:p>
        </p:txBody>
      </p:sp>
    </p:spTree>
    <p:extLst>
      <p:ext uri="{BB962C8B-B14F-4D97-AF65-F5344CB8AC3E}">
        <p14:creationId xmlns:p14="http://schemas.microsoft.com/office/powerpoint/2010/main" val="2121735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963084" y="4406901"/>
            <a:ext cx="10363200" cy="1362075"/>
          </a:xfrm>
        </p:spPr>
        <p:txBody>
          <a:bodyPr anchor="t"/>
          <a:lstStyle>
            <a:lvl1pPr algn="l">
              <a:defRPr sz="4000" b="1" cap="all"/>
            </a:lvl1pPr>
          </a:lstStyle>
          <a:p>
            <a:r>
              <a:rPr lang="sl-SI"/>
              <a:t>Kliknite, če želite urediti slog naslova matrice</a:t>
            </a:r>
          </a:p>
        </p:txBody>
      </p:sp>
      <p:sp>
        <p:nvSpPr>
          <p:cNvPr id="3" name="Ograda besedila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l-SI"/>
              <a:t>Kliknite, če želite urediti sloge besedila matrice</a:t>
            </a:r>
          </a:p>
        </p:txBody>
      </p:sp>
      <p:sp>
        <p:nvSpPr>
          <p:cNvPr id="4" name="Rectangle 4"/>
          <p:cNvSpPr>
            <a:spLocks noGrp="1" noChangeArrowheads="1"/>
          </p:cNvSpPr>
          <p:nvPr>
            <p:ph type="dt" sz="half" idx="10"/>
          </p:nvPr>
        </p:nvSpPr>
        <p:spPr>
          <a:ln/>
        </p:spPr>
        <p:txBody>
          <a:bodyPr/>
          <a:lstStyle>
            <a:lvl1pPr>
              <a:defRPr/>
            </a:lvl1pPr>
          </a:lstStyle>
          <a:p>
            <a:pPr>
              <a:defRPr/>
            </a:pPr>
            <a:endParaRPr lang="sl-SI"/>
          </a:p>
        </p:txBody>
      </p:sp>
      <p:sp>
        <p:nvSpPr>
          <p:cNvPr id="5" name="Rectangle 5"/>
          <p:cNvSpPr>
            <a:spLocks noGrp="1" noChangeArrowheads="1"/>
          </p:cNvSpPr>
          <p:nvPr>
            <p:ph type="ftr" sz="quarter" idx="11"/>
          </p:nvPr>
        </p:nvSpPr>
        <p:spPr>
          <a:ln/>
        </p:spPr>
        <p:txBody>
          <a:bodyPr/>
          <a:lstStyle>
            <a:lvl1pPr>
              <a:defRPr/>
            </a:lvl1pPr>
          </a:lstStyle>
          <a:p>
            <a:pPr>
              <a:defRPr/>
            </a:pPr>
            <a:endParaRPr lang="sl-SI"/>
          </a:p>
        </p:txBody>
      </p:sp>
      <p:sp>
        <p:nvSpPr>
          <p:cNvPr id="6" name="Rectangle 6"/>
          <p:cNvSpPr>
            <a:spLocks noGrp="1" noChangeArrowheads="1"/>
          </p:cNvSpPr>
          <p:nvPr>
            <p:ph type="sldNum" sz="quarter" idx="12"/>
          </p:nvPr>
        </p:nvSpPr>
        <p:spPr>
          <a:ln/>
        </p:spPr>
        <p:txBody>
          <a:bodyPr/>
          <a:lstStyle>
            <a:lvl1pPr>
              <a:defRPr/>
            </a:lvl1pPr>
          </a:lstStyle>
          <a:p>
            <a:pPr>
              <a:defRPr/>
            </a:pPr>
            <a:fld id="{B753E061-79F2-46A9-B22C-F847F698BC57}" type="slidenum">
              <a:rPr lang="sl-SI"/>
              <a:pPr>
                <a:defRPr/>
              </a:pPr>
              <a:t>‹#›</a:t>
            </a:fld>
            <a:endParaRPr lang="sl-SI"/>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Rectangle 4"/>
          <p:cNvSpPr>
            <a:spLocks noGrp="1" noChangeArrowheads="1"/>
          </p:cNvSpPr>
          <p:nvPr>
            <p:ph type="dt" sz="half" idx="10"/>
          </p:nvPr>
        </p:nvSpPr>
        <p:spPr>
          <a:ln/>
        </p:spPr>
        <p:txBody>
          <a:bodyPr/>
          <a:lstStyle>
            <a:lvl1pPr>
              <a:defRPr/>
            </a:lvl1pPr>
          </a:lstStyle>
          <a:p>
            <a:pPr>
              <a:defRPr/>
            </a:pPr>
            <a:fld id="{DD13B624-D2E5-4E2C-9E44-E19C78045307}" type="datetimeFigureOut">
              <a:rPr lang="sl-SI">
                <a:solidFill>
                  <a:srgbClr val="000000"/>
                </a:solidFill>
              </a:rPr>
              <a:pPr>
                <a:defRPr/>
              </a:pPr>
              <a:t>22. 02. 2023</a:t>
            </a:fld>
            <a:endParaRPr lang="sl-SI">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sl-SI">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924558C-8711-4830-8B9B-14F0B4871B15}" type="slidenum">
              <a:rPr lang="sl-SI" altLang="sl-SI">
                <a:solidFill>
                  <a:srgbClr val="000000"/>
                </a:solidFill>
              </a:rPr>
              <a:pPr>
                <a:defRPr/>
              </a:pPr>
              <a:t>‹#›</a:t>
            </a:fld>
            <a:endParaRPr lang="sl-SI" altLang="sl-SI">
              <a:solidFill>
                <a:srgbClr val="000000"/>
              </a:solidFill>
            </a:endParaRPr>
          </a:p>
        </p:txBody>
      </p:sp>
    </p:spTree>
    <p:extLst>
      <p:ext uri="{BB962C8B-B14F-4D97-AF65-F5344CB8AC3E}">
        <p14:creationId xmlns:p14="http://schemas.microsoft.com/office/powerpoint/2010/main" val="322070540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smtClean="0"/>
              <a:t>Kliknite, če želite urediti slog naslova matrice</a:t>
            </a:r>
            <a:endParaRPr lang="sl-SI"/>
          </a:p>
        </p:txBody>
      </p:sp>
      <p:sp>
        <p:nvSpPr>
          <p:cNvPr id="3" name="Ograda besedila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4" name="Ograda vsebine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6" name="Ograda vsebine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Rectangle 4"/>
          <p:cNvSpPr>
            <a:spLocks noGrp="1" noChangeArrowheads="1"/>
          </p:cNvSpPr>
          <p:nvPr>
            <p:ph type="dt" sz="half" idx="10"/>
          </p:nvPr>
        </p:nvSpPr>
        <p:spPr>
          <a:ln/>
        </p:spPr>
        <p:txBody>
          <a:bodyPr/>
          <a:lstStyle>
            <a:lvl1pPr>
              <a:defRPr/>
            </a:lvl1pPr>
          </a:lstStyle>
          <a:p>
            <a:pPr>
              <a:defRPr/>
            </a:pPr>
            <a:fld id="{614D4005-AC34-4C7F-84FC-B6C723F4B80D}" type="datetimeFigureOut">
              <a:rPr lang="sl-SI">
                <a:solidFill>
                  <a:srgbClr val="000000"/>
                </a:solidFill>
              </a:rPr>
              <a:pPr>
                <a:defRPr/>
              </a:pPr>
              <a:t>22. 02. 2023</a:t>
            </a:fld>
            <a:endParaRPr lang="sl-SI">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sl-SI">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7A23861D-30B4-4B4F-B5C9-AF1C669FF1DD}" type="slidenum">
              <a:rPr lang="sl-SI" altLang="sl-SI">
                <a:solidFill>
                  <a:srgbClr val="000000"/>
                </a:solidFill>
              </a:rPr>
              <a:pPr>
                <a:defRPr/>
              </a:pPr>
              <a:t>‹#›</a:t>
            </a:fld>
            <a:endParaRPr lang="sl-SI" altLang="sl-SI">
              <a:solidFill>
                <a:srgbClr val="000000"/>
              </a:solidFill>
            </a:endParaRPr>
          </a:p>
        </p:txBody>
      </p:sp>
    </p:spTree>
    <p:extLst>
      <p:ext uri="{BB962C8B-B14F-4D97-AF65-F5344CB8AC3E}">
        <p14:creationId xmlns:p14="http://schemas.microsoft.com/office/powerpoint/2010/main" val="270768215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Rectangle 4"/>
          <p:cNvSpPr>
            <a:spLocks noGrp="1" noChangeArrowheads="1"/>
          </p:cNvSpPr>
          <p:nvPr>
            <p:ph type="dt" sz="half" idx="10"/>
          </p:nvPr>
        </p:nvSpPr>
        <p:spPr>
          <a:ln/>
        </p:spPr>
        <p:txBody>
          <a:bodyPr/>
          <a:lstStyle>
            <a:lvl1pPr>
              <a:defRPr/>
            </a:lvl1pPr>
          </a:lstStyle>
          <a:p>
            <a:pPr>
              <a:defRPr/>
            </a:pPr>
            <a:fld id="{224A7C3A-B1AA-4626-83C0-3D5889C446AE}" type="datetimeFigureOut">
              <a:rPr lang="sl-SI">
                <a:solidFill>
                  <a:srgbClr val="000000"/>
                </a:solidFill>
              </a:rPr>
              <a:pPr>
                <a:defRPr/>
              </a:pPr>
              <a:t>22. 02. 2023</a:t>
            </a:fld>
            <a:endParaRPr lang="sl-SI">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sl-SI">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C0287D6C-5751-4777-8830-DC53A213EA4A}" type="slidenum">
              <a:rPr lang="sl-SI" altLang="sl-SI">
                <a:solidFill>
                  <a:srgbClr val="000000"/>
                </a:solidFill>
              </a:rPr>
              <a:pPr>
                <a:defRPr/>
              </a:pPr>
              <a:t>‹#›</a:t>
            </a:fld>
            <a:endParaRPr lang="sl-SI" altLang="sl-SI">
              <a:solidFill>
                <a:srgbClr val="000000"/>
              </a:solidFill>
            </a:endParaRPr>
          </a:p>
        </p:txBody>
      </p:sp>
    </p:spTree>
    <p:extLst>
      <p:ext uri="{BB962C8B-B14F-4D97-AF65-F5344CB8AC3E}">
        <p14:creationId xmlns:p14="http://schemas.microsoft.com/office/powerpoint/2010/main" val="69018216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6E5863E2-EC12-47CE-A08B-1A13DE8C1DEA}" type="datetimeFigureOut">
              <a:rPr lang="sl-SI">
                <a:solidFill>
                  <a:srgbClr val="000000"/>
                </a:solidFill>
              </a:rPr>
              <a:pPr>
                <a:defRPr/>
              </a:pPr>
              <a:t>22. 02. 2023</a:t>
            </a:fld>
            <a:endParaRPr lang="sl-SI">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sl-SI">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D9121357-868F-4E49-BD29-D1E4E5E758C5}" type="slidenum">
              <a:rPr lang="sl-SI" altLang="sl-SI">
                <a:solidFill>
                  <a:srgbClr val="000000"/>
                </a:solidFill>
              </a:rPr>
              <a:pPr>
                <a:defRPr/>
              </a:pPr>
              <a:t>‹#›</a:t>
            </a:fld>
            <a:endParaRPr lang="sl-SI" altLang="sl-SI">
              <a:solidFill>
                <a:srgbClr val="000000"/>
              </a:solidFill>
            </a:endParaRPr>
          </a:p>
        </p:txBody>
      </p:sp>
    </p:spTree>
    <p:extLst>
      <p:ext uri="{BB962C8B-B14F-4D97-AF65-F5344CB8AC3E}">
        <p14:creationId xmlns:p14="http://schemas.microsoft.com/office/powerpoint/2010/main" val="287880266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609601" y="273050"/>
            <a:ext cx="4011084" cy="1162050"/>
          </a:xfrm>
        </p:spPr>
        <p:txBody>
          <a:bodyPr anchor="b"/>
          <a:lstStyle>
            <a:lvl1pPr algn="l">
              <a:defRPr sz="2000" b="1"/>
            </a:lvl1pPr>
          </a:lstStyle>
          <a:p>
            <a:r>
              <a:rPr lang="sl-SI" smtClean="0"/>
              <a:t>Kliknite, če želite urediti slog naslova matrice</a:t>
            </a:r>
            <a:endParaRPr lang="sl-SI"/>
          </a:p>
        </p:txBody>
      </p:sp>
      <p:sp>
        <p:nvSpPr>
          <p:cNvPr id="3" name="Ograda vsebine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Rectangle 4"/>
          <p:cNvSpPr>
            <a:spLocks noGrp="1" noChangeArrowheads="1"/>
          </p:cNvSpPr>
          <p:nvPr>
            <p:ph type="dt" sz="half" idx="10"/>
          </p:nvPr>
        </p:nvSpPr>
        <p:spPr>
          <a:ln/>
        </p:spPr>
        <p:txBody>
          <a:bodyPr/>
          <a:lstStyle>
            <a:lvl1pPr>
              <a:defRPr/>
            </a:lvl1pPr>
          </a:lstStyle>
          <a:p>
            <a:pPr>
              <a:defRPr/>
            </a:pPr>
            <a:fld id="{6BBF6261-2A86-4CAF-8610-973B781CFA05}" type="datetimeFigureOut">
              <a:rPr lang="sl-SI">
                <a:solidFill>
                  <a:srgbClr val="000000"/>
                </a:solidFill>
              </a:rPr>
              <a:pPr>
                <a:defRPr/>
              </a:pPr>
              <a:t>22. 02. 2023</a:t>
            </a:fld>
            <a:endParaRPr lang="sl-SI">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sl-SI">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D2F5341-B3FB-4512-AFB4-2F705BB42474}" type="slidenum">
              <a:rPr lang="sl-SI" altLang="sl-SI">
                <a:solidFill>
                  <a:srgbClr val="000000"/>
                </a:solidFill>
              </a:rPr>
              <a:pPr>
                <a:defRPr/>
              </a:pPr>
              <a:t>‹#›</a:t>
            </a:fld>
            <a:endParaRPr lang="sl-SI" altLang="sl-SI">
              <a:solidFill>
                <a:srgbClr val="000000"/>
              </a:solidFill>
            </a:endParaRPr>
          </a:p>
        </p:txBody>
      </p:sp>
    </p:spTree>
    <p:extLst>
      <p:ext uri="{BB962C8B-B14F-4D97-AF65-F5344CB8AC3E}">
        <p14:creationId xmlns:p14="http://schemas.microsoft.com/office/powerpoint/2010/main" val="387472269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2389717" y="4800600"/>
            <a:ext cx="7315200" cy="566738"/>
          </a:xfrm>
        </p:spPr>
        <p:txBody>
          <a:bodyPr anchor="b"/>
          <a:lstStyle>
            <a:lvl1pPr algn="l">
              <a:defRPr sz="2000" b="1"/>
            </a:lvl1pPr>
          </a:lstStyle>
          <a:p>
            <a:r>
              <a:rPr lang="sl-SI" smtClean="0"/>
              <a:t>Kliknite, če želite urediti slog naslova matrice</a:t>
            </a:r>
            <a:endParaRPr lang="sl-SI"/>
          </a:p>
        </p:txBody>
      </p:sp>
      <p:sp>
        <p:nvSpPr>
          <p:cNvPr id="3" name="Ograda slik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l-SI" noProof="0" smtClean="0"/>
          </a:p>
        </p:txBody>
      </p:sp>
      <p:sp>
        <p:nvSpPr>
          <p:cNvPr id="4" name="Ograda besedila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Rectangle 4"/>
          <p:cNvSpPr>
            <a:spLocks noGrp="1" noChangeArrowheads="1"/>
          </p:cNvSpPr>
          <p:nvPr>
            <p:ph type="dt" sz="half" idx="10"/>
          </p:nvPr>
        </p:nvSpPr>
        <p:spPr>
          <a:ln/>
        </p:spPr>
        <p:txBody>
          <a:bodyPr/>
          <a:lstStyle>
            <a:lvl1pPr>
              <a:defRPr/>
            </a:lvl1pPr>
          </a:lstStyle>
          <a:p>
            <a:pPr>
              <a:defRPr/>
            </a:pPr>
            <a:fld id="{574D71F5-1EC5-45E7-9273-2BC225955B43}" type="datetimeFigureOut">
              <a:rPr lang="sl-SI">
                <a:solidFill>
                  <a:srgbClr val="000000"/>
                </a:solidFill>
              </a:rPr>
              <a:pPr>
                <a:defRPr/>
              </a:pPr>
              <a:t>22. 02. 2023</a:t>
            </a:fld>
            <a:endParaRPr lang="sl-SI">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sl-SI">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FBEB067-E7F5-4CA3-A30A-5A560A7E92C6}" type="slidenum">
              <a:rPr lang="sl-SI" altLang="sl-SI">
                <a:solidFill>
                  <a:srgbClr val="000000"/>
                </a:solidFill>
              </a:rPr>
              <a:pPr>
                <a:defRPr/>
              </a:pPr>
              <a:t>‹#›</a:t>
            </a:fld>
            <a:endParaRPr lang="sl-SI" altLang="sl-SI">
              <a:solidFill>
                <a:srgbClr val="000000"/>
              </a:solidFill>
            </a:endParaRPr>
          </a:p>
        </p:txBody>
      </p:sp>
    </p:spTree>
    <p:extLst>
      <p:ext uri="{BB962C8B-B14F-4D97-AF65-F5344CB8AC3E}">
        <p14:creationId xmlns:p14="http://schemas.microsoft.com/office/powerpoint/2010/main" val="300119633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4"/>
          <p:cNvSpPr>
            <a:spLocks noGrp="1" noChangeArrowheads="1"/>
          </p:cNvSpPr>
          <p:nvPr>
            <p:ph type="dt" sz="half" idx="10"/>
          </p:nvPr>
        </p:nvSpPr>
        <p:spPr>
          <a:ln/>
        </p:spPr>
        <p:txBody>
          <a:bodyPr/>
          <a:lstStyle>
            <a:lvl1pPr>
              <a:defRPr/>
            </a:lvl1pPr>
          </a:lstStyle>
          <a:p>
            <a:pPr>
              <a:defRPr/>
            </a:pPr>
            <a:fld id="{0EC31C97-B2AE-423B-8D2C-685377B25AD3}" type="datetimeFigureOut">
              <a:rPr lang="sl-SI">
                <a:solidFill>
                  <a:srgbClr val="000000"/>
                </a:solidFill>
              </a:rPr>
              <a:pPr>
                <a:defRPr/>
              </a:pPr>
              <a:t>22. 02. 2023</a:t>
            </a:fld>
            <a:endParaRPr lang="sl-SI">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sl-SI">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D62D470-DEE1-4FE4-AAD3-94F342BB8669}" type="slidenum">
              <a:rPr lang="sl-SI" altLang="sl-SI">
                <a:solidFill>
                  <a:srgbClr val="000000"/>
                </a:solidFill>
              </a:rPr>
              <a:pPr>
                <a:defRPr/>
              </a:pPr>
              <a:t>‹#›</a:t>
            </a:fld>
            <a:endParaRPr lang="sl-SI" altLang="sl-SI">
              <a:solidFill>
                <a:srgbClr val="000000"/>
              </a:solidFill>
            </a:endParaRPr>
          </a:p>
        </p:txBody>
      </p:sp>
    </p:spTree>
    <p:extLst>
      <p:ext uri="{BB962C8B-B14F-4D97-AF65-F5344CB8AC3E}">
        <p14:creationId xmlns:p14="http://schemas.microsoft.com/office/powerpoint/2010/main" val="390228675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839200" y="274639"/>
            <a:ext cx="2743200" cy="5851525"/>
          </a:xfrm>
        </p:spPr>
        <p:txBody>
          <a:bodyPr vert="eaVert"/>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a:xfrm>
            <a:off x="609600" y="274639"/>
            <a:ext cx="8026400" cy="5851525"/>
          </a:xfrm>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4"/>
          <p:cNvSpPr>
            <a:spLocks noGrp="1" noChangeArrowheads="1"/>
          </p:cNvSpPr>
          <p:nvPr>
            <p:ph type="dt" sz="half" idx="10"/>
          </p:nvPr>
        </p:nvSpPr>
        <p:spPr>
          <a:ln/>
        </p:spPr>
        <p:txBody>
          <a:bodyPr/>
          <a:lstStyle>
            <a:lvl1pPr>
              <a:defRPr/>
            </a:lvl1pPr>
          </a:lstStyle>
          <a:p>
            <a:pPr>
              <a:defRPr/>
            </a:pPr>
            <a:fld id="{0385BDF0-C162-4D1A-87B2-666DDD288E3B}" type="datetimeFigureOut">
              <a:rPr lang="sl-SI">
                <a:solidFill>
                  <a:srgbClr val="000000"/>
                </a:solidFill>
              </a:rPr>
              <a:pPr>
                <a:defRPr/>
              </a:pPr>
              <a:t>22. 02. 2023</a:t>
            </a:fld>
            <a:endParaRPr lang="sl-SI">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sl-SI">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179EDB8-5B9D-42EE-ACDA-604A87CE95CD}" type="slidenum">
              <a:rPr lang="sl-SI" altLang="sl-SI">
                <a:solidFill>
                  <a:srgbClr val="000000"/>
                </a:solidFill>
              </a:rPr>
              <a:pPr>
                <a:defRPr/>
              </a:pPr>
              <a:t>‹#›</a:t>
            </a:fld>
            <a:endParaRPr lang="sl-SI" altLang="sl-SI">
              <a:solidFill>
                <a:srgbClr val="000000"/>
              </a:solidFill>
            </a:endParaRPr>
          </a:p>
        </p:txBody>
      </p:sp>
    </p:spTree>
    <p:extLst>
      <p:ext uri="{BB962C8B-B14F-4D97-AF65-F5344CB8AC3E}">
        <p14:creationId xmlns:p14="http://schemas.microsoft.com/office/powerpoint/2010/main" val="83301007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AndClipArt" preserve="1">
  <p:cSld name="Naslov, besedilo in izrezek">
    <p:spTree>
      <p:nvGrpSpPr>
        <p:cNvPr id="1" name=""/>
        <p:cNvGrpSpPr/>
        <p:nvPr/>
      </p:nvGrpSpPr>
      <p:grpSpPr>
        <a:xfrm>
          <a:off x="0" y="0"/>
          <a:ext cx="0" cy="0"/>
          <a:chOff x="0" y="0"/>
          <a:chExt cx="0" cy="0"/>
        </a:xfrm>
      </p:grpSpPr>
      <p:sp>
        <p:nvSpPr>
          <p:cNvPr id="2" name="Naslov 1"/>
          <p:cNvSpPr>
            <a:spLocks noGrp="1"/>
          </p:cNvSpPr>
          <p:nvPr>
            <p:ph type="title"/>
          </p:nvPr>
        </p:nvSpPr>
        <p:spPr>
          <a:xfrm>
            <a:off x="609600" y="274638"/>
            <a:ext cx="10972800" cy="1143000"/>
          </a:xfrm>
        </p:spPr>
        <p:txBody>
          <a:bodyPr/>
          <a:lstStyle/>
          <a:p>
            <a:r>
              <a:rPr lang="sl-SI" smtClean="0"/>
              <a:t>Kliknite, če želite urediti slog naslova matrice</a:t>
            </a:r>
            <a:endParaRPr lang="sl-SI"/>
          </a:p>
        </p:txBody>
      </p:sp>
      <p:sp>
        <p:nvSpPr>
          <p:cNvPr id="3" name="Ograda besedila 2"/>
          <p:cNvSpPr>
            <a:spLocks noGrp="1"/>
          </p:cNvSpPr>
          <p:nvPr>
            <p:ph type="body" sz="half" idx="1"/>
          </p:nvPr>
        </p:nvSpPr>
        <p:spPr>
          <a:xfrm>
            <a:off x="609600" y="1600201"/>
            <a:ext cx="5384800" cy="4525963"/>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izrezkov 3"/>
          <p:cNvSpPr>
            <a:spLocks noGrp="1"/>
          </p:cNvSpPr>
          <p:nvPr>
            <p:ph type="clipArt" sz="half" idx="2"/>
          </p:nvPr>
        </p:nvSpPr>
        <p:spPr>
          <a:xfrm>
            <a:off x="6197600" y="1600201"/>
            <a:ext cx="5384800" cy="4525963"/>
          </a:xfrm>
        </p:spPr>
        <p:txBody>
          <a:bodyPr/>
          <a:lstStyle/>
          <a:p>
            <a:pPr lvl="0"/>
            <a:endParaRPr lang="sl-SI" noProof="0" smtClean="0"/>
          </a:p>
        </p:txBody>
      </p:sp>
      <p:sp>
        <p:nvSpPr>
          <p:cNvPr id="5" name="Rectangle 4"/>
          <p:cNvSpPr>
            <a:spLocks noGrp="1" noChangeArrowheads="1"/>
          </p:cNvSpPr>
          <p:nvPr>
            <p:ph type="dt" sz="half" idx="10"/>
          </p:nvPr>
        </p:nvSpPr>
        <p:spPr>
          <a:ln/>
        </p:spPr>
        <p:txBody>
          <a:bodyPr/>
          <a:lstStyle>
            <a:lvl1pPr>
              <a:defRPr/>
            </a:lvl1pPr>
          </a:lstStyle>
          <a:p>
            <a:pPr>
              <a:defRPr/>
            </a:pPr>
            <a:fld id="{E7A076C4-14B3-4C67-83D5-578E676C0FC7}" type="datetimeFigureOut">
              <a:rPr lang="sl-SI">
                <a:solidFill>
                  <a:srgbClr val="000000"/>
                </a:solidFill>
              </a:rPr>
              <a:pPr>
                <a:defRPr/>
              </a:pPr>
              <a:t>22. 02. 2023</a:t>
            </a:fld>
            <a:endParaRPr lang="sl-SI">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sl-SI">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76F0CC0-42DF-4C43-B129-93484F032399}" type="slidenum">
              <a:rPr lang="sl-SI" altLang="sl-SI">
                <a:solidFill>
                  <a:srgbClr val="000000"/>
                </a:solidFill>
              </a:rPr>
              <a:pPr>
                <a:defRPr/>
              </a:pPr>
              <a:t>‹#›</a:t>
            </a:fld>
            <a:endParaRPr lang="sl-SI" altLang="sl-SI">
              <a:solidFill>
                <a:srgbClr val="000000"/>
              </a:solidFill>
            </a:endParaRPr>
          </a:p>
        </p:txBody>
      </p:sp>
    </p:spTree>
    <p:extLst>
      <p:ext uri="{BB962C8B-B14F-4D97-AF65-F5344CB8AC3E}">
        <p14:creationId xmlns:p14="http://schemas.microsoft.com/office/powerpoint/2010/main" val="193964728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bl" preserve="1">
  <p:cSld name="Naslov in tabela">
    <p:spTree>
      <p:nvGrpSpPr>
        <p:cNvPr id="1" name=""/>
        <p:cNvGrpSpPr/>
        <p:nvPr/>
      </p:nvGrpSpPr>
      <p:grpSpPr>
        <a:xfrm>
          <a:off x="0" y="0"/>
          <a:ext cx="0" cy="0"/>
          <a:chOff x="0" y="0"/>
          <a:chExt cx="0" cy="0"/>
        </a:xfrm>
      </p:grpSpPr>
      <p:sp>
        <p:nvSpPr>
          <p:cNvPr id="2" name="Naslov 1"/>
          <p:cNvSpPr>
            <a:spLocks noGrp="1"/>
          </p:cNvSpPr>
          <p:nvPr>
            <p:ph type="title"/>
          </p:nvPr>
        </p:nvSpPr>
        <p:spPr>
          <a:xfrm>
            <a:off x="609600" y="274638"/>
            <a:ext cx="10972800" cy="1143000"/>
          </a:xfrm>
        </p:spPr>
        <p:txBody>
          <a:bodyPr/>
          <a:lstStyle/>
          <a:p>
            <a:r>
              <a:rPr lang="sl-SI" smtClean="0"/>
              <a:t>Kliknite, če želite urediti slog naslova matrice</a:t>
            </a:r>
            <a:endParaRPr lang="sl-SI"/>
          </a:p>
        </p:txBody>
      </p:sp>
      <p:sp>
        <p:nvSpPr>
          <p:cNvPr id="3" name="Ograda tabele 2"/>
          <p:cNvSpPr>
            <a:spLocks noGrp="1"/>
          </p:cNvSpPr>
          <p:nvPr>
            <p:ph type="tbl" idx="1"/>
          </p:nvPr>
        </p:nvSpPr>
        <p:spPr>
          <a:xfrm>
            <a:off x="609600" y="1600201"/>
            <a:ext cx="10972800" cy="4525963"/>
          </a:xfrm>
        </p:spPr>
        <p:txBody>
          <a:bodyPr/>
          <a:lstStyle/>
          <a:p>
            <a:pPr lvl="0"/>
            <a:endParaRPr lang="sl-SI" noProof="0" smtClean="0"/>
          </a:p>
        </p:txBody>
      </p:sp>
      <p:sp>
        <p:nvSpPr>
          <p:cNvPr id="4" name="Rectangle 4"/>
          <p:cNvSpPr>
            <a:spLocks noGrp="1" noChangeArrowheads="1"/>
          </p:cNvSpPr>
          <p:nvPr>
            <p:ph type="dt" sz="half" idx="10"/>
          </p:nvPr>
        </p:nvSpPr>
        <p:spPr>
          <a:ln/>
        </p:spPr>
        <p:txBody>
          <a:bodyPr/>
          <a:lstStyle>
            <a:lvl1pPr>
              <a:defRPr/>
            </a:lvl1pPr>
          </a:lstStyle>
          <a:p>
            <a:pPr>
              <a:defRPr/>
            </a:pPr>
            <a:fld id="{7F260719-0320-4584-BB67-C62FE83BAC9F}" type="datetimeFigureOut">
              <a:rPr lang="sl-SI">
                <a:solidFill>
                  <a:srgbClr val="000000"/>
                </a:solidFill>
              </a:rPr>
              <a:pPr>
                <a:defRPr/>
              </a:pPr>
              <a:t>22. 02. 2023</a:t>
            </a:fld>
            <a:endParaRPr lang="sl-SI">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sl-SI">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3448B52-48DC-4680-9670-123D811858FE}" type="slidenum">
              <a:rPr lang="sl-SI" altLang="sl-SI">
                <a:solidFill>
                  <a:srgbClr val="000000"/>
                </a:solidFill>
              </a:rPr>
              <a:pPr>
                <a:defRPr/>
              </a:pPr>
              <a:t>‹#›</a:t>
            </a:fld>
            <a:endParaRPr lang="sl-SI" altLang="sl-SI">
              <a:solidFill>
                <a:srgbClr val="000000"/>
              </a:solidFill>
            </a:endParaRPr>
          </a:p>
        </p:txBody>
      </p:sp>
    </p:spTree>
    <p:extLst>
      <p:ext uri="{BB962C8B-B14F-4D97-AF65-F5344CB8AC3E}">
        <p14:creationId xmlns:p14="http://schemas.microsoft.com/office/powerpoint/2010/main" val="175426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Ograda vsebine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vsebine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Rectangle 4"/>
          <p:cNvSpPr>
            <a:spLocks noGrp="1" noChangeArrowheads="1"/>
          </p:cNvSpPr>
          <p:nvPr>
            <p:ph type="dt" sz="half" idx="10"/>
          </p:nvPr>
        </p:nvSpPr>
        <p:spPr>
          <a:ln/>
        </p:spPr>
        <p:txBody>
          <a:bodyPr/>
          <a:lstStyle>
            <a:lvl1pPr>
              <a:defRPr/>
            </a:lvl1pPr>
          </a:lstStyle>
          <a:p>
            <a:pPr>
              <a:defRPr/>
            </a:pPr>
            <a:endParaRPr lang="sl-SI"/>
          </a:p>
        </p:txBody>
      </p:sp>
      <p:sp>
        <p:nvSpPr>
          <p:cNvPr id="6" name="Rectangle 5"/>
          <p:cNvSpPr>
            <a:spLocks noGrp="1" noChangeArrowheads="1"/>
          </p:cNvSpPr>
          <p:nvPr>
            <p:ph type="ftr" sz="quarter" idx="11"/>
          </p:nvPr>
        </p:nvSpPr>
        <p:spPr>
          <a:ln/>
        </p:spPr>
        <p:txBody>
          <a:bodyPr/>
          <a:lstStyle>
            <a:lvl1pPr>
              <a:defRPr/>
            </a:lvl1pPr>
          </a:lstStyle>
          <a:p>
            <a:pPr>
              <a:defRPr/>
            </a:pPr>
            <a:endParaRPr lang="sl-SI"/>
          </a:p>
        </p:txBody>
      </p:sp>
      <p:sp>
        <p:nvSpPr>
          <p:cNvPr id="7" name="Rectangle 6"/>
          <p:cNvSpPr>
            <a:spLocks noGrp="1" noChangeArrowheads="1"/>
          </p:cNvSpPr>
          <p:nvPr>
            <p:ph type="sldNum" sz="quarter" idx="12"/>
          </p:nvPr>
        </p:nvSpPr>
        <p:spPr>
          <a:ln/>
        </p:spPr>
        <p:txBody>
          <a:bodyPr/>
          <a:lstStyle>
            <a:lvl1pPr>
              <a:defRPr/>
            </a:lvl1pPr>
          </a:lstStyle>
          <a:p>
            <a:pPr>
              <a:defRPr/>
            </a:pPr>
            <a:fld id="{8FDC34D6-F8D2-4D77-B7DD-6796224F5047}" type="slidenum">
              <a:rPr lang="sl-SI"/>
              <a:pPr>
                <a:defRPr/>
              </a:pPr>
              <a:t>‹#›</a:t>
            </a:fld>
            <a:endParaRPr lang="sl-S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609600" y="274638"/>
            <a:ext cx="10972800" cy="1143000"/>
          </a:xfrm>
        </p:spPr>
        <p:txBody>
          <a:bodyPr/>
          <a:lstStyle>
            <a:lvl1pPr>
              <a:defRPr/>
            </a:lvl1pPr>
          </a:lstStyle>
          <a:p>
            <a:r>
              <a:rPr lang="sl-SI"/>
              <a:t>Kliknite, če želite urediti slog naslova matrice</a:t>
            </a:r>
          </a:p>
        </p:txBody>
      </p:sp>
      <p:sp>
        <p:nvSpPr>
          <p:cNvPr id="3" name="Ograda besedila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če želite urediti sloge besedila matrice</a:t>
            </a:r>
          </a:p>
        </p:txBody>
      </p:sp>
      <p:sp>
        <p:nvSpPr>
          <p:cNvPr id="4" name="Ograda vsebine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grada besedila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če želite urediti sloge besedila matrice</a:t>
            </a:r>
          </a:p>
        </p:txBody>
      </p:sp>
      <p:sp>
        <p:nvSpPr>
          <p:cNvPr id="6" name="Ograda vsebine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Rectangle 4"/>
          <p:cNvSpPr>
            <a:spLocks noGrp="1" noChangeArrowheads="1"/>
          </p:cNvSpPr>
          <p:nvPr>
            <p:ph type="dt" sz="half" idx="10"/>
          </p:nvPr>
        </p:nvSpPr>
        <p:spPr>
          <a:ln/>
        </p:spPr>
        <p:txBody>
          <a:bodyPr/>
          <a:lstStyle>
            <a:lvl1pPr>
              <a:defRPr/>
            </a:lvl1pPr>
          </a:lstStyle>
          <a:p>
            <a:pPr>
              <a:defRPr/>
            </a:pPr>
            <a:endParaRPr lang="sl-SI"/>
          </a:p>
        </p:txBody>
      </p:sp>
      <p:sp>
        <p:nvSpPr>
          <p:cNvPr id="8" name="Rectangle 5"/>
          <p:cNvSpPr>
            <a:spLocks noGrp="1" noChangeArrowheads="1"/>
          </p:cNvSpPr>
          <p:nvPr>
            <p:ph type="ftr" sz="quarter" idx="11"/>
          </p:nvPr>
        </p:nvSpPr>
        <p:spPr>
          <a:ln/>
        </p:spPr>
        <p:txBody>
          <a:bodyPr/>
          <a:lstStyle>
            <a:lvl1pPr>
              <a:defRPr/>
            </a:lvl1pPr>
          </a:lstStyle>
          <a:p>
            <a:pPr>
              <a:defRPr/>
            </a:pPr>
            <a:endParaRPr lang="sl-SI"/>
          </a:p>
        </p:txBody>
      </p:sp>
      <p:sp>
        <p:nvSpPr>
          <p:cNvPr id="9" name="Rectangle 6"/>
          <p:cNvSpPr>
            <a:spLocks noGrp="1" noChangeArrowheads="1"/>
          </p:cNvSpPr>
          <p:nvPr>
            <p:ph type="sldNum" sz="quarter" idx="12"/>
          </p:nvPr>
        </p:nvSpPr>
        <p:spPr>
          <a:ln/>
        </p:spPr>
        <p:txBody>
          <a:bodyPr/>
          <a:lstStyle>
            <a:lvl1pPr>
              <a:defRPr/>
            </a:lvl1pPr>
          </a:lstStyle>
          <a:p>
            <a:pPr>
              <a:defRPr/>
            </a:pPr>
            <a:fld id="{4BD1545B-D4BD-45E3-A721-E7E1BEF69AA8}" type="slidenum">
              <a:rPr lang="sl-SI"/>
              <a:pPr>
                <a:defRPr/>
              </a:pPr>
              <a:t>‹#›</a:t>
            </a:fld>
            <a:endParaRPr lang="sl-S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Rectangle 4"/>
          <p:cNvSpPr>
            <a:spLocks noGrp="1" noChangeArrowheads="1"/>
          </p:cNvSpPr>
          <p:nvPr>
            <p:ph type="dt" sz="half" idx="10"/>
          </p:nvPr>
        </p:nvSpPr>
        <p:spPr>
          <a:ln/>
        </p:spPr>
        <p:txBody>
          <a:bodyPr/>
          <a:lstStyle>
            <a:lvl1pPr>
              <a:defRPr/>
            </a:lvl1pPr>
          </a:lstStyle>
          <a:p>
            <a:pPr>
              <a:defRPr/>
            </a:pPr>
            <a:endParaRPr lang="sl-SI"/>
          </a:p>
        </p:txBody>
      </p:sp>
      <p:sp>
        <p:nvSpPr>
          <p:cNvPr id="4" name="Rectangle 5"/>
          <p:cNvSpPr>
            <a:spLocks noGrp="1" noChangeArrowheads="1"/>
          </p:cNvSpPr>
          <p:nvPr>
            <p:ph type="ftr" sz="quarter" idx="11"/>
          </p:nvPr>
        </p:nvSpPr>
        <p:spPr>
          <a:ln/>
        </p:spPr>
        <p:txBody>
          <a:bodyPr/>
          <a:lstStyle>
            <a:lvl1pPr>
              <a:defRPr/>
            </a:lvl1pPr>
          </a:lstStyle>
          <a:p>
            <a:pPr>
              <a:defRPr/>
            </a:pPr>
            <a:endParaRPr lang="sl-SI"/>
          </a:p>
        </p:txBody>
      </p:sp>
      <p:sp>
        <p:nvSpPr>
          <p:cNvPr id="5" name="Rectangle 6"/>
          <p:cNvSpPr>
            <a:spLocks noGrp="1" noChangeArrowheads="1"/>
          </p:cNvSpPr>
          <p:nvPr>
            <p:ph type="sldNum" sz="quarter" idx="12"/>
          </p:nvPr>
        </p:nvSpPr>
        <p:spPr>
          <a:ln/>
        </p:spPr>
        <p:txBody>
          <a:bodyPr/>
          <a:lstStyle>
            <a:lvl1pPr>
              <a:defRPr/>
            </a:lvl1pPr>
          </a:lstStyle>
          <a:p>
            <a:pPr>
              <a:defRPr/>
            </a:pPr>
            <a:fld id="{73882C24-EAAF-4C4C-A6C7-73A69501C32B}" type="slidenum">
              <a:rPr lang="sl-SI"/>
              <a:pPr>
                <a:defRPr/>
              </a:pPr>
              <a:t>‹#›</a:t>
            </a:fld>
            <a:endParaRPr lang="sl-S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sl-SI"/>
          </a:p>
        </p:txBody>
      </p:sp>
      <p:sp>
        <p:nvSpPr>
          <p:cNvPr id="3" name="Rectangle 5"/>
          <p:cNvSpPr>
            <a:spLocks noGrp="1" noChangeArrowheads="1"/>
          </p:cNvSpPr>
          <p:nvPr>
            <p:ph type="ftr" sz="quarter" idx="11"/>
          </p:nvPr>
        </p:nvSpPr>
        <p:spPr>
          <a:ln/>
        </p:spPr>
        <p:txBody>
          <a:bodyPr/>
          <a:lstStyle>
            <a:lvl1pPr>
              <a:defRPr/>
            </a:lvl1pPr>
          </a:lstStyle>
          <a:p>
            <a:pPr>
              <a:defRPr/>
            </a:pPr>
            <a:endParaRPr lang="sl-SI"/>
          </a:p>
        </p:txBody>
      </p:sp>
      <p:sp>
        <p:nvSpPr>
          <p:cNvPr id="4" name="Rectangle 6"/>
          <p:cNvSpPr>
            <a:spLocks noGrp="1" noChangeArrowheads="1"/>
          </p:cNvSpPr>
          <p:nvPr>
            <p:ph type="sldNum" sz="quarter" idx="12"/>
          </p:nvPr>
        </p:nvSpPr>
        <p:spPr>
          <a:ln/>
        </p:spPr>
        <p:txBody>
          <a:bodyPr/>
          <a:lstStyle>
            <a:lvl1pPr>
              <a:defRPr/>
            </a:lvl1pPr>
          </a:lstStyle>
          <a:p>
            <a:pPr>
              <a:defRPr/>
            </a:pPr>
            <a:fld id="{2404C112-BF06-4F6E-9F8D-FDE8006D120C}" type="slidenum">
              <a:rPr lang="sl-SI"/>
              <a:pPr>
                <a:defRPr/>
              </a:pPr>
              <a:t>‹#›</a:t>
            </a:fld>
            <a:endParaRPr lang="sl-S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609601" y="273050"/>
            <a:ext cx="4011084" cy="1162050"/>
          </a:xfrm>
        </p:spPr>
        <p:txBody>
          <a:bodyPr anchor="b"/>
          <a:lstStyle>
            <a:lvl1pPr algn="l">
              <a:defRPr sz="2000" b="1"/>
            </a:lvl1pPr>
          </a:lstStyle>
          <a:p>
            <a:r>
              <a:rPr lang="sl-SI"/>
              <a:t>Kliknite, če želite urediti slog naslova matrice</a:t>
            </a:r>
          </a:p>
        </p:txBody>
      </p:sp>
      <p:sp>
        <p:nvSpPr>
          <p:cNvPr id="3" name="Ograda vsebine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besedila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če želite urediti sloge besedila matrice</a:t>
            </a:r>
          </a:p>
        </p:txBody>
      </p:sp>
      <p:sp>
        <p:nvSpPr>
          <p:cNvPr id="5" name="Rectangle 4"/>
          <p:cNvSpPr>
            <a:spLocks noGrp="1" noChangeArrowheads="1"/>
          </p:cNvSpPr>
          <p:nvPr>
            <p:ph type="dt" sz="half" idx="10"/>
          </p:nvPr>
        </p:nvSpPr>
        <p:spPr>
          <a:ln/>
        </p:spPr>
        <p:txBody>
          <a:bodyPr/>
          <a:lstStyle>
            <a:lvl1pPr>
              <a:defRPr/>
            </a:lvl1pPr>
          </a:lstStyle>
          <a:p>
            <a:pPr>
              <a:defRPr/>
            </a:pPr>
            <a:endParaRPr lang="sl-SI"/>
          </a:p>
        </p:txBody>
      </p:sp>
      <p:sp>
        <p:nvSpPr>
          <p:cNvPr id="6" name="Rectangle 5"/>
          <p:cNvSpPr>
            <a:spLocks noGrp="1" noChangeArrowheads="1"/>
          </p:cNvSpPr>
          <p:nvPr>
            <p:ph type="ftr" sz="quarter" idx="11"/>
          </p:nvPr>
        </p:nvSpPr>
        <p:spPr>
          <a:ln/>
        </p:spPr>
        <p:txBody>
          <a:bodyPr/>
          <a:lstStyle>
            <a:lvl1pPr>
              <a:defRPr/>
            </a:lvl1pPr>
          </a:lstStyle>
          <a:p>
            <a:pPr>
              <a:defRPr/>
            </a:pPr>
            <a:endParaRPr lang="sl-SI"/>
          </a:p>
        </p:txBody>
      </p:sp>
      <p:sp>
        <p:nvSpPr>
          <p:cNvPr id="7" name="Rectangle 6"/>
          <p:cNvSpPr>
            <a:spLocks noGrp="1" noChangeArrowheads="1"/>
          </p:cNvSpPr>
          <p:nvPr>
            <p:ph type="sldNum" sz="quarter" idx="12"/>
          </p:nvPr>
        </p:nvSpPr>
        <p:spPr>
          <a:ln/>
        </p:spPr>
        <p:txBody>
          <a:bodyPr/>
          <a:lstStyle>
            <a:lvl1pPr>
              <a:defRPr/>
            </a:lvl1pPr>
          </a:lstStyle>
          <a:p>
            <a:pPr>
              <a:defRPr/>
            </a:pPr>
            <a:fld id="{64AE5584-6B57-439B-99D4-2BB75E49080D}" type="slidenum">
              <a:rPr lang="sl-SI"/>
              <a:pPr>
                <a:defRPr/>
              </a:pPr>
              <a:t>‹#›</a:t>
            </a:fld>
            <a:endParaRPr lang="sl-S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2389717" y="4800600"/>
            <a:ext cx="7315200" cy="566738"/>
          </a:xfrm>
        </p:spPr>
        <p:txBody>
          <a:bodyPr anchor="b"/>
          <a:lstStyle>
            <a:lvl1pPr algn="l">
              <a:defRPr sz="2000" b="1"/>
            </a:lvl1pPr>
          </a:lstStyle>
          <a:p>
            <a:r>
              <a:rPr lang="sl-SI"/>
              <a:t>Kliknite, če želite urediti slog naslova matrice</a:t>
            </a:r>
          </a:p>
        </p:txBody>
      </p:sp>
      <p:sp>
        <p:nvSpPr>
          <p:cNvPr id="3" name="Ograda slik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l-SI" noProof="0"/>
          </a:p>
        </p:txBody>
      </p:sp>
      <p:sp>
        <p:nvSpPr>
          <p:cNvPr id="4" name="Ograda besedila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če želite urediti sloge besedila matrice</a:t>
            </a:r>
          </a:p>
        </p:txBody>
      </p:sp>
      <p:sp>
        <p:nvSpPr>
          <p:cNvPr id="5" name="Rectangle 4"/>
          <p:cNvSpPr>
            <a:spLocks noGrp="1" noChangeArrowheads="1"/>
          </p:cNvSpPr>
          <p:nvPr>
            <p:ph type="dt" sz="half" idx="10"/>
          </p:nvPr>
        </p:nvSpPr>
        <p:spPr>
          <a:ln/>
        </p:spPr>
        <p:txBody>
          <a:bodyPr/>
          <a:lstStyle>
            <a:lvl1pPr>
              <a:defRPr/>
            </a:lvl1pPr>
          </a:lstStyle>
          <a:p>
            <a:pPr>
              <a:defRPr/>
            </a:pPr>
            <a:endParaRPr lang="sl-SI"/>
          </a:p>
        </p:txBody>
      </p:sp>
      <p:sp>
        <p:nvSpPr>
          <p:cNvPr id="6" name="Rectangle 5"/>
          <p:cNvSpPr>
            <a:spLocks noGrp="1" noChangeArrowheads="1"/>
          </p:cNvSpPr>
          <p:nvPr>
            <p:ph type="ftr" sz="quarter" idx="11"/>
          </p:nvPr>
        </p:nvSpPr>
        <p:spPr>
          <a:ln/>
        </p:spPr>
        <p:txBody>
          <a:bodyPr/>
          <a:lstStyle>
            <a:lvl1pPr>
              <a:defRPr/>
            </a:lvl1pPr>
          </a:lstStyle>
          <a:p>
            <a:pPr>
              <a:defRPr/>
            </a:pPr>
            <a:endParaRPr lang="sl-SI"/>
          </a:p>
        </p:txBody>
      </p:sp>
      <p:sp>
        <p:nvSpPr>
          <p:cNvPr id="7" name="Rectangle 6"/>
          <p:cNvSpPr>
            <a:spLocks noGrp="1" noChangeArrowheads="1"/>
          </p:cNvSpPr>
          <p:nvPr>
            <p:ph type="sldNum" sz="quarter" idx="12"/>
          </p:nvPr>
        </p:nvSpPr>
        <p:spPr>
          <a:ln/>
        </p:spPr>
        <p:txBody>
          <a:bodyPr/>
          <a:lstStyle>
            <a:lvl1pPr>
              <a:defRPr/>
            </a:lvl1pPr>
          </a:lstStyle>
          <a:p>
            <a:pPr>
              <a:defRPr/>
            </a:pPr>
            <a:fld id="{E7622C15-4BF4-4662-91E3-34A48E2E202D}" type="slidenum">
              <a:rPr lang="sl-SI"/>
              <a:pPr>
                <a:defRPr/>
              </a:pPr>
              <a:t>‹#›</a:t>
            </a:fld>
            <a:endParaRPr lang="sl-S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slideLayout" Target="../slideLayouts/slideLayout39.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sl-SI"/>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l-SI"/>
              <a:t>Click to edit Master text styles</a:t>
            </a:r>
          </a:p>
          <a:p>
            <a:pPr lvl="1"/>
            <a:r>
              <a:rPr lang="sl-SI"/>
              <a:t>Second level</a:t>
            </a:r>
          </a:p>
          <a:p>
            <a:pPr lvl="2"/>
            <a:r>
              <a:rPr lang="sl-SI"/>
              <a:t>Third level</a:t>
            </a:r>
          </a:p>
          <a:p>
            <a:pPr lvl="3"/>
            <a:r>
              <a:rPr lang="sl-SI"/>
              <a:t>Fourth level</a:t>
            </a:r>
          </a:p>
          <a:p>
            <a:pPr lvl="4"/>
            <a:r>
              <a:rPr lang="sl-SI"/>
              <a:t>Fifth level</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sl-SI"/>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sl-SI"/>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BAB319FE-7CFE-4737-A2C7-70614AB27360}" type="slidenum">
              <a:rPr lang="sl-SI"/>
              <a:pPr>
                <a:defRPr/>
              </a:pPr>
              <a:t>‹#›</a:t>
            </a:fld>
            <a:endParaRPr lang="sl-S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charset="0"/>
        </a:defRPr>
      </a:lvl2pPr>
      <a:lvl3pPr algn="ctr" rtl="0" eaLnBrk="0" fontAlgn="base" hangingPunct="0">
        <a:spcBef>
          <a:spcPct val="0"/>
        </a:spcBef>
        <a:spcAft>
          <a:spcPct val="0"/>
        </a:spcAft>
        <a:defRPr sz="4400">
          <a:solidFill>
            <a:schemeClr val="tx2"/>
          </a:solidFill>
          <a:latin typeface="Times New Roman" charset="0"/>
        </a:defRPr>
      </a:lvl3pPr>
      <a:lvl4pPr algn="ctr" rtl="0" eaLnBrk="0" fontAlgn="base" hangingPunct="0">
        <a:spcBef>
          <a:spcPct val="0"/>
        </a:spcBef>
        <a:spcAft>
          <a:spcPct val="0"/>
        </a:spcAft>
        <a:defRPr sz="4400">
          <a:solidFill>
            <a:schemeClr val="tx2"/>
          </a:solidFill>
          <a:latin typeface="Times New Roman" charset="0"/>
        </a:defRPr>
      </a:lvl4pPr>
      <a:lvl5pPr algn="ctr" rtl="0" eaLnBrk="0" fontAlgn="base" hangingPunct="0">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sl-SI" altLang="sl-SI" smtClean="0"/>
              <a:t>Kliknite, če želite urediti slog naslova matrice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l-SI" altLang="sl-SI" smtClean="0"/>
              <a:t>Kliknite, če želite urediti sloge besedila matrice</a:t>
            </a:r>
          </a:p>
          <a:p>
            <a:pPr lvl="1"/>
            <a:r>
              <a:rPr lang="sl-SI" altLang="sl-SI" smtClean="0"/>
              <a:t>Druga raven</a:t>
            </a:r>
          </a:p>
          <a:p>
            <a:pPr lvl="2"/>
            <a:r>
              <a:rPr lang="sl-SI" altLang="sl-SI" smtClean="0"/>
              <a:t>Tretja raven</a:t>
            </a:r>
          </a:p>
          <a:p>
            <a:pPr lvl="3"/>
            <a:r>
              <a:rPr lang="sl-SI" altLang="sl-SI" smtClean="0"/>
              <a:t>Četrta raven</a:t>
            </a:r>
          </a:p>
          <a:p>
            <a:pPr lvl="4"/>
            <a:r>
              <a:rPr lang="sl-SI" altLang="sl-SI" smtClean="0"/>
              <a:t>Peta raven</a:t>
            </a:r>
          </a:p>
        </p:txBody>
      </p:sp>
      <p:sp>
        <p:nvSpPr>
          <p:cNvPr id="257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fld id="{A9AE2E86-B57F-45F3-B955-BA6BDF6F5100}" type="datetimeFigureOut">
              <a:rPr lang="sl-SI">
                <a:solidFill>
                  <a:srgbClr val="000000"/>
                </a:solidFill>
              </a:rPr>
              <a:pPr>
                <a:defRPr/>
              </a:pPr>
              <a:t>22. 02. 2023</a:t>
            </a:fld>
            <a:endParaRPr lang="sl-SI">
              <a:solidFill>
                <a:srgbClr val="000000"/>
              </a:solidFill>
            </a:endParaRPr>
          </a:p>
        </p:txBody>
      </p:sp>
      <p:sp>
        <p:nvSpPr>
          <p:cNvPr id="257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sl-SI">
              <a:solidFill>
                <a:srgbClr val="000000"/>
              </a:solidFill>
            </a:endParaRPr>
          </a:p>
        </p:txBody>
      </p:sp>
      <p:sp>
        <p:nvSpPr>
          <p:cNvPr id="257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3B386C36-965E-4A16-8E53-4BEBE67D5EFD}" type="slidenum">
              <a:rPr lang="sl-SI" altLang="sl-SI">
                <a:solidFill>
                  <a:srgbClr val="000000"/>
                </a:solidFill>
                <a:latin typeface="Arial" panose="020B0604020202020204" pitchFamily="34" charset="0"/>
              </a:rPr>
              <a:pPr>
                <a:defRPr/>
              </a:pPr>
              <a:t>‹#›</a:t>
            </a:fld>
            <a:endParaRPr lang="sl-SI" altLang="sl-SI">
              <a:solidFill>
                <a:srgbClr val="000000"/>
              </a:solidFill>
              <a:latin typeface="Arial" panose="020B0604020202020204" pitchFamily="34" charset="0"/>
            </a:endParaRPr>
          </a:p>
        </p:txBody>
      </p:sp>
    </p:spTree>
    <p:extLst>
      <p:ext uri="{BB962C8B-B14F-4D97-AF65-F5344CB8AC3E}">
        <p14:creationId xmlns:p14="http://schemas.microsoft.com/office/powerpoint/2010/main" val="129262463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sl-SI" altLang="sl-SI" smtClean="0"/>
              <a:t>Kliknite, če želite urediti slog naslova matrice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l-SI" altLang="sl-SI" smtClean="0"/>
              <a:t>Kliknite, če želite urediti sloge besedila matrice</a:t>
            </a:r>
          </a:p>
          <a:p>
            <a:pPr lvl="1"/>
            <a:r>
              <a:rPr lang="sl-SI" altLang="sl-SI" smtClean="0"/>
              <a:t>Druga raven</a:t>
            </a:r>
          </a:p>
          <a:p>
            <a:pPr lvl="2"/>
            <a:r>
              <a:rPr lang="sl-SI" altLang="sl-SI" smtClean="0"/>
              <a:t>Tretja raven</a:t>
            </a:r>
          </a:p>
          <a:p>
            <a:pPr lvl="3"/>
            <a:r>
              <a:rPr lang="sl-SI" altLang="sl-SI" smtClean="0"/>
              <a:t>Četrta raven</a:t>
            </a:r>
          </a:p>
          <a:p>
            <a:pPr lvl="4"/>
            <a:r>
              <a:rPr lang="sl-SI" altLang="sl-SI" smtClean="0"/>
              <a:t>Peta raven</a:t>
            </a:r>
          </a:p>
        </p:txBody>
      </p:sp>
      <p:sp>
        <p:nvSpPr>
          <p:cNvPr id="257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fld id="{A9AE2E86-B57F-45F3-B955-BA6BDF6F5100}" type="datetimeFigureOut">
              <a:rPr lang="sl-SI">
                <a:solidFill>
                  <a:srgbClr val="000000"/>
                </a:solidFill>
              </a:rPr>
              <a:pPr>
                <a:defRPr/>
              </a:pPr>
              <a:t>22. 02. 2023</a:t>
            </a:fld>
            <a:endParaRPr lang="sl-SI">
              <a:solidFill>
                <a:srgbClr val="000000"/>
              </a:solidFill>
            </a:endParaRPr>
          </a:p>
        </p:txBody>
      </p:sp>
      <p:sp>
        <p:nvSpPr>
          <p:cNvPr id="257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sl-SI">
              <a:solidFill>
                <a:srgbClr val="000000"/>
              </a:solidFill>
            </a:endParaRPr>
          </a:p>
        </p:txBody>
      </p:sp>
      <p:sp>
        <p:nvSpPr>
          <p:cNvPr id="257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3B386C36-965E-4A16-8E53-4BEBE67D5EFD}" type="slidenum">
              <a:rPr lang="sl-SI" altLang="sl-SI">
                <a:solidFill>
                  <a:srgbClr val="000000"/>
                </a:solidFill>
                <a:latin typeface="Arial" panose="020B0604020202020204" pitchFamily="34" charset="0"/>
              </a:rPr>
              <a:pPr>
                <a:defRPr/>
              </a:pPr>
              <a:t>‹#›</a:t>
            </a:fld>
            <a:endParaRPr lang="sl-SI" altLang="sl-SI">
              <a:solidFill>
                <a:srgbClr val="000000"/>
              </a:solidFill>
              <a:latin typeface="Arial" panose="020B0604020202020204" pitchFamily="34" charset="0"/>
            </a:endParaRPr>
          </a:p>
        </p:txBody>
      </p:sp>
    </p:spTree>
    <p:extLst>
      <p:ext uri="{BB962C8B-B14F-4D97-AF65-F5344CB8AC3E}">
        <p14:creationId xmlns:p14="http://schemas.microsoft.com/office/powerpoint/2010/main" val="1246563325"/>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33.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4.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3.wmf"/><Relationship Id="rId4" Type="http://schemas.openxmlformats.org/officeDocument/2006/relationships/oleObject" Target="../embeddings/oleObject2.bin"/></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s://www.gov.si/assets/organi-v-sestavi/Arhiv-RS/Projekt-e-ARH.si/Resitve/Katalog-znanj/e-ARH.si_Katalog-znanj%20_verzija-1.0.pdf"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www.arhiv.gov.si/si/zakonodaja_in_dokumenti/"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s://eur-lex.europa.eu/legal-content/SL/TXT/?uri=uriserv:OJ.L_.2016.119.01.0001.01.SLV&amp;toc=OJ:L:2016:119:FUL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1524000" y="914400"/>
            <a:ext cx="9144000" cy="5257800"/>
          </a:xfrm>
        </p:spPr>
        <p:txBody>
          <a:bodyPr/>
          <a:lstStyle/>
          <a:p>
            <a:pPr eaLnBrk="1" hangingPunct="1"/>
            <a:r>
              <a:rPr lang="sl-SI" altLang="sl-SI" sz="2800" b="1" dirty="0"/>
              <a:t/>
            </a:r>
            <a:br>
              <a:rPr lang="sl-SI" altLang="sl-SI" sz="2800" b="1" dirty="0"/>
            </a:br>
            <a:r>
              <a:rPr lang="sl-SI" altLang="sl-SI" sz="2000" dirty="0"/>
              <a:t/>
            </a:r>
            <a:br>
              <a:rPr lang="sl-SI" altLang="sl-SI" sz="2000" dirty="0"/>
            </a:br>
            <a:r>
              <a:rPr lang="sl-SI" altLang="sl-SI" sz="2800" dirty="0"/>
              <a:t>UPRAVLJANJE</a:t>
            </a:r>
            <a:br>
              <a:rPr lang="sl-SI" altLang="sl-SI" sz="2800" dirty="0"/>
            </a:br>
            <a:r>
              <a:rPr lang="sl-SI" altLang="sl-SI" sz="2800" dirty="0"/>
              <a:t>DOKUMENTARNEGA IN ARHIVSKEGA </a:t>
            </a:r>
            <a:r>
              <a:rPr lang="sl-SI" altLang="sl-SI" sz="2800" dirty="0" smtClean="0"/>
              <a:t>GRADIVA;</a:t>
            </a:r>
            <a:br>
              <a:rPr lang="sl-SI" altLang="sl-SI" sz="2800" dirty="0" smtClean="0"/>
            </a:br>
            <a:r>
              <a:rPr lang="sl-SI" altLang="sl-SI" sz="2800" dirty="0" smtClean="0"/>
              <a:t>POJMI IN UREJENOST POSTOPKOV</a:t>
            </a:r>
            <a:r>
              <a:rPr lang="sl-SI" altLang="sl-SI" sz="2000" dirty="0"/>
              <a:t/>
            </a:r>
            <a:br>
              <a:rPr lang="sl-SI" altLang="sl-SI" sz="2000" dirty="0"/>
            </a:br>
            <a:r>
              <a:rPr lang="sl-SI" altLang="sl-SI" sz="2000" dirty="0"/>
              <a:t/>
            </a:r>
            <a:br>
              <a:rPr lang="sl-SI" altLang="sl-SI" sz="2000" dirty="0"/>
            </a:br>
            <a:r>
              <a:rPr lang="sl-SI" altLang="sl-SI" sz="2000" dirty="0"/>
              <a:t/>
            </a:r>
            <a:br>
              <a:rPr lang="sl-SI" altLang="sl-SI" sz="2000" dirty="0"/>
            </a:br>
            <a:r>
              <a:rPr lang="sl-SI" altLang="sl-SI" sz="2000" dirty="0"/>
              <a:t/>
            </a:r>
            <a:br>
              <a:rPr lang="sl-SI" altLang="sl-SI" sz="2000" dirty="0"/>
            </a:br>
            <a:r>
              <a:rPr lang="sl-SI" altLang="sl-SI" sz="2000" dirty="0"/>
              <a:t/>
            </a:r>
            <a:br>
              <a:rPr lang="sl-SI" altLang="sl-SI" sz="2000" dirty="0"/>
            </a:br>
            <a:r>
              <a:rPr lang="sl-SI" altLang="sl-SI" sz="1600" dirty="0" smtClean="0"/>
              <a:t>Aleksandra </a:t>
            </a:r>
            <a:r>
              <a:rPr lang="sl-SI" altLang="sl-SI" sz="1600" dirty="0"/>
              <a:t>Mrdavšič</a:t>
            </a:r>
            <a:r>
              <a:rPr lang="sl-SI" altLang="sl-SI" sz="2000" dirty="0"/>
              <a:t/>
            </a:r>
            <a:br>
              <a:rPr lang="sl-SI" altLang="sl-SI" sz="2000" dirty="0"/>
            </a:br>
            <a:r>
              <a:rPr lang="sl-SI" altLang="sl-SI" sz="1600" dirty="0" smtClean="0"/>
              <a:t>23. februar 2023, </a:t>
            </a:r>
            <a:r>
              <a:rPr lang="sl-SI" altLang="sl-SI" sz="1600" dirty="0" smtClean="0"/>
              <a:t>Skupnost višjih strokovnih šol RS, Višja strokovna šola Škofja Loka</a:t>
            </a:r>
            <a:br>
              <a:rPr lang="sl-SI" altLang="sl-SI" sz="1600" dirty="0" smtClean="0"/>
            </a:br>
            <a:endParaRPr lang="sl-SI" altLang="sl-SI" sz="1600" dirty="0"/>
          </a:p>
        </p:txBody>
      </p:sp>
      <p:pic>
        <p:nvPicPr>
          <p:cNvPr id="3" name="Slika 2"/>
          <p:cNvPicPr>
            <a:picLocks noChangeAspect="1"/>
          </p:cNvPicPr>
          <p:nvPr/>
        </p:nvPicPr>
        <p:blipFill>
          <a:blip r:embed="rId2"/>
          <a:stretch>
            <a:fillRect/>
          </a:stretch>
        </p:blipFill>
        <p:spPr>
          <a:xfrm>
            <a:off x="335360" y="282546"/>
            <a:ext cx="514853" cy="631110"/>
          </a:xfrm>
          <a:prstGeom prst="rect">
            <a:avLst/>
          </a:prstGeom>
        </p:spPr>
      </p:pic>
      <p:sp>
        <p:nvSpPr>
          <p:cNvPr id="4" name="Pravokotnik 3"/>
          <p:cNvSpPr/>
          <p:nvPr/>
        </p:nvSpPr>
        <p:spPr>
          <a:xfrm>
            <a:off x="1055440" y="282546"/>
            <a:ext cx="6096000" cy="830997"/>
          </a:xfrm>
          <a:prstGeom prst="rect">
            <a:avLst/>
          </a:prstGeom>
        </p:spPr>
        <p:txBody>
          <a:bodyPr>
            <a:spAutoFit/>
          </a:bodyPr>
          <a:lstStyle/>
          <a:p>
            <a:r>
              <a:rPr lang="nn-NO" sz="1400" dirty="0" smtClean="0">
                <a:solidFill>
                  <a:srgbClr val="000000"/>
                </a:solidFill>
                <a:latin typeface="Arial" panose="020B0604020202020204" pitchFamily="34" charset="0"/>
              </a:rPr>
              <a:t>Ministrstvo </a:t>
            </a:r>
            <a:r>
              <a:rPr lang="nn-NO" sz="1400" dirty="0">
                <a:solidFill>
                  <a:srgbClr val="000000"/>
                </a:solidFill>
                <a:latin typeface="Arial" panose="020B0604020202020204" pitchFamily="34" charset="0"/>
              </a:rPr>
              <a:t>za kulturo</a:t>
            </a:r>
            <a:r>
              <a:rPr lang="nn-NO" sz="1600" dirty="0">
                <a:solidFill>
                  <a:srgbClr val="000000"/>
                </a:solidFill>
                <a:latin typeface="Helv"/>
              </a:rPr>
              <a:t> </a:t>
            </a:r>
            <a:br>
              <a:rPr lang="nn-NO" sz="1600" dirty="0">
                <a:solidFill>
                  <a:srgbClr val="000000"/>
                </a:solidFill>
                <a:latin typeface="Helv"/>
              </a:rPr>
            </a:br>
            <a:r>
              <a:rPr lang="nn-NO" sz="1600" dirty="0">
                <a:solidFill>
                  <a:srgbClr val="000000"/>
                </a:solidFill>
                <a:latin typeface="Helv"/>
              </a:rPr>
              <a:t>Arhiv Republike Slovenije</a:t>
            </a:r>
            <a:br>
              <a:rPr lang="nn-NO" sz="1600" dirty="0">
                <a:solidFill>
                  <a:srgbClr val="000000"/>
                </a:solidFill>
                <a:latin typeface="Helv"/>
              </a:rPr>
            </a:br>
            <a:r>
              <a:rPr lang="nn-NO" sz="1600" dirty="0">
                <a:solidFill>
                  <a:srgbClr val="000000"/>
                </a:solidFill>
                <a:latin typeface="Helv"/>
              </a:rPr>
              <a:t>Zvezdarska </a:t>
            </a:r>
            <a:r>
              <a:rPr lang="nn-NO" sz="1600" dirty="0" smtClean="0">
                <a:solidFill>
                  <a:srgbClr val="000000"/>
                </a:solidFill>
                <a:latin typeface="Helv"/>
              </a:rPr>
              <a:t>1</a:t>
            </a:r>
            <a:r>
              <a:rPr lang="sl-SI" sz="1600" dirty="0" smtClean="0">
                <a:solidFill>
                  <a:srgbClr val="000000"/>
                </a:solidFill>
                <a:latin typeface="Helv"/>
              </a:rPr>
              <a:t>,</a:t>
            </a:r>
            <a:r>
              <a:rPr lang="nn-NO" sz="1600" dirty="0" smtClean="0">
                <a:solidFill>
                  <a:srgbClr val="000000"/>
                </a:solidFill>
                <a:latin typeface="Helv"/>
              </a:rPr>
              <a:t> Ljubljana</a:t>
            </a:r>
            <a:r>
              <a:rPr lang="sl-SI" sz="1600" dirty="0">
                <a:solidFill>
                  <a:srgbClr val="000000"/>
                </a:solidFill>
                <a:latin typeface="Helv"/>
              </a:rPr>
              <a:t>	</a:t>
            </a:r>
          </a:p>
        </p:txBody>
      </p:sp>
    </p:spTree>
    <p:extLst>
      <p:ext uri="{BB962C8B-B14F-4D97-AF65-F5344CB8AC3E}">
        <p14:creationId xmlns:p14="http://schemas.microsoft.com/office/powerpoint/2010/main" val="38324405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slovenija"/>
          <p:cNvPicPr>
            <a:picLocks noChangeAspect="1" noChangeArrowheads="1"/>
          </p:cNvPicPr>
          <p:nvPr/>
        </p:nvPicPr>
        <p:blipFill>
          <a:blip r:embed="rId2">
            <a:clrChange>
              <a:clrFrom>
                <a:srgbClr val="FF00D8"/>
              </a:clrFrom>
              <a:clrTo>
                <a:srgbClr val="FF00D8">
                  <a:alpha val="0"/>
                </a:srgbClr>
              </a:clrTo>
            </a:clrChange>
            <a:extLst>
              <a:ext uri="{28A0092B-C50C-407E-A947-70E740481C1C}">
                <a14:useLocalDpi xmlns:a14="http://schemas.microsoft.com/office/drawing/2010/main" val="0"/>
              </a:ext>
            </a:extLst>
          </a:blip>
          <a:srcRect/>
          <a:stretch>
            <a:fillRect/>
          </a:stretch>
        </p:blipFill>
        <p:spPr bwMode="auto">
          <a:xfrm>
            <a:off x="2279651" y="1125539"/>
            <a:ext cx="7561263" cy="4979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7" name="Rectangle 21"/>
          <p:cNvSpPr>
            <a:spLocks noGrp="1" noChangeArrowheads="1"/>
          </p:cNvSpPr>
          <p:nvPr>
            <p:ph type="title"/>
          </p:nvPr>
        </p:nvSpPr>
        <p:spPr/>
        <p:txBody>
          <a:bodyPr/>
          <a:lstStyle/>
          <a:p>
            <a:pPr eaLnBrk="1" hangingPunct="1"/>
            <a:r>
              <a:rPr lang="en-US" altLang="sl-SI" sz="4000" dirty="0">
                <a:solidFill>
                  <a:srgbClr val="C00000"/>
                </a:solidFill>
              </a:rPr>
              <a:t> </a:t>
            </a:r>
            <a:r>
              <a:rPr lang="sl-SI" altLang="sl-SI" sz="4000" dirty="0">
                <a:solidFill>
                  <a:srgbClr val="C00000"/>
                </a:solidFill>
              </a:rPr>
              <a:t>ARHIVSKA </a:t>
            </a:r>
            <a:r>
              <a:rPr lang="sl-SI" altLang="sl-SI" sz="4000" dirty="0" smtClean="0">
                <a:solidFill>
                  <a:srgbClr val="C00000"/>
                </a:solidFill>
              </a:rPr>
              <a:t>MREŽA</a:t>
            </a:r>
            <a:r>
              <a:rPr lang="sl-SI" altLang="sl-SI" sz="2400" dirty="0" smtClean="0">
                <a:solidFill>
                  <a:srgbClr val="C00000"/>
                </a:solidFill>
              </a:rPr>
              <a:t> </a:t>
            </a:r>
            <a:r>
              <a:rPr lang="sl-SI" altLang="sl-SI" sz="2400" dirty="0">
                <a:solidFill>
                  <a:srgbClr val="C00000"/>
                </a:solidFill>
              </a:rPr>
              <a:t>državni </a:t>
            </a:r>
            <a:r>
              <a:rPr lang="sl-SI" altLang="sl-SI" sz="2400" dirty="0" smtClean="0">
                <a:solidFill>
                  <a:srgbClr val="C00000"/>
                </a:solidFill>
              </a:rPr>
              <a:t>Arhiv RS in </a:t>
            </a:r>
            <a:r>
              <a:rPr lang="sl-SI" altLang="sl-SI" sz="2400" dirty="0">
                <a:solidFill>
                  <a:srgbClr val="C00000"/>
                </a:solidFill>
              </a:rPr>
              <a:t>6 </a:t>
            </a:r>
            <a:r>
              <a:rPr lang="sl-SI" altLang="sl-SI" sz="2400" dirty="0" smtClean="0">
                <a:solidFill>
                  <a:srgbClr val="C00000"/>
                </a:solidFill>
              </a:rPr>
              <a:t>regionalnih arhivov</a:t>
            </a:r>
            <a:endParaRPr lang="en-US" altLang="sl-SI" sz="2400" dirty="0">
              <a:solidFill>
                <a:srgbClr val="C00000"/>
              </a:solidFill>
            </a:endParaRPr>
          </a:p>
        </p:txBody>
      </p:sp>
      <p:grpSp>
        <p:nvGrpSpPr>
          <p:cNvPr id="11268" name="Group 22"/>
          <p:cNvGrpSpPr>
            <a:grpSpLocks/>
          </p:cNvGrpSpPr>
          <p:nvPr/>
        </p:nvGrpSpPr>
        <p:grpSpPr bwMode="auto">
          <a:xfrm>
            <a:off x="4224338" y="3357563"/>
            <a:ext cx="893762" cy="925512"/>
            <a:chOff x="1927" y="2205"/>
            <a:chExt cx="563" cy="583"/>
          </a:xfrm>
        </p:grpSpPr>
        <p:sp>
          <p:nvSpPr>
            <p:cNvPr id="11311" name="Oval 23"/>
            <p:cNvSpPr>
              <a:spLocks noChangeArrowheads="1"/>
            </p:cNvSpPr>
            <p:nvPr/>
          </p:nvSpPr>
          <p:spPr bwMode="gray">
            <a:xfrm>
              <a:off x="1927" y="2515"/>
              <a:ext cx="468" cy="273"/>
            </a:xfrm>
            <a:prstGeom prst="ellipse">
              <a:avLst/>
            </a:prstGeom>
            <a:solidFill>
              <a:srgbClr val="0F2145">
                <a:alpha val="30196"/>
              </a:srgb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312" name="Oval 24"/>
            <p:cNvSpPr>
              <a:spLocks noChangeArrowheads="1"/>
            </p:cNvSpPr>
            <p:nvPr/>
          </p:nvSpPr>
          <p:spPr bwMode="gray">
            <a:xfrm>
              <a:off x="1966" y="2205"/>
              <a:ext cx="524" cy="524"/>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313" name="Oval 25"/>
            <p:cNvSpPr>
              <a:spLocks noChangeArrowheads="1"/>
            </p:cNvSpPr>
            <p:nvPr/>
          </p:nvSpPr>
          <p:spPr bwMode="gray">
            <a:xfrm>
              <a:off x="1972" y="2207"/>
              <a:ext cx="512" cy="512"/>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314" name="Oval 26"/>
            <p:cNvSpPr>
              <a:spLocks noChangeArrowheads="1"/>
            </p:cNvSpPr>
            <p:nvPr/>
          </p:nvSpPr>
          <p:spPr bwMode="gray">
            <a:xfrm>
              <a:off x="1978" y="2213"/>
              <a:ext cx="487" cy="478"/>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315" name="Oval 27"/>
            <p:cNvSpPr>
              <a:spLocks noChangeArrowheads="1"/>
            </p:cNvSpPr>
            <p:nvPr/>
          </p:nvSpPr>
          <p:spPr bwMode="gray">
            <a:xfrm>
              <a:off x="2006" y="2226"/>
              <a:ext cx="434" cy="387"/>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316" name="Text Box 28"/>
            <p:cNvSpPr txBox="1">
              <a:spLocks noChangeArrowheads="1"/>
            </p:cNvSpPr>
            <p:nvPr/>
          </p:nvSpPr>
          <p:spPr bwMode="gray">
            <a:xfrm>
              <a:off x="2069" y="2341"/>
              <a:ext cx="3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sl-SI" altLang="sl-SI" sz="1200" b="1">
                  <a:solidFill>
                    <a:srgbClr val="000000"/>
                  </a:solidFill>
                </a:rPr>
                <a:t>ZAL</a:t>
              </a:r>
            </a:p>
            <a:p>
              <a:pPr algn="ctr">
                <a:spcBef>
                  <a:spcPct val="0"/>
                </a:spcBef>
                <a:buFontTx/>
                <a:buNone/>
              </a:pPr>
              <a:r>
                <a:rPr lang="sl-SI" altLang="sl-SI" sz="1200" b="1">
                  <a:solidFill>
                    <a:srgbClr val="000000"/>
                  </a:solidFill>
                </a:rPr>
                <a:t>1898</a:t>
              </a:r>
              <a:endParaRPr lang="en-US" altLang="sl-SI" sz="1200">
                <a:solidFill>
                  <a:srgbClr val="000000"/>
                </a:solidFill>
              </a:endParaRPr>
            </a:p>
          </p:txBody>
        </p:sp>
      </p:grpSp>
      <p:grpSp>
        <p:nvGrpSpPr>
          <p:cNvPr id="11269" name="Group 29"/>
          <p:cNvGrpSpPr>
            <a:grpSpLocks/>
          </p:cNvGrpSpPr>
          <p:nvPr/>
        </p:nvGrpSpPr>
        <p:grpSpPr bwMode="auto">
          <a:xfrm>
            <a:off x="4943476" y="3502026"/>
            <a:ext cx="893763" cy="925513"/>
            <a:chOff x="1927" y="2205"/>
            <a:chExt cx="563" cy="583"/>
          </a:xfrm>
        </p:grpSpPr>
        <p:sp>
          <p:nvSpPr>
            <p:cNvPr id="11305" name="Oval 30"/>
            <p:cNvSpPr>
              <a:spLocks noChangeArrowheads="1"/>
            </p:cNvSpPr>
            <p:nvPr/>
          </p:nvSpPr>
          <p:spPr bwMode="gray">
            <a:xfrm>
              <a:off x="1927" y="2515"/>
              <a:ext cx="468" cy="273"/>
            </a:xfrm>
            <a:prstGeom prst="ellipse">
              <a:avLst/>
            </a:prstGeom>
            <a:solidFill>
              <a:srgbClr val="0F2145">
                <a:alpha val="30196"/>
              </a:srgb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306" name="Oval 31"/>
            <p:cNvSpPr>
              <a:spLocks noChangeArrowheads="1"/>
            </p:cNvSpPr>
            <p:nvPr/>
          </p:nvSpPr>
          <p:spPr bwMode="gray">
            <a:xfrm>
              <a:off x="1966" y="2205"/>
              <a:ext cx="524" cy="524"/>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307" name="Oval 32"/>
            <p:cNvSpPr>
              <a:spLocks noChangeArrowheads="1"/>
            </p:cNvSpPr>
            <p:nvPr/>
          </p:nvSpPr>
          <p:spPr bwMode="gray">
            <a:xfrm>
              <a:off x="1972" y="2207"/>
              <a:ext cx="512" cy="512"/>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308" name="Oval 33"/>
            <p:cNvSpPr>
              <a:spLocks noChangeArrowheads="1"/>
            </p:cNvSpPr>
            <p:nvPr/>
          </p:nvSpPr>
          <p:spPr bwMode="gray">
            <a:xfrm>
              <a:off x="1978" y="2213"/>
              <a:ext cx="487" cy="478"/>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309" name="Oval 34"/>
            <p:cNvSpPr>
              <a:spLocks noChangeArrowheads="1"/>
            </p:cNvSpPr>
            <p:nvPr/>
          </p:nvSpPr>
          <p:spPr bwMode="gray">
            <a:xfrm>
              <a:off x="2006" y="2226"/>
              <a:ext cx="434" cy="387"/>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310" name="Text Box 35"/>
            <p:cNvSpPr txBox="1">
              <a:spLocks noChangeArrowheads="1"/>
            </p:cNvSpPr>
            <p:nvPr/>
          </p:nvSpPr>
          <p:spPr bwMode="gray">
            <a:xfrm>
              <a:off x="2069" y="2341"/>
              <a:ext cx="3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sl-SI" altLang="sl-SI" sz="1200" b="1">
                  <a:solidFill>
                    <a:srgbClr val="C00000"/>
                  </a:solidFill>
                </a:rPr>
                <a:t>ARS</a:t>
              </a:r>
            </a:p>
            <a:p>
              <a:pPr algn="ctr">
                <a:spcBef>
                  <a:spcPct val="0"/>
                </a:spcBef>
                <a:buFontTx/>
                <a:buNone/>
              </a:pPr>
              <a:r>
                <a:rPr lang="sl-SI" altLang="sl-SI" sz="1200" b="1">
                  <a:solidFill>
                    <a:srgbClr val="C00000"/>
                  </a:solidFill>
                </a:rPr>
                <a:t>1945</a:t>
              </a:r>
              <a:endParaRPr lang="en-US" altLang="sl-SI" sz="1200">
                <a:solidFill>
                  <a:srgbClr val="C00000"/>
                </a:solidFill>
              </a:endParaRPr>
            </a:p>
          </p:txBody>
        </p:sp>
      </p:grpSp>
      <p:grpSp>
        <p:nvGrpSpPr>
          <p:cNvPr id="11270" name="Group 36"/>
          <p:cNvGrpSpPr>
            <a:grpSpLocks/>
          </p:cNvGrpSpPr>
          <p:nvPr/>
        </p:nvGrpSpPr>
        <p:grpSpPr bwMode="auto">
          <a:xfrm>
            <a:off x="2063750" y="3644901"/>
            <a:ext cx="1081088" cy="925513"/>
            <a:chOff x="1896" y="2205"/>
            <a:chExt cx="681" cy="583"/>
          </a:xfrm>
        </p:grpSpPr>
        <p:sp>
          <p:nvSpPr>
            <p:cNvPr id="11299" name="Oval 37"/>
            <p:cNvSpPr>
              <a:spLocks noChangeArrowheads="1"/>
            </p:cNvSpPr>
            <p:nvPr/>
          </p:nvSpPr>
          <p:spPr bwMode="gray">
            <a:xfrm>
              <a:off x="1927" y="2515"/>
              <a:ext cx="468" cy="273"/>
            </a:xfrm>
            <a:prstGeom prst="ellipse">
              <a:avLst/>
            </a:prstGeom>
            <a:solidFill>
              <a:srgbClr val="0F2145">
                <a:alpha val="30196"/>
              </a:srgb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300" name="Oval 38"/>
            <p:cNvSpPr>
              <a:spLocks noChangeArrowheads="1"/>
            </p:cNvSpPr>
            <p:nvPr/>
          </p:nvSpPr>
          <p:spPr bwMode="gray">
            <a:xfrm>
              <a:off x="1966" y="2205"/>
              <a:ext cx="524" cy="524"/>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301" name="Oval 39"/>
            <p:cNvSpPr>
              <a:spLocks noChangeArrowheads="1"/>
            </p:cNvSpPr>
            <p:nvPr/>
          </p:nvSpPr>
          <p:spPr bwMode="gray">
            <a:xfrm>
              <a:off x="1972" y="2207"/>
              <a:ext cx="512" cy="512"/>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302" name="Oval 40"/>
            <p:cNvSpPr>
              <a:spLocks noChangeArrowheads="1"/>
            </p:cNvSpPr>
            <p:nvPr/>
          </p:nvSpPr>
          <p:spPr bwMode="gray">
            <a:xfrm>
              <a:off x="1978" y="2213"/>
              <a:ext cx="487" cy="478"/>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303" name="Oval 41"/>
            <p:cNvSpPr>
              <a:spLocks noChangeArrowheads="1"/>
            </p:cNvSpPr>
            <p:nvPr/>
          </p:nvSpPr>
          <p:spPr bwMode="gray">
            <a:xfrm>
              <a:off x="2006" y="2226"/>
              <a:ext cx="434" cy="387"/>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304" name="Text Box 42"/>
            <p:cNvSpPr txBox="1">
              <a:spLocks noChangeArrowheads="1"/>
            </p:cNvSpPr>
            <p:nvPr/>
          </p:nvSpPr>
          <p:spPr bwMode="gray">
            <a:xfrm>
              <a:off x="1896" y="2341"/>
              <a:ext cx="68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sl-SI" altLang="sl-SI" sz="1200" b="1">
                  <a:solidFill>
                    <a:srgbClr val="000000"/>
                  </a:solidFill>
                </a:rPr>
                <a:t>Nova Gorica</a:t>
              </a:r>
            </a:p>
            <a:p>
              <a:pPr algn="ctr">
                <a:spcBef>
                  <a:spcPct val="0"/>
                </a:spcBef>
                <a:buFontTx/>
                <a:buNone/>
              </a:pPr>
              <a:r>
                <a:rPr lang="sl-SI" altLang="sl-SI" sz="1200" b="1">
                  <a:solidFill>
                    <a:srgbClr val="000000"/>
                  </a:solidFill>
                </a:rPr>
                <a:t>1972</a:t>
              </a:r>
              <a:endParaRPr lang="en-US" altLang="sl-SI" sz="1200">
                <a:solidFill>
                  <a:srgbClr val="000000"/>
                </a:solidFill>
              </a:endParaRPr>
            </a:p>
          </p:txBody>
        </p:sp>
      </p:grpSp>
      <p:grpSp>
        <p:nvGrpSpPr>
          <p:cNvPr id="11271" name="Group 43"/>
          <p:cNvGrpSpPr>
            <a:grpSpLocks/>
          </p:cNvGrpSpPr>
          <p:nvPr/>
        </p:nvGrpSpPr>
        <p:grpSpPr bwMode="auto">
          <a:xfrm>
            <a:off x="2465388" y="5167313"/>
            <a:ext cx="893762" cy="925512"/>
            <a:chOff x="1927" y="2205"/>
            <a:chExt cx="563" cy="583"/>
          </a:xfrm>
        </p:grpSpPr>
        <p:sp>
          <p:nvSpPr>
            <p:cNvPr id="11293" name="Oval 44"/>
            <p:cNvSpPr>
              <a:spLocks noChangeArrowheads="1"/>
            </p:cNvSpPr>
            <p:nvPr/>
          </p:nvSpPr>
          <p:spPr bwMode="gray">
            <a:xfrm>
              <a:off x="1927" y="2515"/>
              <a:ext cx="468" cy="273"/>
            </a:xfrm>
            <a:prstGeom prst="ellipse">
              <a:avLst/>
            </a:prstGeom>
            <a:solidFill>
              <a:srgbClr val="0F2145">
                <a:alpha val="30196"/>
              </a:srgb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294" name="Oval 45"/>
            <p:cNvSpPr>
              <a:spLocks noChangeArrowheads="1"/>
            </p:cNvSpPr>
            <p:nvPr/>
          </p:nvSpPr>
          <p:spPr bwMode="gray">
            <a:xfrm>
              <a:off x="1966" y="2205"/>
              <a:ext cx="524" cy="524"/>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295" name="Oval 46"/>
            <p:cNvSpPr>
              <a:spLocks noChangeArrowheads="1"/>
            </p:cNvSpPr>
            <p:nvPr/>
          </p:nvSpPr>
          <p:spPr bwMode="gray">
            <a:xfrm>
              <a:off x="1972" y="2207"/>
              <a:ext cx="512" cy="512"/>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296" name="Oval 47"/>
            <p:cNvSpPr>
              <a:spLocks noChangeArrowheads="1"/>
            </p:cNvSpPr>
            <p:nvPr/>
          </p:nvSpPr>
          <p:spPr bwMode="gray">
            <a:xfrm>
              <a:off x="1978" y="2213"/>
              <a:ext cx="487" cy="478"/>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297" name="Oval 48"/>
            <p:cNvSpPr>
              <a:spLocks noChangeArrowheads="1"/>
            </p:cNvSpPr>
            <p:nvPr/>
          </p:nvSpPr>
          <p:spPr bwMode="gray">
            <a:xfrm>
              <a:off x="2006" y="2226"/>
              <a:ext cx="434" cy="387"/>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298" name="Text Box 49"/>
            <p:cNvSpPr txBox="1">
              <a:spLocks noChangeArrowheads="1"/>
            </p:cNvSpPr>
            <p:nvPr/>
          </p:nvSpPr>
          <p:spPr bwMode="gray">
            <a:xfrm>
              <a:off x="2037" y="2341"/>
              <a:ext cx="39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sl-SI" altLang="sl-SI" sz="1200" b="1">
                  <a:solidFill>
                    <a:srgbClr val="000000"/>
                  </a:solidFill>
                </a:rPr>
                <a:t>Koper</a:t>
              </a:r>
            </a:p>
            <a:p>
              <a:pPr algn="ctr">
                <a:spcBef>
                  <a:spcPct val="0"/>
                </a:spcBef>
                <a:buFontTx/>
                <a:buNone/>
              </a:pPr>
              <a:r>
                <a:rPr lang="sl-SI" altLang="sl-SI" sz="1200" b="1">
                  <a:solidFill>
                    <a:srgbClr val="000000"/>
                  </a:solidFill>
                </a:rPr>
                <a:t>1956</a:t>
              </a:r>
              <a:endParaRPr lang="en-US" altLang="sl-SI" sz="1200">
                <a:solidFill>
                  <a:srgbClr val="000000"/>
                </a:solidFill>
              </a:endParaRPr>
            </a:p>
          </p:txBody>
        </p:sp>
      </p:grpSp>
      <p:grpSp>
        <p:nvGrpSpPr>
          <p:cNvPr id="11272" name="Group 50"/>
          <p:cNvGrpSpPr>
            <a:grpSpLocks/>
          </p:cNvGrpSpPr>
          <p:nvPr/>
        </p:nvGrpSpPr>
        <p:grpSpPr bwMode="auto">
          <a:xfrm>
            <a:off x="6816726" y="1700213"/>
            <a:ext cx="893763" cy="925512"/>
            <a:chOff x="1927" y="2205"/>
            <a:chExt cx="563" cy="583"/>
          </a:xfrm>
        </p:grpSpPr>
        <p:sp>
          <p:nvSpPr>
            <p:cNvPr id="11287" name="Oval 51"/>
            <p:cNvSpPr>
              <a:spLocks noChangeArrowheads="1"/>
            </p:cNvSpPr>
            <p:nvPr/>
          </p:nvSpPr>
          <p:spPr bwMode="gray">
            <a:xfrm>
              <a:off x="1927" y="2515"/>
              <a:ext cx="468" cy="273"/>
            </a:xfrm>
            <a:prstGeom prst="ellipse">
              <a:avLst/>
            </a:prstGeom>
            <a:solidFill>
              <a:srgbClr val="0F2145">
                <a:alpha val="30196"/>
              </a:srgb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288" name="Oval 52"/>
            <p:cNvSpPr>
              <a:spLocks noChangeArrowheads="1"/>
            </p:cNvSpPr>
            <p:nvPr/>
          </p:nvSpPr>
          <p:spPr bwMode="gray">
            <a:xfrm>
              <a:off x="1966" y="2205"/>
              <a:ext cx="524" cy="524"/>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289" name="Oval 53"/>
            <p:cNvSpPr>
              <a:spLocks noChangeArrowheads="1"/>
            </p:cNvSpPr>
            <p:nvPr/>
          </p:nvSpPr>
          <p:spPr bwMode="gray">
            <a:xfrm>
              <a:off x="1972" y="2207"/>
              <a:ext cx="512" cy="512"/>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290" name="Oval 54"/>
            <p:cNvSpPr>
              <a:spLocks noChangeArrowheads="1"/>
            </p:cNvSpPr>
            <p:nvPr/>
          </p:nvSpPr>
          <p:spPr bwMode="gray">
            <a:xfrm>
              <a:off x="1978" y="2213"/>
              <a:ext cx="487" cy="478"/>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291" name="Oval 55"/>
            <p:cNvSpPr>
              <a:spLocks noChangeArrowheads="1"/>
            </p:cNvSpPr>
            <p:nvPr/>
          </p:nvSpPr>
          <p:spPr bwMode="gray">
            <a:xfrm>
              <a:off x="2006" y="2226"/>
              <a:ext cx="434" cy="387"/>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292" name="Text Box 56"/>
            <p:cNvSpPr txBox="1">
              <a:spLocks noChangeArrowheads="1"/>
            </p:cNvSpPr>
            <p:nvPr/>
          </p:nvSpPr>
          <p:spPr bwMode="gray">
            <a:xfrm>
              <a:off x="2000" y="2341"/>
              <a:ext cx="46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sl-SI" altLang="sl-SI" sz="1200" b="1">
                  <a:solidFill>
                    <a:srgbClr val="000000"/>
                  </a:solidFill>
                </a:rPr>
                <a:t>Maribor</a:t>
              </a:r>
            </a:p>
            <a:p>
              <a:pPr algn="ctr">
                <a:spcBef>
                  <a:spcPct val="0"/>
                </a:spcBef>
                <a:buFontTx/>
                <a:buNone/>
              </a:pPr>
              <a:r>
                <a:rPr lang="sl-SI" altLang="sl-SI" sz="1200" b="1">
                  <a:solidFill>
                    <a:srgbClr val="000000"/>
                  </a:solidFill>
                </a:rPr>
                <a:t>1933</a:t>
              </a:r>
              <a:endParaRPr lang="en-US" altLang="sl-SI" sz="1200">
                <a:solidFill>
                  <a:srgbClr val="000000"/>
                </a:solidFill>
              </a:endParaRPr>
            </a:p>
          </p:txBody>
        </p:sp>
      </p:grpSp>
      <p:grpSp>
        <p:nvGrpSpPr>
          <p:cNvPr id="11273" name="Group 57"/>
          <p:cNvGrpSpPr>
            <a:grpSpLocks/>
          </p:cNvGrpSpPr>
          <p:nvPr/>
        </p:nvGrpSpPr>
        <p:grpSpPr bwMode="auto">
          <a:xfrm>
            <a:off x="6383338" y="2924176"/>
            <a:ext cx="893762" cy="925513"/>
            <a:chOff x="1927" y="2205"/>
            <a:chExt cx="563" cy="583"/>
          </a:xfrm>
        </p:grpSpPr>
        <p:sp>
          <p:nvSpPr>
            <p:cNvPr id="11281" name="Oval 58"/>
            <p:cNvSpPr>
              <a:spLocks noChangeArrowheads="1"/>
            </p:cNvSpPr>
            <p:nvPr/>
          </p:nvSpPr>
          <p:spPr bwMode="gray">
            <a:xfrm>
              <a:off x="1927" y="2515"/>
              <a:ext cx="468" cy="273"/>
            </a:xfrm>
            <a:prstGeom prst="ellipse">
              <a:avLst/>
            </a:prstGeom>
            <a:solidFill>
              <a:srgbClr val="0F2145">
                <a:alpha val="30196"/>
              </a:srgb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282" name="Oval 59"/>
            <p:cNvSpPr>
              <a:spLocks noChangeArrowheads="1"/>
            </p:cNvSpPr>
            <p:nvPr/>
          </p:nvSpPr>
          <p:spPr bwMode="gray">
            <a:xfrm>
              <a:off x="1966" y="2205"/>
              <a:ext cx="524" cy="524"/>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283" name="Oval 60"/>
            <p:cNvSpPr>
              <a:spLocks noChangeArrowheads="1"/>
            </p:cNvSpPr>
            <p:nvPr/>
          </p:nvSpPr>
          <p:spPr bwMode="gray">
            <a:xfrm>
              <a:off x="1972" y="2207"/>
              <a:ext cx="512" cy="512"/>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284" name="Oval 61"/>
            <p:cNvSpPr>
              <a:spLocks noChangeArrowheads="1"/>
            </p:cNvSpPr>
            <p:nvPr/>
          </p:nvSpPr>
          <p:spPr bwMode="gray">
            <a:xfrm>
              <a:off x="1978" y="2213"/>
              <a:ext cx="487" cy="478"/>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285" name="Oval 62"/>
            <p:cNvSpPr>
              <a:spLocks noChangeArrowheads="1"/>
            </p:cNvSpPr>
            <p:nvPr/>
          </p:nvSpPr>
          <p:spPr bwMode="gray">
            <a:xfrm>
              <a:off x="2006" y="2226"/>
              <a:ext cx="434" cy="387"/>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286" name="Text Box 63"/>
            <p:cNvSpPr txBox="1">
              <a:spLocks noChangeArrowheads="1"/>
            </p:cNvSpPr>
            <p:nvPr/>
          </p:nvSpPr>
          <p:spPr bwMode="gray">
            <a:xfrm>
              <a:off x="2062" y="2341"/>
              <a:ext cx="34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sl-SI" altLang="sl-SI" sz="1200" b="1">
                  <a:solidFill>
                    <a:srgbClr val="000000"/>
                  </a:solidFill>
                </a:rPr>
                <a:t>Celje</a:t>
              </a:r>
            </a:p>
            <a:p>
              <a:pPr algn="ctr">
                <a:spcBef>
                  <a:spcPct val="0"/>
                </a:spcBef>
                <a:buFontTx/>
                <a:buNone/>
              </a:pPr>
              <a:r>
                <a:rPr lang="sl-SI" altLang="sl-SI" sz="1200" b="1">
                  <a:solidFill>
                    <a:srgbClr val="000000"/>
                  </a:solidFill>
                </a:rPr>
                <a:t>1956</a:t>
              </a:r>
              <a:endParaRPr lang="en-US" altLang="sl-SI" sz="1200">
                <a:solidFill>
                  <a:srgbClr val="000000"/>
                </a:solidFill>
              </a:endParaRPr>
            </a:p>
          </p:txBody>
        </p:sp>
      </p:grpSp>
      <p:grpSp>
        <p:nvGrpSpPr>
          <p:cNvPr id="11274" name="Group 64"/>
          <p:cNvGrpSpPr>
            <a:grpSpLocks/>
          </p:cNvGrpSpPr>
          <p:nvPr/>
        </p:nvGrpSpPr>
        <p:grpSpPr bwMode="auto">
          <a:xfrm>
            <a:off x="7680326" y="2276476"/>
            <a:ext cx="893763" cy="925513"/>
            <a:chOff x="1927" y="2205"/>
            <a:chExt cx="563" cy="583"/>
          </a:xfrm>
        </p:grpSpPr>
        <p:sp>
          <p:nvSpPr>
            <p:cNvPr id="11275" name="Oval 65"/>
            <p:cNvSpPr>
              <a:spLocks noChangeArrowheads="1"/>
            </p:cNvSpPr>
            <p:nvPr/>
          </p:nvSpPr>
          <p:spPr bwMode="gray">
            <a:xfrm>
              <a:off x="1927" y="2515"/>
              <a:ext cx="468" cy="273"/>
            </a:xfrm>
            <a:prstGeom prst="ellipse">
              <a:avLst/>
            </a:prstGeom>
            <a:solidFill>
              <a:srgbClr val="0F2145">
                <a:alpha val="30196"/>
              </a:srgb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276" name="Oval 66"/>
            <p:cNvSpPr>
              <a:spLocks noChangeArrowheads="1"/>
            </p:cNvSpPr>
            <p:nvPr/>
          </p:nvSpPr>
          <p:spPr bwMode="gray">
            <a:xfrm>
              <a:off x="1966" y="2205"/>
              <a:ext cx="524" cy="524"/>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277" name="Oval 67"/>
            <p:cNvSpPr>
              <a:spLocks noChangeArrowheads="1"/>
            </p:cNvSpPr>
            <p:nvPr/>
          </p:nvSpPr>
          <p:spPr bwMode="gray">
            <a:xfrm>
              <a:off x="1972" y="2207"/>
              <a:ext cx="512" cy="512"/>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278" name="Oval 68"/>
            <p:cNvSpPr>
              <a:spLocks noChangeArrowheads="1"/>
            </p:cNvSpPr>
            <p:nvPr/>
          </p:nvSpPr>
          <p:spPr bwMode="gray">
            <a:xfrm>
              <a:off x="1978" y="2213"/>
              <a:ext cx="487" cy="478"/>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279" name="Oval 69"/>
            <p:cNvSpPr>
              <a:spLocks noChangeArrowheads="1"/>
            </p:cNvSpPr>
            <p:nvPr/>
          </p:nvSpPr>
          <p:spPr bwMode="gray">
            <a:xfrm>
              <a:off x="2006" y="2226"/>
              <a:ext cx="434" cy="387"/>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sl-SI" altLang="sl-SI" sz="1800">
                <a:solidFill>
                  <a:srgbClr val="000000"/>
                </a:solidFill>
              </a:endParaRPr>
            </a:p>
          </p:txBody>
        </p:sp>
        <p:sp>
          <p:nvSpPr>
            <p:cNvPr id="11280" name="Text Box 70"/>
            <p:cNvSpPr txBox="1">
              <a:spLocks noChangeArrowheads="1"/>
            </p:cNvSpPr>
            <p:nvPr/>
          </p:nvSpPr>
          <p:spPr bwMode="gray">
            <a:xfrm>
              <a:off x="2070" y="2341"/>
              <a:ext cx="3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sl-SI" altLang="sl-SI" sz="1200" b="1">
                  <a:solidFill>
                    <a:srgbClr val="000000"/>
                  </a:solidFill>
                </a:rPr>
                <a:t>Ptuj</a:t>
              </a:r>
            </a:p>
            <a:p>
              <a:pPr algn="ctr">
                <a:spcBef>
                  <a:spcPct val="0"/>
                </a:spcBef>
                <a:buFontTx/>
                <a:buNone/>
              </a:pPr>
              <a:r>
                <a:rPr lang="sl-SI" altLang="sl-SI" sz="1200" b="1">
                  <a:solidFill>
                    <a:srgbClr val="000000"/>
                  </a:solidFill>
                </a:rPr>
                <a:t>1955</a:t>
              </a:r>
              <a:endParaRPr lang="en-US" altLang="sl-SI" sz="1200">
                <a:solidFill>
                  <a:srgbClr val="000000"/>
                </a:solidFill>
              </a:endParaRPr>
            </a:p>
          </p:txBody>
        </p:sp>
      </p:grpSp>
      <p:sp>
        <p:nvSpPr>
          <p:cNvPr id="2" name="PoljeZBesedilom 1"/>
          <p:cNvSpPr txBox="1"/>
          <p:nvPr/>
        </p:nvSpPr>
        <p:spPr>
          <a:xfrm>
            <a:off x="6961139" y="4943775"/>
            <a:ext cx="3470822" cy="1015663"/>
          </a:xfrm>
          <a:prstGeom prst="rect">
            <a:avLst/>
          </a:prstGeom>
          <a:noFill/>
        </p:spPr>
        <p:txBody>
          <a:bodyPr wrap="none" rtlCol="0">
            <a:spAutoFit/>
          </a:bodyPr>
          <a:lstStyle/>
          <a:p>
            <a:r>
              <a:rPr lang="sl-SI" dirty="0" smtClean="0">
                <a:solidFill>
                  <a:srgbClr val="C00000"/>
                </a:solidFill>
              </a:rPr>
              <a:t>PRISTOJNOSTI:</a:t>
            </a:r>
          </a:p>
          <a:p>
            <a:pPr marL="342900" indent="-342900">
              <a:buFont typeface="Wingdings" panose="05000000000000000000" pitchFamily="2" charset="2"/>
              <a:buChar char="v"/>
            </a:pPr>
            <a:r>
              <a:rPr lang="sl-SI" dirty="0" smtClean="0">
                <a:solidFill>
                  <a:srgbClr val="C00000"/>
                </a:solidFill>
              </a:rPr>
              <a:t>Skupnost VSŠ – Arhiv RS</a:t>
            </a:r>
          </a:p>
          <a:p>
            <a:pPr marL="342900" indent="-342900">
              <a:buFont typeface="Wingdings" panose="05000000000000000000" pitchFamily="2" charset="2"/>
              <a:buChar char="v"/>
            </a:pPr>
            <a:r>
              <a:rPr lang="sl-SI" dirty="0" err="1" smtClean="0">
                <a:solidFill>
                  <a:srgbClr val="C00000"/>
                </a:solidFill>
              </a:rPr>
              <a:t>VSŠole</a:t>
            </a:r>
            <a:r>
              <a:rPr lang="sl-SI" dirty="0" smtClean="0">
                <a:solidFill>
                  <a:srgbClr val="C00000"/>
                </a:solidFill>
              </a:rPr>
              <a:t> – regionalni arhivi</a:t>
            </a:r>
            <a:endParaRPr lang="sl-SI" dirty="0">
              <a:solidFill>
                <a:srgbClr val="C00000"/>
              </a:solidFill>
            </a:endParaRPr>
          </a:p>
        </p:txBody>
      </p:sp>
    </p:spTree>
    <p:extLst>
      <p:ext uri="{BB962C8B-B14F-4D97-AF65-F5344CB8AC3E}">
        <p14:creationId xmlns:p14="http://schemas.microsoft.com/office/powerpoint/2010/main" val="1605749856"/>
      </p:ext>
    </p:extLst>
  </p:cSld>
  <p:clrMapOvr>
    <a:masterClrMapping/>
  </p:clrMapOvr>
  <p:transition spd="med">
    <p:zo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29"/>
          <p:cNvGrpSpPr>
            <a:grpSpLocks/>
          </p:cNvGrpSpPr>
          <p:nvPr/>
        </p:nvGrpSpPr>
        <p:grpSpPr bwMode="auto">
          <a:xfrm>
            <a:off x="4583114" y="2276475"/>
            <a:ext cx="3095625" cy="2808288"/>
            <a:chOff x="1248" y="240"/>
            <a:chExt cx="4176" cy="3600"/>
          </a:xfrm>
          <a:solidFill>
            <a:schemeClr val="accent2"/>
          </a:solidFill>
        </p:grpSpPr>
        <p:sp>
          <p:nvSpPr>
            <p:cNvPr id="5129" name="Pyr1"/>
            <p:cNvSpPr>
              <a:spLocks noEditPoints="1" noChangeArrowheads="1"/>
            </p:cNvSpPr>
            <p:nvPr/>
          </p:nvSpPr>
          <p:spPr bwMode="auto">
            <a:xfrm>
              <a:off x="2873" y="240"/>
              <a:ext cx="936" cy="79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5400 w 21600"/>
                <a:gd name="T10" fmla="*/ 11802 h 21600"/>
                <a:gd name="T11" fmla="*/ 16200 w 21600"/>
                <a:gd name="T12" fmla="*/ 20598 h 21600"/>
              </a:gdLst>
              <a:ahLst/>
              <a:cxnLst>
                <a:cxn ang="T6">
                  <a:pos x="T0" y="T1"/>
                </a:cxn>
                <a:cxn ang="T7">
                  <a:pos x="T2" y="T3"/>
                </a:cxn>
                <a:cxn ang="T8">
                  <a:pos x="T4" y="T5"/>
                </a:cxn>
              </a:cxnLst>
              <a:rect l="T9" t="T10" r="T11" b="T12"/>
              <a:pathLst>
                <a:path w="21600" h="21600">
                  <a:moveTo>
                    <a:pt x="10800" y="0"/>
                  </a:moveTo>
                  <a:lnTo>
                    <a:pt x="21600" y="21600"/>
                  </a:lnTo>
                  <a:lnTo>
                    <a:pt x="0" y="21600"/>
                  </a:lnTo>
                  <a:lnTo>
                    <a:pt x="10800" y="0"/>
                  </a:lnTo>
                  <a:close/>
                </a:path>
              </a:pathLst>
            </a:custGeom>
            <a:grpFill/>
            <a:ln w="9525">
              <a:solidFill>
                <a:srgbClr val="FF6600"/>
              </a:solidFill>
              <a:miter lim="800000"/>
              <a:headEnd/>
              <a:tailEnd/>
            </a:ln>
          </p:spPr>
          <p:txBody>
            <a:bodyPr/>
            <a:lstStyle/>
            <a:p>
              <a:endParaRPr lang="sl-SI">
                <a:solidFill>
                  <a:srgbClr val="000000"/>
                </a:solidFill>
              </a:endParaRPr>
            </a:p>
          </p:txBody>
        </p:sp>
        <p:sp>
          <p:nvSpPr>
            <p:cNvPr id="5130" name="Pyr2"/>
            <p:cNvSpPr>
              <a:spLocks noEditPoints="1" noChangeArrowheads="1"/>
            </p:cNvSpPr>
            <p:nvPr/>
          </p:nvSpPr>
          <p:spPr bwMode="auto">
            <a:xfrm>
              <a:off x="2331" y="1038"/>
              <a:ext cx="2015" cy="93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5789 w 21600"/>
                <a:gd name="T13" fmla="*/ 508 h 21600"/>
                <a:gd name="T14" fmla="*/ 15811 w 21600"/>
                <a:gd name="T15" fmla="*/ 21092 h 21600"/>
              </a:gdLst>
              <a:ahLst/>
              <a:cxnLst>
                <a:cxn ang="T8">
                  <a:pos x="T0" y="T1"/>
                </a:cxn>
                <a:cxn ang="T9">
                  <a:pos x="T2" y="T3"/>
                </a:cxn>
                <a:cxn ang="T10">
                  <a:pos x="T4" y="T5"/>
                </a:cxn>
                <a:cxn ang="T11">
                  <a:pos x="T6" y="T7"/>
                </a:cxn>
              </a:cxnLst>
              <a:rect l="T12" t="T13" r="T14" b="T15"/>
              <a:pathLst>
                <a:path w="21600" h="21600">
                  <a:moveTo>
                    <a:pt x="5787" y="0"/>
                  </a:moveTo>
                  <a:lnTo>
                    <a:pt x="15812" y="0"/>
                  </a:lnTo>
                  <a:lnTo>
                    <a:pt x="21600" y="21600"/>
                  </a:lnTo>
                  <a:lnTo>
                    <a:pt x="0" y="21600"/>
                  </a:lnTo>
                  <a:lnTo>
                    <a:pt x="5787" y="0"/>
                  </a:lnTo>
                  <a:close/>
                </a:path>
              </a:pathLst>
            </a:custGeom>
            <a:grpFill/>
            <a:ln w="9525">
              <a:solidFill>
                <a:srgbClr val="FF6600"/>
              </a:solidFill>
              <a:miter lim="800000"/>
              <a:headEnd/>
              <a:tailEnd/>
            </a:ln>
          </p:spPr>
          <p:txBody>
            <a:bodyPr/>
            <a:lstStyle/>
            <a:p>
              <a:endParaRPr lang="sl-SI">
                <a:solidFill>
                  <a:srgbClr val="000000"/>
                </a:solidFill>
              </a:endParaRPr>
            </a:p>
          </p:txBody>
        </p:sp>
        <p:sp>
          <p:nvSpPr>
            <p:cNvPr id="5131" name="Pyr3"/>
            <p:cNvSpPr>
              <a:spLocks noEditPoints="1" noChangeArrowheads="1"/>
            </p:cNvSpPr>
            <p:nvPr/>
          </p:nvSpPr>
          <p:spPr bwMode="auto">
            <a:xfrm>
              <a:off x="1795" y="1974"/>
              <a:ext cx="3087" cy="935"/>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5290 w 21600"/>
                <a:gd name="T13" fmla="*/ 508 h 21600"/>
                <a:gd name="T14" fmla="*/ 16310 w 21600"/>
                <a:gd name="T15" fmla="*/ 21092 h 21600"/>
              </a:gdLst>
              <a:ahLst/>
              <a:cxnLst>
                <a:cxn ang="T8">
                  <a:pos x="T0" y="T1"/>
                </a:cxn>
                <a:cxn ang="T9">
                  <a:pos x="T2" y="T3"/>
                </a:cxn>
                <a:cxn ang="T10">
                  <a:pos x="T4" y="T5"/>
                </a:cxn>
                <a:cxn ang="T11">
                  <a:pos x="T6" y="T7"/>
                </a:cxn>
              </a:cxnLst>
              <a:rect l="T12" t="T13" r="T14" b="T15"/>
              <a:pathLst>
                <a:path w="21600" h="21600">
                  <a:moveTo>
                    <a:pt x="3768" y="0"/>
                  </a:moveTo>
                  <a:lnTo>
                    <a:pt x="17831" y="0"/>
                  </a:lnTo>
                  <a:lnTo>
                    <a:pt x="21600" y="21600"/>
                  </a:lnTo>
                  <a:lnTo>
                    <a:pt x="0" y="21600"/>
                  </a:lnTo>
                  <a:lnTo>
                    <a:pt x="3768" y="0"/>
                  </a:lnTo>
                  <a:close/>
                </a:path>
              </a:pathLst>
            </a:custGeom>
            <a:grpFill/>
            <a:ln w="9525">
              <a:solidFill>
                <a:srgbClr val="FF6600"/>
              </a:solidFill>
              <a:miter lim="800000"/>
              <a:headEnd/>
              <a:tailEnd/>
            </a:ln>
          </p:spPr>
          <p:txBody>
            <a:bodyPr/>
            <a:lstStyle/>
            <a:p>
              <a:endParaRPr lang="sl-SI">
                <a:solidFill>
                  <a:srgbClr val="000000"/>
                </a:solidFill>
              </a:endParaRPr>
            </a:p>
          </p:txBody>
        </p:sp>
        <p:sp>
          <p:nvSpPr>
            <p:cNvPr id="5132" name="Pyr4"/>
            <p:cNvSpPr>
              <a:spLocks noEditPoints="1" noChangeArrowheads="1"/>
            </p:cNvSpPr>
            <p:nvPr/>
          </p:nvSpPr>
          <p:spPr bwMode="auto">
            <a:xfrm>
              <a:off x="1248" y="2904"/>
              <a:ext cx="4176" cy="93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3284 w 21600"/>
                <a:gd name="T13" fmla="*/ 508 h 21600"/>
                <a:gd name="T14" fmla="*/ 17312 w 21600"/>
                <a:gd name="T15" fmla="*/ 21092 h 21600"/>
              </a:gdLst>
              <a:ahLst/>
              <a:cxnLst>
                <a:cxn ang="T8">
                  <a:pos x="T0" y="T1"/>
                </a:cxn>
                <a:cxn ang="T9">
                  <a:pos x="T2" y="T3"/>
                </a:cxn>
                <a:cxn ang="T10">
                  <a:pos x="T4" y="T5"/>
                </a:cxn>
                <a:cxn ang="T11">
                  <a:pos x="T6" y="T7"/>
                </a:cxn>
              </a:cxnLst>
              <a:rect l="T12" t="T13" r="T14" b="T15"/>
              <a:pathLst>
                <a:path w="21600" h="21600">
                  <a:moveTo>
                    <a:pt x="2793" y="0"/>
                  </a:moveTo>
                  <a:lnTo>
                    <a:pt x="18806" y="0"/>
                  </a:lnTo>
                  <a:lnTo>
                    <a:pt x="21600" y="21600"/>
                  </a:lnTo>
                  <a:lnTo>
                    <a:pt x="0" y="21600"/>
                  </a:lnTo>
                  <a:lnTo>
                    <a:pt x="2793" y="0"/>
                  </a:lnTo>
                  <a:close/>
                </a:path>
              </a:pathLst>
            </a:custGeom>
            <a:grpFill/>
            <a:ln w="9525">
              <a:solidFill>
                <a:srgbClr val="FF6600"/>
              </a:solidFill>
              <a:miter lim="800000"/>
              <a:headEnd/>
              <a:tailEnd/>
            </a:ln>
          </p:spPr>
          <p:txBody>
            <a:bodyPr/>
            <a:lstStyle/>
            <a:p>
              <a:endParaRPr lang="sl-SI">
                <a:solidFill>
                  <a:srgbClr val="000000"/>
                </a:solidFill>
              </a:endParaRPr>
            </a:p>
          </p:txBody>
        </p:sp>
      </p:grpSp>
      <p:sp>
        <p:nvSpPr>
          <p:cNvPr id="5125" name="Text Box 13"/>
          <p:cNvSpPr txBox="1">
            <a:spLocks noChangeArrowheads="1"/>
          </p:cNvSpPr>
          <p:nvPr/>
        </p:nvSpPr>
        <p:spPr bwMode="auto">
          <a:xfrm>
            <a:off x="1703388" y="4149725"/>
            <a:ext cx="3249612" cy="954088"/>
          </a:xfrm>
          <a:prstGeom prst="rect">
            <a:avLst/>
          </a:prstGeom>
          <a:noFill/>
          <a:ln w="9525">
            <a:noFill/>
            <a:miter lim="800000"/>
            <a:headEnd/>
            <a:tailEnd/>
          </a:ln>
        </p:spPr>
        <p:txBody>
          <a:bodyPr wrap="none">
            <a:spAutoFit/>
          </a:bodyPr>
          <a:lstStyle/>
          <a:p>
            <a:r>
              <a:rPr lang="sl-SI" sz="2800">
                <a:solidFill>
                  <a:srgbClr val="3333CC"/>
                </a:solidFill>
              </a:rPr>
              <a:t>DOKUMENTARNO</a:t>
            </a:r>
          </a:p>
          <a:p>
            <a:r>
              <a:rPr lang="sl-SI" sz="2800">
                <a:solidFill>
                  <a:srgbClr val="3333CC"/>
                </a:solidFill>
              </a:rPr>
              <a:t>GRADIVO</a:t>
            </a:r>
          </a:p>
        </p:txBody>
      </p:sp>
      <p:sp>
        <p:nvSpPr>
          <p:cNvPr id="5126" name="Text Box 14"/>
          <p:cNvSpPr txBox="1">
            <a:spLocks noChangeArrowheads="1"/>
          </p:cNvSpPr>
          <p:nvPr/>
        </p:nvSpPr>
        <p:spPr bwMode="auto">
          <a:xfrm>
            <a:off x="7824788" y="4149726"/>
            <a:ext cx="2198038" cy="1015663"/>
          </a:xfrm>
          <a:prstGeom prst="rect">
            <a:avLst/>
          </a:prstGeom>
          <a:noFill/>
          <a:ln w="9525">
            <a:noFill/>
            <a:miter lim="800000"/>
            <a:headEnd/>
            <a:tailEnd/>
          </a:ln>
        </p:spPr>
        <p:txBody>
          <a:bodyPr wrap="none">
            <a:spAutoFit/>
          </a:bodyPr>
          <a:lstStyle/>
          <a:p>
            <a:r>
              <a:rPr lang="sl-SI" dirty="0">
                <a:solidFill>
                  <a:srgbClr val="3333CC"/>
                </a:solidFill>
              </a:rPr>
              <a:t>POMEN za</a:t>
            </a:r>
            <a:br>
              <a:rPr lang="sl-SI" dirty="0">
                <a:solidFill>
                  <a:srgbClr val="3333CC"/>
                </a:solidFill>
              </a:rPr>
            </a:br>
            <a:r>
              <a:rPr lang="sl-SI" dirty="0">
                <a:solidFill>
                  <a:srgbClr val="3333CC"/>
                </a:solidFill>
              </a:rPr>
              <a:t>•</a:t>
            </a:r>
            <a:r>
              <a:rPr lang="sl-SI" b="1" dirty="0">
                <a:solidFill>
                  <a:srgbClr val="FF0000"/>
                </a:solidFill>
              </a:rPr>
              <a:t> </a:t>
            </a:r>
            <a:r>
              <a:rPr lang="sl-SI" b="1" dirty="0">
                <a:solidFill>
                  <a:srgbClr val="3333CC"/>
                </a:solidFill>
              </a:rPr>
              <a:t>poslovanje</a:t>
            </a:r>
            <a:br>
              <a:rPr lang="sl-SI" b="1" dirty="0">
                <a:solidFill>
                  <a:srgbClr val="3333CC"/>
                </a:solidFill>
              </a:rPr>
            </a:br>
            <a:r>
              <a:rPr lang="sl-SI" dirty="0">
                <a:solidFill>
                  <a:srgbClr val="3333CC"/>
                </a:solidFill>
              </a:rPr>
              <a:t>•</a:t>
            </a:r>
            <a:r>
              <a:rPr lang="sl-SI" b="1" dirty="0">
                <a:solidFill>
                  <a:srgbClr val="FF0000"/>
                </a:solidFill>
              </a:rPr>
              <a:t> </a:t>
            </a:r>
            <a:r>
              <a:rPr lang="sl-SI" b="1" dirty="0">
                <a:solidFill>
                  <a:srgbClr val="3333CC"/>
                </a:solidFill>
              </a:rPr>
              <a:t>pravno varnost</a:t>
            </a:r>
          </a:p>
        </p:txBody>
      </p:sp>
      <p:sp>
        <p:nvSpPr>
          <p:cNvPr id="5127" name="Text Box 16"/>
          <p:cNvSpPr txBox="1">
            <a:spLocks noChangeArrowheads="1"/>
          </p:cNvSpPr>
          <p:nvPr/>
        </p:nvSpPr>
        <p:spPr bwMode="auto">
          <a:xfrm>
            <a:off x="2135189" y="5157789"/>
            <a:ext cx="3050835" cy="1323439"/>
          </a:xfrm>
          <a:prstGeom prst="rect">
            <a:avLst/>
          </a:prstGeom>
          <a:noFill/>
          <a:ln w="9525">
            <a:noFill/>
            <a:miter lim="800000"/>
            <a:headEnd/>
            <a:tailEnd/>
          </a:ln>
        </p:spPr>
        <p:txBody>
          <a:bodyPr wrap="none">
            <a:spAutoFit/>
          </a:bodyPr>
          <a:lstStyle/>
          <a:p>
            <a:r>
              <a:rPr lang="sl-SI">
                <a:solidFill>
                  <a:srgbClr val="3333CC"/>
                </a:solidFill>
              </a:rPr>
              <a:t>zapisi </a:t>
            </a:r>
            <a:r>
              <a:rPr lang="sl-SI" b="1">
                <a:solidFill>
                  <a:srgbClr val="3333CC"/>
                </a:solidFill>
              </a:rPr>
              <a:t>za</a:t>
            </a:r>
            <a:r>
              <a:rPr lang="sl-SI">
                <a:solidFill>
                  <a:srgbClr val="3333CC"/>
                </a:solidFill>
              </a:rPr>
              <a:t> in </a:t>
            </a:r>
            <a:r>
              <a:rPr lang="sl-SI" b="1">
                <a:solidFill>
                  <a:srgbClr val="3333CC"/>
                </a:solidFill>
              </a:rPr>
              <a:t>o</a:t>
            </a:r>
            <a:r>
              <a:rPr lang="sl-SI">
                <a:solidFill>
                  <a:srgbClr val="3333CC"/>
                </a:solidFill>
              </a:rPr>
              <a:t> poslovanju:</a:t>
            </a:r>
          </a:p>
          <a:p>
            <a:pPr>
              <a:buFont typeface="Wingdings" pitchFamily="2" charset="2"/>
              <a:buChar char="q"/>
            </a:pPr>
            <a:r>
              <a:rPr lang="sl-SI">
                <a:solidFill>
                  <a:srgbClr val="3333CC"/>
                </a:solidFill>
              </a:rPr>
              <a:t>prejeti in ustvarjeni</a:t>
            </a:r>
          </a:p>
          <a:p>
            <a:pPr>
              <a:buFont typeface="Wingdings" pitchFamily="2" charset="2"/>
              <a:buChar char="q"/>
            </a:pPr>
            <a:r>
              <a:rPr lang="sl-SI">
                <a:solidFill>
                  <a:srgbClr val="3333CC"/>
                </a:solidFill>
              </a:rPr>
              <a:t>različni nosilci in oblike</a:t>
            </a:r>
          </a:p>
          <a:p>
            <a:pPr>
              <a:buFont typeface="Wingdings" pitchFamily="2" charset="2"/>
              <a:buChar char="q"/>
            </a:pPr>
            <a:r>
              <a:rPr lang="sl-SI">
                <a:solidFill>
                  <a:srgbClr val="3333CC"/>
                </a:solidFill>
              </a:rPr>
              <a:t>izvirniki in reprodukcije</a:t>
            </a:r>
          </a:p>
        </p:txBody>
      </p:sp>
    </p:spTree>
    <p:extLst>
      <p:ext uri="{BB962C8B-B14F-4D97-AF65-F5344CB8AC3E}">
        <p14:creationId xmlns:p14="http://schemas.microsoft.com/office/powerpoint/2010/main" val="34248700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29"/>
          <p:cNvGrpSpPr>
            <a:grpSpLocks/>
          </p:cNvGrpSpPr>
          <p:nvPr/>
        </p:nvGrpSpPr>
        <p:grpSpPr bwMode="auto">
          <a:xfrm>
            <a:off x="4583114" y="2276475"/>
            <a:ext cx="3095625" cy="2808288"/>
            <a:chOff x="1248" y="240"/>
            <a:chExt cx="4176" cy="3600"/>
          </a:xfrm>
        </p:grpSpPr>
        <p:sp>
          <p:nvSpPr>
            <p:cNvPr id="5129" name="Pyr1"/>
            <p:cNvSpPr>
              <a:spLocks noEditPoints="1" noChangeArrowheads="1"/>
            </p:cNvSpPr>
            <p:nvPr/>
          </p:nvSpPr>
          <p:spPr bwMode="auto">
            <a:xfrm>
              <a:off x="2873" y="240"/>
              <a:ext cx="936" cy="79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5400 w 21600"/>
                <a:gd name="T10" fmla="*/ 11802 h 21600"/>
                <a:gd name="T11" fmla="*/ 16200 w 21600"/>
                <a:gd name="T12" fmla="*/ 20598 h 21600"/>
              </a:gdLst>
              <a:ahLst/>
              <a:cxnLst>
                <a:cxn ang="T6">
                  <a:pos x="T0" y="T1"/>
                </a:cxn>
                <a:cxn ang="T7">
                  <a:pos x="T2" y="T3"/>
                </a:cxn>
                <a:cxn ang="T8">
                  <a:pos x="T4" y="T5"/>
                </a:cxn>
              </a:cxnLst>
              <a:rect l="T9" t="T10" r="T11" b="T12"/>
              <a:pathLst>
                <a:path w="21600" h="21600">
                  <a:moveTo>
                    <a:pt x="10800" y="0"/>
                  </a:moveTo>
                  <a:lnTo>
                    <a:pt x="21600" y="21600"/>
                  </a:lnTo>
                  <a:lnTo>
                    <a:pt x="0" y="21600"/>
                  </a:lnTo>
                  <a:lnTo>
                    <a:pt x="10800" y="0"/>
                  </a:lnTo>
                  <a:close/>
                </a:path>
              </a:pathLst>
            </a:custGeom>
            <a:solidFill>
              <a:srgbClr val="CC0000"/>
            </a:solidFill>
            <a:ln w="9525">
              <a:solidFill>
                <a:srgbClr val="FF6600"/>
              </a:solidFill>
              <a:miter lim="800000"/>
              <a:headEnd/>
              <a:tailEnd/>
            </a:ln>
          </p:spPr>
          <p:txBody>
            <a:bodyPr/>
            <a:lstStyle/>
            <a:p>
              <a:endParaRPr lang="sl-SI"/>
            </a:p>
          </p:txBody>
        </p:sp>
        <p:sp>
          <p:nvSpPr>
            <p:cNvPr id="5130" name="Pyr2"/>
            <p:cNvSpPr>
              <a:spLocks noEditPoints="1" noChangeArrowheads="1"/>
            </p:cNvSpPr>
            <p:nvPr/>
          </p:nvSpPr>
          <p:spPr bwMode="auto">
            <a:xfrm>
              <a:off x="2331" y="1038"/>
              <a:ext cx="2015" cy="93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5789 w 21600"/>
                <a:gd name="T13" fmla="*/ 508 h 21600"/>
                <a:gd name="T14" fmla="*/ 15811 w 21600"/>
                <a:gd name="T15" fmla="*/ 21092 h 21600"/>
              </a:gdLst>
              <a:ahLst/>
              <a:cxnLst>
                <a:cxn ang="T8">
                  <a:pos x="T0" y="T1"/>
                </a:cxn>
                <a:cxn ang="T9">
                  <a:pos x="T2" y="T3"/>
                </a:cxn>
                <a:cxn ang="T10">
                  <a:pos x="T4" y="T5"/>
                </a:cxn>
                <a:cxn ang="T11">
                  <a:pos x="T6" y="T7"/>
                </a:cxn>
              </a:cxnLst>
              <a:rect l="T12" t="T13" r="T14" b="T15"/>
              <a:pathLst>
                <a:path w="21600" h="21600">
                  <a:moveTo>
                    <a:pt x="5787" y="0"/>
                  </a:moveTo>
                  <a:lnTo>
                    <a:pt x="15812" y="0"/>
                  </a:lnTo>
                  <a:lnTo>
                    <a:pt x="21600" y="21600"/>
                  </a:lnTo>
                  <a:lnTo>
                    <a:pt x="0" y="21600"/>
                  </a:lnTo>
                  <a:lnTo>
                    <a:pt x="5787" y="0"/>
                  </a:lnTo>
                  <a:close/>
                </a:path>
              </a:pathLst>
            </a:custGeom>
            <a:solidFill>
              <a:srgbClr val="333399">
                <a:alpha val="89803"/>
              </a:srgbClr>
            </a:solidFill>
            <a:ln w="9525">
              <a:solidFill>
                <a:srgbClr val="FF6600"/>
              </a:solidFill>
              <a:miter lim="800000"/>
              <a:headEnd/>
              <a:tailEnd/>
            </a:ln>
          </p:spPr>
          <p:txBody>
            <a:bodyPr/>
            <a:lstStyle/>
            <a:p>
              <a:endParaRPr lang="sl-SI"/>
            </a:p>
          </p:txBody>
        </p:sp>
        <p:sp>
          <p:nvSpPr>
            <p:cNvPr id="5131" name="Pyr3"/>
            <p:cNvSpPr>
              <a:spLocks noEditPoints="1" noChangeArrowheads="1"/>
            </p:cNvSpPr>
            <p:nvPr/>
          </p:nvSpPr>
          <p:spPr bwMode="auto">
            <a:xfrm>
              <a:off x="1795" y="1974"/>
              <a:ext cx="3087" cy="935"/>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5290 w 21600"/>
                <a:gd name="T13" fmla="*/ 508 h 21600"/>
                <a:gd name="T14" fmla="*/ 16310 w 21600"/>
                <a:gd name="T15" fmla="*/ 21092 h 21600"/>
              </a:gdLst>
              <a:ahLst/>
              <a:cxnLst>
                <a:cxn ang="T8">
                  <a:pos x="T0" y="T1"/>
                </a:cxn>
                <a:cxn ang="T9">
                  <a:pos x="T2" y="T3"/>
                </a:cxn>
                <a:cxn ang="T10">
                  <a:pos x="T4" y="T5"/>
                </a:cxn>
                <a:cxn ang="T11">
                  <a:pos x="T6" y="T7"/>
                </a:cxn>
              </a:cxnLst>
              <a:rect l="T12" t="T13" r="T14" b="T15"/>
              <a:pathLst>
                <a:path w="21600" h="21600">
                  <a:moveTo>
                    <a:pt x="3768" y="0"/>
                  </a:moveTo>
                  <a:lnTo>
                    <a:pt x="17831" y="0"/>
                  </a:lnTo>
                  <a:lnTo>
                    <a:pt x="21600" y="21600"/>
                  </a:lnTo>
                  <a:lnTo>
                    <a:pt x="0" y="21600"/>
                  </a:lnTo>
                  <a:lnTo>
                    <a:pt x="3768" y="0"/>
                  </a:lnTo>
                  <a:close/>
                </a:path>
              </a:pathLst>
            </a:custGeom>
            <a:solidFill>
              <a:srgbClr val="333399">
                <a:alpha val="89803"/>
              </a:srgbClr>
            </a:solidFill>
            <a:ln w="9525">
              <a:solidFill>
                <a:srgbClr val="FF6600"/>
              </a:solidFill>
              <a:miter lim="800000"/>
              <a:headEnd/>
              <a:tailEnd/>
            </a:ln>
          </p:spPr>
          <p:txBody>
            <a:bodyPr/>
            <a:lstStyle/>
            <a:p>
              <a:endParaRPr lang="sl-SI"/>
            </a:p>
          </p:txBody>
        </p:sp>
        <p:sp>
          <p:nvSpPr>
            <p:cNvPr id="5132" name="Pyr4"/>
            <p:cNvSpPr>
              <a:spLocks noEditPoints="1" noChangeArrowheads="1"/>
            </p:cNvSpPr>
            <p:nvPr/>
          </p:nvSpPr>
          <p:spPr bwMode="auto">
            <a:xfrm>
              <a:off x="1248" y="2904"/>
              <a:ext cx="4176" cy="93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3284 w 21600"/>
                <a:gd name="T13" fmla="*/ 508 h 21600"/>
                <a:gd name="T14" fmla="*/ 17312 w 21600"/>
                <a:gd name="T15" fmla="*/ 21092 h 21600"/>
              </a:gdLst>
              <a:ahLst/>
              <a:cxnLst>
                <a:cxn ang="T8">
                  <a:pos x="T0" y="T1"/>
                </a:cxn>
                <a:cxn ang="T9">
                  <a:pos x="T2" y="T3"/>
                </a:cxn>
                <a:cxn ang="T10">
                  <a:pos x="T4" y="T5"/>
                </a:cxn>
                <a:cxn ang="T11">
                  <a:pos x="T6" y="T7"/>
                </a:cxn>
              </a:cxnLst>
              <a:rect l="T12" t="T13" r="T14" b="T15"/>
              <a:pathLst>
                <a:path w="21600" h="21600">
                  <a:moveTo>
                    <a:pt x="2793" y="0"/>
                  </a:moveTo>
                  <a:lnTo>
                    <a:pt x="18806" y="0"/>
                  </a:lnTo>
                  <a:lnTo>
                    <a:pt x="21600" y="21600"/>
                  </a:lnTo>
                  <a:lnTo>
                    <a:pt x="0" y="21600"/>
                  </a:lnTo>
                  <a:lnTo>
                    <a:pt x="2793" y="0"/>
                  </a:lnTo>
                  <a:close/>
                </a:path>
              </a:pathLst>
            </a:custGeom>
            <a:solidFill>
              <a:srgbClr val="333399">
                <a:alpha val="89803"/>
              </a:srgbClr>
            </a:solidFill>
            <a:ln w="9525">
              <a:solidFill>
                <a:srgbClr val="FF6600"/>
              </a:solidFill>
              <a:miter lim="800000"/>
              <a:headEnd/>
              <a:tailEnd/>
            </a:ln>
          </p:spPr>
          <p:txBody>
            <a:bodyPr/>
            <a:lstStyle/>
            <a:p>
              <a:endParaRPr lang="sl-SI"/>
            </a:p>
          </p:txBody>
        </p:sp>
      </p:grpSp>
      <p:sp>
        <p:nvSpPr>
          <p:cNvPr id="5123" name="Text Box 11"/>
          <p:cNvSpPr txBox="1">
            <a:spLocks noChangeArrowheads="1"/>
          </p:cNvSpPr>
          <p:nvPr/>
        </p:nvSpPr>
        <p:spPr bwMode="auto">
          <a:xfrm>
            <a:off x="1703388" y="1557339"/>
            <a:ext cx="2305050" cy="954087"/>
          </a:xfrm>
          <a:prstGeom prst="rect">
            <a:avLst/>
          </a:prstGeom>
          <a:noFill/>
          <a:ln w="9525">
            <a:noFill/>
            <a:miter lim="800000"/>
            <a:headEnd/>
            <a:tailEnd/>
          </a:ln>
        </p:spPr>
        <p:txBody>
          <a:bodyPr>
            <a:spAutoFit/>
          </a:bodyPr>
          <a:lstStyle/>
          <a:p>
            <a:r>
              <a:rPr lang="sl-SI" sz="2800">
                <a:solidFill>
                  <a:srgbClr val="CC0000"/>
                </a:solidFill>
              </a:rPr>
              <a:t>ARHIVSKO</a:t>
            </a:r>
          </a:p>
          <a:p>
            <a:r>
              <a:rPr lang="sl-SI" sz="2800">
                <a:solidFill>
                  <a:srgbClr val="CC0000"/>
                </a:solidFill>
              </a:rPr>
              <a:t>GRADIVO</a:t>
            </a:r>
          </a:p>
        </p:txBody>
      </p:sp>
      <p:sp>
        <p:nvSpPr>
          <p:cNvPr id="5124" name="Text Box 12"/>
          <p:cNvSpPr txBox="1">
            <a:spLocks noChangeArrowheads="1"/>
          </p:cNvSpPr>
          <p:nvPr/>
        </p:nvSpPr>
        <p:spPr bwMode="auto">
          <a:xfrm>
            <a:off x="6240464" y="1628775"/>
            <a:ext cx="4427537" cy="1631216"/>
          </a:xfrm>
          <a:prstGeom prst="rect">
            <a:avLst/>
          </a:prstGeom>
          <a:noFill/>
          <a:ln w="9525">
            <a:noFill/>
            <a:miter lim="800000"/>
            <a:headEnd/>
            <a:tailEnd/>
          </a:ln>
        </p:spPr>
        <p:txBody>
          <a:bodyPr>
            <a:spAutoFit/>
          </a:bodyPr>
          <a:lstStyle/>
          <a:p>
            <a:r>
              <a:rPr lang="sl-SI" dirty="0">
                <a:solidFill>
                  <a:srgbClr val="CC0000"/>
                </a:solidFill>
              </a:rPr>
              <a:t>TRAJEN POMEN za </a:t>
            </a:r>
            <a:br>
              <a:rPr lang="sl-SI" dirty="0">
                <a:solidFill>
                  <a:srgbClr val="CC0000"/>
                </a:solidFill>
              </a:rPr>
            </a:br>
            <a:r>
              <a:rPr lang="sl-SI" dirty="0">
                <a:solidFill>
                  <a:srgbClr val="CC0000"/>
                </a:solidFill>
              </a:rPr>
              <a:t>• </a:t>
            </a:r>
            <a:r>
              <a:rPr lang="sl-SI" b="1" dirty="0">
                <a:solidFill>
                  <a:srgbClr val="CC0000"/>
                </a:solidFill>
              </a:rPr>
              <a:t>zgodovino</a:t>
            </a:r>
            <a:r>
              <a:rPr lang="sl-SI" dirty="0">
                <a:solidFill>
                  <a:srgbClr val="CC0000"/>
                </a:solidFill>
              </a:rPr>
              <a:t>, </a:t>
            </a:r>
            <a:r>
              <a:rPr lang="sl-SI" b="1" dirty="0">
                <a:solidFill>
                  <a:srgbClr val="CC0000"/>
                </a:solidFill>
              </a:rPr>
              <a:t>znanosti </a:t>
            </a:r>
            <a:r>
              <a:rPr lang="sl-SI" dirty="0">
                <a:solidFill>
                  <a:srgbClr val="CC0000"/>
                </a:solidFill>
              </a:rPr>
              <a:t>in</a:t>
            </a:r>
            <a:r>
              <a:rPr lang="sl-SI" b="1" dirty="0">
                <a:solidFill>
                  <a:srgbClr val="CC0000"/>
                </a:solidFill>
              </a:rPr>
              <a:t> kulturo</a:t>
            </a:r>
            <a:r>
              <a:rPr lang="sl-SI" dirty="0">
                <a:solidFill>
                  <a:srgbClr val="CC0000"/>
                </a:solidFill>
              </a:rPr>
              <a:t> </a:t>
            </a:r>
            <a:endParaRPr lang="sl-SI" b="1" dirty="0">
              <a:solidFill>
                <a:srgbClr val="CC0000"/>
              </a:solidFill>
            </a:endParaRPr>
          </a:p>
          <a:p>
            <a:r>
              <a:rPr lang="sl-SI" dirty="0">
                <a:solidFill>
                  <a:srgbClr val="CC0000"/>
                </a:solidFill>
              </a:rPr>
              <a:t>ali</a:t>
            </a:r>
            <a:br>
              <a:rPr lang="sl-SI" dirty="0">
                <a:solidFill>
                  <a:srgbClr val="CC0000"/>
                </a:solidFill>
              </a:rPr>
            </a:br>
            <a:r>
              <a:rPr lang="sl-SI" dirty="0">
                <a:solidFill>
                  <a:srgbClr val="CC0000"/>
                </a:solidFill>
              </a:rPr>
              <a:t>• </a:t>
            </a:r>
            <a:r>
              <a:rPr lang="sl-SI" b="1" dirty="0">
                <a:solidFill>
                  <a:srgbClr val="CC0000"/>
                </a:solidFill>
              </a:rPr>
              <a:t>pravni interes pravnih </a:t>
            </a:r>
            <a:r>
              <a:rPr lang="sl-SI" dirty="0">
                <a:solidFill>
                  <a:srgbClr val="CC0000"/>
                </a:solidFill>
              </a:rPr>
              <a:t>in</a:t>
            </a:r>
            <a:r>
              <a:rPr lang="sl-SI" b="1" dirty="0">
                <a:solidFill>
                  <a:srgbClr val="CC0000"/>
                </a:solidFill>
              </a:rPr>
              <a:t> fizičnih oseb</a:t>
            </a:r>
          </a:p>
        </p:txBody>
      </p:sp>
      <p:sp>
        <p:nvSpPr>
          <p:cNvPr id="5125" name="Text Box 13"/>
          <p:cNvSpPr txBox="1">
            <a:spLocks noChangeArrowheads="1"/>
          </p:cNvSpPr>
          <p:nvPr/>
        </p:nvSpPr>
        <p:spPr bwMode="auto">
          <a:xfrm>
            <a:off x="1703388" y="4149725"/>
            <a:ext cx="3249612" cy="954088"/>
          </a:xfrm>
          <a:prstGeom prst="rect">
            <a:avLst/>
          </a:prstGeom>
          <a:noFill/>
          <a:ln w="9525">
            <a:noFill/>
            <a:miter lim="800000"/>
            <a:headEnd/>
            <a:tailEnd/>
          </a:ln>
        </p:spPr>
        <p:txBody>
          <a:bodyPr wrap="none">
            <a:spAutoFit/>
          </a:bodyPr>
          <a:lstStyle/>
          <a:p>
            <a:r>
              <a:rPr lang="sl-SI" sz="2800">
                <a:solidFill>
                  <a:schemeClr val="accent2"/>
                </a:solidFill>
              </a:rPr>
              <a:t>DOKUMENTARNO</a:t>
            </a:r>
          </a:p>
          <a:p>
            <a:r>
              <a:rPr lang="sl-SI" sz="2800">
                <a:solidFill>
                  <a:schemeClr val="accent2"/>
                </a:solidFill>
              </a:rPr>
              <a:t>GRADIVO</a:t>
            </a:r>
          </a:p>
        </p:txBody>
      </p:sp>
      <p:sp>
        <p:nvSpPr>
          <p:cNvPr id="5126" name="Text Box 14"/>
          <p:cNvSpPr txBox="1">
            <a:spLocks noChangeArrowheads="1"/>
          </p:cNvSpPr>
          <p:nvPr/>
        </p:nvSpPr>
        <p:spPr bwMode="auto">
          <a:xfrm>
            <a:off x="7824788" y="4149726"/>
            <a:ext cx="2198038" cy="1015663"/>
          </a:xfrm>
          <a:prstGeom prst="rect">
            <a:avLst/>
          </a:prstGeom>
          <a:noFill/>
          <a:ln w="9525">
            <a:noFill/>
            <a:miter lim="800000"/>
            <a:headEnd/>
            <a:tailEnd/>
          </a:ln>
        </p:spPr>
        <p:txBody>
          <a:bodyPr wrap="none">
            <a:spAutoFit/>
          </a:bodyPr>
          <a:lstStyle/>
          <a:p>
            <a:r>
              <a:rPr lang="sl-SI" dirty="0">
                <a:solidFill>
                  <a:schemeClr val="accent2"/>
                </a:solidFill>
              </a:rPr>
              <a:t>POMEN za</a:t>
            </a:r>
            <a:br>
              <a:rPr lang="sl-SI" dirty="0">
                <a:solidFill>
                  <a:schemeClr val="accent2"/>
                </a:solidFill>
              </a:rPr>
            </a:br>
            <a:r>
              <a:rPr lang="sl-SI" dirty="0">
                <a:solidFill>
                  <a:schemeClr val="accent2"/>
                </a:solidFill>
              </a:rPr>
              <a:t>•</a:t>
            </a:r>
            <a:r>
              <a:rPr lang="sl-SI" b="1" dirty="0">
                <a:solidFill>
                  <a:srgbClr val="FF0000"/>
                </a:solidFill>
              </a:rPr>
              <a:t> </a:t>
            </a:r>
            <a:r>
              <a:rPr lang="sl-SI" b="1" dirty="0">
                <a:solidFill>
                  <a:schemeClr val="accent2"/>
                </a:solidFill>
              </a:rPr>
              <a:t>poslovanje</a:t>
            </a:r>
            <a:br>
              <a:rPr lang="sl-SI" b="1" dirty="0">
                <a:solidFill>
                  <a:schemeClr val="accent2"/>
                </a:solidFill>
              </a:rPr>
            </a:br>
            <a:r>
              <a:rPr lang="sl-SI" dirty="0">
                <a:solidFill>
                  <a:schemeClr val="accent2"/>
                </a:solidFill>
              </a:rPr>
              <a:t>•</a:t>
            </a:r>
            <a:r>
              <a:rPr lang="sl-SI" b="1" dirty="0">
                <a:solidFill>
                  <a:srgbClr val="FF0000"/>
                </a:solidFill>
              </a:rPr>
              <a:t> </a:t>
            </a:r>
            <a:r>
              <a:rPr lang="sl-SI" b="1" dirty="0">
                <a:solidFill>
                  <a:schemeClr val="accent2"/>
                </a:solidFill>
              </a:rPr>
              <a:t>pravno varnost</a:t>
            </a:r>
          </a:p>
        </p:txBody>
      </p:sp>
      <p:sp>
        <p:nvSpPr>
          <p:cNvPr id="5127" name="Text Box 16"/>
          <p:cNvSpPr txBox="1">
            <a:spLocks noChangeArrowheads="1"/>
          </p:cNvSpPr>
          <p:nvPr/>
        </p:nvSpPr>
        <p:spPr bwMode="auto">
          <a:xfrm>
            <a:off x="2135189" y="5157789"/>
            <a:ext cx="3050835" cy="1323439"/>
          </a:xfrm>
          <a:prstGeom prst="rect">
            <a:avLst/>
          </a:prstGeom>
          <a:noFill/>
          <a:ln w="9525">
            <a:noFill/>
            <a:miter lim="800000"/>
            <a:headEnd/>
            <a:tailEnd/>
          </a:ln>
        </p:spPr>
        <p:txBody>
          <a:bodyPr wrap="none">
            <a:spAutoFit/>
          </a:bodyPr>
          <a:lstStyle/>
          <a:p>
            <a:r>
              <a:rPr lang="sl-SI">
                <a:solidFill>
                  <a:schemeClr val="accent2"/>
                </a:solidFill>
              </a:rPr>
              <a:t>zapisi </a:t>
            </a:r>
            <a:r>
              <a:rPr lang="sl-SI" b="1">
                <a:solidFill>
                  <a:schemeClr val="accent2"/>
                </a:solidFill>
              </a:rPr>
              <a:t>za</a:t>
            </a:r>
            <a:r>
              <a:rPr lang="sl-SI">
                <a:solidFill>
                  <a:schemeClr val="accent2"/>
                </a:solidFill>
              </a:rPr>
              <a:t> in </a:t>
            </a:r>
            <a:r>
              <a:rPr lang="sl-SI" b="1">
                <a:solidFill>
                  <a:schemeClr val="accent2"/>
                </a:solidFill>
              </a:rPr>
              <a:t>o</a:t>
            </a:r>
            <a:r>
              <a:rPr lang="sl-SI">
                <a:solidFill>
                  <a:schemeClr val="accent2"/>
                </a:solidFill>
              </a:rPr>
              <a:t> poslovanju:</a:t>
            </a:r>
          </a:p>
          <a:p>
            <a:pPr>
              <a:buFont typeface="Wingdings" pitchFamily="2" charset="2"/>
              <a:buChar char="q"/>
            </a:pPr>
            <a:r>
              <a:rPr lang="sl-SI">
                <a:solidFill>
                  <a:schemeClr val="accent2"/>
                </a:solidFill>
              </a:rPr>
              <a:t>prejeti in ustvarjeni</a:t>
            </a:r>
          </a:p>
          <a:p>
            <a:pPr>
              <a:buFont typeface="Wingdings" pitchFamily="2" charset="2"/>
              <a:buChar char="q"/>
            </a:pPr>
            <a:r>
              <a:rPr lang="sl-SI">
                <a:solidFill>
                  <a:schemeClr val="accent2"/>
                </a:solidFill>
              </a:rPr>
              <a:t>različni nosilci in oblike</a:t>
            </a:r>
          </a:p>
          <a:p>
            <a:pPr>
              <a:buFont typeface="Wingdings" pitchFamily="2" charset="2"/>
              <a:buChar char="q"/>
            </a:pPr>
            <a:r>
              <a:rPr lang="sl-SI">
                <a:solidFill>
                  <a:schemeClr val="accent2"/>
                </a:solidFill>
              </a:rPr>
              <a:t>izvirniki in reprodukcije</a:t>
            </a:r>
          </a:p>
        </p:txBody>
      </p:sp>
      <p:sp>
        <p:nvSpPr>
          <p:cNvPr id="5128" name="PoljeZBesedilom 12"/>
          <p:cNvSpPr txBox="1">
            <a:spLocks noChangeArrowheads="1"/>
          </p:cNvSpPr>
          <p:nvPr/>
        </p:nvSpPr>
        <p:spPr bwMode="auto">
          <a:xfrm>
            <a:off x="9120336" y="2852738"/>
            <a:ext cx="1539204" cy="707886"/>
          </a:xfrm>
          <a:prstGeom prst="rect">
            <a:avLst/>
          </a:prstGeom>
          <a:ln w="9525">
            <a:solidFill>
              <a:srgbClr val="FF0000"/>
            </a:solidFill>
            <a:miter lim="800000"/>
            <a:headEnd/>
            <a:tailEnd/>
          </a:ln>
        </p:spPr>
        <p:style>
          <a:lnRef idx="0">
            <a:scrgbClr r="0" g="0" b="0"/>
          </a:lnRef>
          <a:fillRef idx="1003">
            <a:schemeClr val="lt1"/>
          </a:fillRef>
          <a:effectRef idx="0">
            <a:scrgbClr r="0" g="0" b="0"/>
          </a:effectRef>
          <a:fontRef idx="major"/>
        </p:style>
        <p:txBody>
          <a:bodyPr wrap="none">
            <a:spAutoFit/>
          </a:bodyPr>
          <a:lstStyle/>
          <a:p>
            <a:r>
              <a:rPr lang="sl-SI" dirty="0">
                <a:solidFill>
                  <a:srgbClr val="CC0000"/>
                </a:solidFill>
                <a:latin typeface="Arial" panose="020B0604020202020204" pitchFamily="34" charset="0"/>
                <a:cs typeface="Arial" panose="020B0604020202020204" pitchFamily="34" charset="0"/>
              </a:rPr>
              <a:t>KULTURNI</a:t>
            </a:r>
          </a:p>
          <a:p>
            <a:r>
              <a:rPr lang="sl-SI" dirty="0">
                <a:solidFill>
                  <a:srgbClr val="CC0000"/>
                </a:solidFill>
                <a:latin typeface="Arial" panose="020B0604020202020204" pitchFamily="34" charset="0"/>
                <a:cs typeface="Arial" panose="020B0604020202020204" pitchFamily="34" charset="0"/>
              </a:rPr>
              <a:t>SPOMENIK</a:t>
            </a:r>
            <a:endParaRPr lang="sl-SI"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8"/>
          <p:cNvSpPr>
            <a:spLocks noChangeArrowheads="1"/>
          </p:cNvSpPr>
          <p:nvPr/>
        </p:nvSpPr>
        <p:spPr bwMode="auto">
          <a:xfrm>
            <a:off x="1524000" y="0"/>
            <a:ext cx="9144000" cy="980728"/>
          </a:xfrm>
          <a:prstGeom prst="rect">
            <a:avLst/>
          </a:prstGeom>
          <a:noFill/>
          <a:ln w="9525">
            <a:noFill/>
            <a:miter lim="800000"/>
            <a:headEnd/>
            <a:tailEnd/>
          </a:ln>
        </p:spPr>
        <p:txBody>
          <a:bodyPr anchor="ctr"/>
          <a:lstStyle/>
          <a:p>
            <a:pPr algn="ctr"/>
            <a:r>
              <a:rPr lang="sl-SI" sz="4000" dirty="0" smtClean="0">
                <a:solidFill>
                  <a:srgbClr val="C00000"/>
                </a:solidFill>
                <a:latin typeface="Arial Unicode MS" pitchFamily="34" charset="-128"/>
              </a:rPr>
              <a:t>PRISTOJNI ARHIV</a:t>
            </a:r>
            <a:endParaRPr lang="sl-SI" sz="4000" dirty="0">
              <a:solidFill>
                <a:srgbClr val="C00000"/>
              </a:solidFill>
              <a:latin typeface="Arial Unicode MS" pitchFamily="34" charset="-128"/>
            </a:endParaRPr>
          </a:p>
        </p:txBody>
      </p:sp>
      <p:sp>
        <p:nvSpPr>
          <p:cNvPr id="6147" name="Rectangle 9"/>
          <p:cNvSpPr>
            <a:spLocks noChangeArrowheads="1"/>
          </p:cNvSpPr>
          <p:nvPr/>
        </p:nvSpPr>
        <p:spPr bwMode="auto">
          <a:xfrm>
            <a:off x="2639591" y="2060848"/>
            <a:ext cx="6912817" cy="4392487"/>
          </a:xfrm>
          <a:prstGeom prst="rect">
            <a:avLst/>
          </a:prstGeom>
          <a:noFill/>
          <a:ln w="9525">
            <a:noFill/>
            <a:miter lim="800000"/>
            <a:headEnd/>
            <a:tailEnd/>
          </a:ln>
        </p:spPr>
        <p:txBody>
          <a:bodyPr/>
          <a:lstStyle/>
          <a:p>
            <a:pPr algn="ctr">
              <a:lnSpc>
                <a:spcPct val="80000"/>
              </a:lnSpc>
              <a:spcBef>
                <a:spcPct val="20000"/>
              </a:spcBef>
            </a:pPr>
            <a:r>
              <a:rPr lang="sl-SI" sz="2400" dirty="0" smtClean="0">
                <a:solidFill>
                  <a:srgbClr val="C00000"/>
                </a:solidFill>
              </a:rPr>
              <a:t>za SVSŠ in </a:t>
            </a:r>
          </a:p>
          <a:p>
            <a:pPr algn="ctr">
              <a:lnSpc>
                <a:spcPct val="80000"/>
              </a:lnSpc>
              <a:spcBef>
                <a:spcPct val="20000"/>
              </a:spcBef>
            </a:pPr>
            <a:r>
              <a:rPr lang="sl-SI" sz="2400" dirty="0" smtClean="0">
                <a:solidFill>
                  <a:srgbClr val="C00000"/>
                </a:solidFill>
              </a:rPr>
              <a:t>za VSAKO VIŠJO STROKOVNO ŠOLO posebej </a:t>
            </a:r>
          </a:p>
          <a:p>
            <a:pPr algn="ctr">
              <a:lnSpc>
                <a:spcPct val="80000"/>
              </a:lnSpc>
              <a:spcBef>
                <a:spcPct val="20000"/>
              </a:spcBef>
            </a:pPr>
            <a:r>
              <a:rPr lang="sl-SI" sz="2400" dirty="0" smtClean="0">
                <a:solidFill>
                  <a:srgbClr val="C00000"/>
                </a:solidFill>
              </a:rPr>
              <a:t>določi, kaj je ARHIVSKO s </a:t>
            </a:r>
            <a:r>
              <a:rPr lang="sl-SI" sz="2400" dirty="0" err="1" smtClean="0">
                <a:solidFill>
                  <a:srgbClr val="C00000"/>
                </a:solidFill>
              </a:rPr>
              <a:t>t.i</a:t>
            </a:r>
            <a:r>
              <a:rPr lang="sl-SI" sz="2400" dirty="0" smtClean="0">
                <a:solidFill>
                  <a:srgbClr val="C00000"/>
                </a:solidFill>
              </a:rPr>
              <a:t>. </a:t>
            </a:r>
          </a:p>
          <a:p>
            <a:pPr algn="ctr">
              <a:lnSpc>
                <a:spcPct val="80000"/>
              </a:lnSpc>
              <a:spcBef>
                <a:spcPct val="20000"/>
              </a:spcBef>
            </a:pPr>
            <a:endParaRPr lang="sl-SI" sz="2400" dirty="0" smtClean="0">
              <a:solidFill>
                <a:srgbClr val="C00000"/>
              </a:solidFill>
            </a:endParaRPr>
          </a:p>
          <a:p>
            <a:pPr algn="ctr">
              <a:lnSpc>
                <a:spcPct val="80000"/>
              </a:lnSpc>
              <a:spcBef>
                <a:spcPct val="20000"/>
              </a:spcBef>
            </a:pPr>
            <a:r>
              <a:rPr lang="sl-SI" sz="2400" b="1" dirty="0" smtClean="0">
                <a:solidFill>
                  <a:srgbClr val="C00000"/>
                </a:solidFill>
              </a:rPr>
              <a:t>„Pisnim strokovnim navodilom za odbiranje arhivskega gradiva iz dokumentarnega“–PSN </a:t>
            </a:r>
            <a:endParaRPr lang="sl-SI" b="1" dirty="0">
              <a:solidFill>
                <a:srgbClr val="C00000"/>
              </a:solidFill>
            </a:endParaRPr>
          </a:p>
          <a:p>
            <a:pPr marL="342900" indent="-342900" algn="ctr">
              <a:lnSpc>
                <a:spcPct val="80000"/>
              </a:lnSpc>
              <a:spcBef>
                <a:spcPct val="20000"/>
              </a:spcBef>
              <a:buFontTx/>
              <a:buChar char="•"/>
            </a:pPr>
            <a:endParaRPr lang="sl-SI" sz="2400" dirty="0">
              <a:solidFill>
                <a:srgbClr val="333399"/>
              </a:solidFill>
            </a:endParaRPr>
          </a:p>
          <a:p>
            <a:pPr algn="ctr">
              <a:lnSpc>
                <a:spcPct val="80000"/>
              </a:lnSpc>
              <a:spcBef>
                <a:spcPct val="20000"/>
              </a:spcBef>
            </a:pPr>
            <a:r>
              <a:rPr lang="sl-SI" sz="2400" u="sng" dirty="0" smtClean="0">
                <a:solidFill>
                  <a:srgbClr val="C00000"/>
                </a:solidFill>
              </a:rPr>
              <a:t>BREZ PSN </a:t>
            </a:r>
            <a:r>
              <a:rPr lang="sl-SI" sz="2400" u="sng" dirty="0" smtClean="0">
                <a:solidFill>
                  <a:srgbClr val="C00000"/>
                </a:solidFill>
              </a:rPr>
              <a:t>PREPOVEDANO</a:t>
            </a:r>
            <a:r>
              <a:rPr lang="sl-SI" sz="2400" dirty="0" smtClean="0">
                <a:solidFill>
                  <a:srgbClr val="C00000"/>
                </a:solidFill>
              </a:rPr>
              <a:t> </a:t>
            </a:r>
          </a:p>
          <a:p>
            <a:pPr algn="ctr">
              <a:lnSpc>
                <a:spcPct val="80000"/>
              </a:lnSpc>
              <a:spcBef>
                <a:spcPct val="20000"/>
              </a:spcBef>
            </a:pPr>
            <a:r>
              <a:rPr lang="sl-SI" sz="2400" u="sng" dirty="0" smtClean="0">
                <a:solidFill>
                  <a:srgbClr val="C00000"/>
                </a:solidFill>
              </a:rPr>
              <a:t>vsakršno uničevanje d. gradiva</a:t>
            </a:r>
          </a:p>
          <a:p>
            <a:pPr algn="ctr">
              <a:lnSpc>
                <a:spcPct val="80000"/>
              </a:lnSpc>
              <a:spcBef>
                <a:spcPct val="20000"/>
              </a:spcBef>
            </a:pPr>
            <a:r>
              <a:rPr lang="sl-SI" sz="2400" dirty="0" smtClean="0">
                <a:solidFill>
                  <a:srgbClr val="C00000"/>
                </a:solidFill>
              </a:rPr>
              <a:t>(34.č. ZVDAGA)</a:t>
            </a:r>
            <a:endParaRPr lang="sl-SI" sz="2400" dirty="0">
              <a:solidFill>
                <a:srgbClr val="C00000"/>
              </a:solidFill>
            </a:endParaRPr>
          </a:p>
        </p:txBody>
      </p:sp>
    </p:spTree>
    <p:extLst>
      <p:ext uri="{BB962C8B-B14F-4D97-AF65-F5344CB8AC3E}">
        <p14:creationId xmlns:p14="http://schemas.microsoft.com/office/powerpoint/2010/main" val="40613473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8"/>
          <p:cNvSpPr>
            <a:spLocks noChangeArrowheads="1"/>
          </p:cNvSpPr>
          <p:nvPr/>
        </p:nvSpPr>
        <p:spPr bwMode="auto">
          <a:xfrm>
            <a:off x="1524000" y="0"/>
            <a:ext cx="9144000" cy="980728"/>
          </a:xfrm>
          <a:prstGeom prst="rect">
            <a:avLst/>
          </a:prstGeom>
          <a:noFill/>
          <a:ln w="9525">
            <a:noFill/>
            <a:miter lim="800000"/>
            <a:headEnd/>
            <a:tailEnd/>
          </a:ln>
        </p:spPr>
        <p:txBody>
          <a:bodyPr anchor="ctr"/>
          <a:lstStyle/>
          <a:p>
            <a:pPr algn="ctr"/>
            <a:r>
              <a:rPr lang="sl-SI" sz="4000" dirty="0">
                <a:solidFill>
                  <a:schemeClr val="accent2"/>
                </a:solidFill>
                <a:latin typeface="Arial Unicode MS" pitchFamily="34" charset="-128"/>
              </a:rPr>
              <a:t>Čem</a:t>
            </a:r>
            <a:r>
              <a:rPr lang="en-US" sz="4000" dirty="0">
                <a:solidFill>
                  <a:schemeClr val="accent2"/>
                </a:solidFill>
                <a:latin typeface="Arial Unicode MS" pitchFamily="34" charset="-128"/>
                <a:cs typeface="Arial" charset="0"/>
              </a:rPr>
              <a:t>ú</a:t>
            </a:r>
            <a:r>
              <a:rPr lang="sl-SI" sz="4000" dirty="0">
                <a:solidFill>
                  <a:schemeClr val="accent2"/>
                </a:solidFill>
                <a:latin typeface="Arial Unicode MS" pitchFamily="34" charset="-128"/>
              </a:rPr>
              <a:t> </a:t>
            </a:r>
            <a:r>
              <a:rPr lang="sl-SI" sz="4000" dirty="0" smtClean="0">
                <a:solidFill>
                  <a:schemeClr val="accent2"/>
                </a:solidFill>
                <a:latin typeface="Arial Unicode MS" pitchFamily="34" charset="-128"/>
              </a:rPr>
              <a:t>urejeno </a:t>
            </a:r>
            <a:r>
              <a:rPr lang="sl-SI" sz="4000" dirty="0">
                <a:solidFill>
                  <a:schemeClr val="accent2"/>
                </a:solidFill>
                <a:latin typeface="Arial Unicode MS" pitchFamily="34" charset="-128"/>
              </a:rPr>
              <a:t>upravljanje gradiva</a:t>
            </a:r>
          </a:p>
        </p:txBody>
      </p:sp>
      <p:sp>
        <p:nvSpPr>
          <p:cNvPr id="6147" name="Rectangle 9"/>
          <p:cNvSpPr>
            <a:spLocks noChangeArrowheads="1"/>
          </p:cNvSpPr>
          <p:nvPr/>
        </p:nvSpPr>
        <p:spPr bwMode="auto">
          <a:xfrm>
            <a:off x="3503614" y="2060849"/>
            <a:ext cx="5616723" cy="1895475"/>
          </a:xfrm>
          <a:prstGeom prst="rect">
            <a:avLst/>
          </a:prstGeom>
          <a:noFill/>
          <a:ln w="9525">
            <a:noFill/>
            <a:miter lim="800000"/>
            <a:headEnd/>
            <a:tailEnd/>
          </a:ln>
        </p:spPr>
        <p:txBody>
          <a:bodyPr/>
          <a:lstStyle/>
          <a:p>
            <a:pPr marL="342900" indent="-342900">
              <a:lnSpc>
                <a:spcPct val="80000"/>
              </a:lnSpc>
              <a:spcBef>
                <a:spcPct val="20000"/>
              </a:spcBef>
              <a:buFontTx/>
              <a:buChar char="•"/>
            </a:pPr>
            <a:r>
              <a:rPr lang="sl-SI" sz="2400" dirty="0">
                <a:solidFill>
                  <a:srgbClr val="333399"/>
                </a:solidFill>
              </a:rPr>
              <a:t>za poslovanje </a:t>
            </a:r>
            <a:r>
              <a:rPr lang="sl-SI" dirty="0">
                <a:solidFill>
                  <a:srgbClr val="333399"/>
                </a:solidFill>
              </a:rPr>
              <a:t>- preglednost, učinkovitost</a:t>
            </a:r>
          </a:p>
          <a:p>
            <a:pPr marL="342900" indent="-342900">
              <a:lnSpc>
                <a:spcPct val="80000"/>
              </a:lnSpc>
              <a:spcBef>
                <a:spcPct val="20000"/>
              </a:spcBef>
              <a:buFontTx/>
              <a:buChar char="•"/>
            </a:pPr>
            <a:endParaRPr lang="sl-SI" sz="2400" dirty="0">
              <a:solidFill>
                <a:srgbClr val="333399"/>
              </a:solidFill>
            </a:endParaRPr>
          </a:p>
          <a:p>
            <a:pPr marL="342900" indent="-342900">
              <a:lnSpc>
                <a:spcPct val="80000"/>
              </a:lnSpc>
              <a:spcBef>
                <a:spcPct val="20000"/>
              </a:spcBef>
              <a:buFontTx/>
              <a:buChar char="•"/>
            </a:pPr>
            <a:r>
              <a:rPr lang="sl-SI" sz="2400" dirty="0"/>
              <a:t>za zagotavljanje pravne varnosti</a:t>
            </a:r>
          </a:p>
          <a:p>
            <a:pPr marL="342900" indent="-342900">
              <a:lnSpc>
                <a:spcPct val="80000"/>
              </a:lnSpc>
              <a:spcBef>
                <a:spcPct val="20000"/>
              </a:spcBef>
              <a:buFontTx/>
              <a:buChar char="•"/>
            </a:pPr>
            <a:endParaRPr lang="sl-SI" sz="2400" dirty="0"/>
          </a:p>
          <a:p>
            <a:pPr marL="342900" indent="-342900">
              <a:lnSpc>
                <a:spcPct val="80000"/>
              </a:lnSpc>
              <a:spcBef>
                <a:spcPct val="20000"/>
              </a:spcBef>
              <a:buFontTx/>
              <a:buChar char="•"/>
            </a:pPr>
            <a:r>
              <a:rPr lang="sl-SI" sz="2400" dirty="0">
                <a:solidFill>
                  <a:srgbClr val="CC0000"/>
                </a:solidFill>
              </a:rPr>
              <a:t>za ohranjanje kulturne dediščine</a:t>
            </a:r>
          </a:p>
        </p:txBody>
      </p:sp>
      <p:sp>
        <p:nvSpPr>
          <p:cNvPr id="6148" name="Text Box 10"/>
          <p:cNvSpPr txBox="1">
            <a:spLocks noChangeArrowheads="1"/>
          </p:cNvSpPr>
          <p:nvPr/>
        </p:nvSpPr>
        <p:spPr bwMode="auto">
          <a:xfrm>
            <a:off x="3431705" y="4797152"/>
            <a:ext cx="5688731" cy="707886"/>
          </a:xfrm>
          <a:prstGeom prst="rect">
            <a:avLst/>
          </a:prstGeom>
          <a:noFill/>
          <a:ln w="9525">
            <a:solidFill>
              <a:srgbClr val="CC0000"/>
            </a:solidFill>
            <a:miter lim="800000"/>
            <a:headEnd/>
            <a:tailEnd/>
          </a:ln>
        </p:spPr>
        <p:txBody>
          <a:bodyPr wrap="square">
            <a:spAutoFit/>
          </a:bodyPr>
          <a:lstStyle/>
          <a:p>
            <a:r>
              <a:rPr lang="sl-SI" dirty="0">
                <a:solidFill>
                  <a:srgbClr val="CC0000"/>
                </a:solidFill>
              </a:rPr>
              <a:t>Ohranjanje arhivskega gradiva je odvisno od </a:t>
            </a:r>
          </a:p>
          <a:p>
            <a:r>
              <a:rPr lang="sl-SI" dirty="0">
                <a:solidFill>
                  <a:srgbClr val="CC0000"/>
                </a:solidFill>
              </a:rPr>
              <a:t>zadovoljivosti varstva dokumentarnega gradiva.</a:t>
            </a:r>
          </a:p>
        </p:txBody>
      </p:sp>
      <p:sp>
        <p:nvSpPr>
          <p:cNvPr id="6150" name="Text Box 10"/>
          <p:cNvSpPr txBox="1">
            <a:spLocks noChangeArrowheads="1"/>
          </p:cNvSpPr>
          <p:nvPr/>
        </p:nvSpPr>
        <p:spPr bwMode="auto">
          <a:xfrm>
            <a:off x="3431705" y="5517232"/>
            <a:ext cx="5688731" cy="707886"/>
          </a:xfrm>
          <a:prstGeom prst="rect">
            <a:avLst/>
          </a:prstGeom>
          <a:noFill/>
          <a:ln w="9525">
            <a:solidFill>
              <a:srgbClr val="333399"/>
            </a:solidFill>
            <a:miter lim="800000"/>
            <a:headEnd/>
            <a:tailEnd/>
          </a:ln>
        </p:spPr>
        <p:txBody>
          <a:bodyPr wrap="square">
            <a:spAutoFit/>
          </a:bodyPr>
          <a:lstStyle/>
          <a:p>
            <a:r>
              <a:rPr lang="sl-SI" dirty="0">
                <a:solidFill>
                  <a:srgbClr val="C00000"/>
                </a:solidFill>
              </a:rPr>
              <a:t>ARHIVSKA</a:t>
            </a:r>
            <a:r>
              <a:rPr lang="sl-SI" dirty="0">
                <a:solidFill>
                  <a:srgbClr val="333399"/>
                </a:solidFill>
              </a:rPr>
              <a:t> ZAKONODAJA – zahteve za </a:t>
            </a:r>
          </a:p>
          <a:p>
            <a:r>
              <a:rPr lang="sl-SI" dirty="0">
                <a:solidFill>
                  <a:srgbClr val="333399"/>
                </a:solidFill>
              </a:rPr>
              <a:t>upravljanje dokumentarnega &amp; </a:t>
            </a:r>
            <a:r>
              <a:rPr lang="sl-SI" dirty="0">
                <a:solidFill>
                  <a:srgbClr val="C00000"/>
                </a:solidFill>
              </a:rPr>
              <a:t>arhivskega</a:t>
            </a:r>
            <a:r>
              <a:rPr lang="sl-SI" dirty="0">
                <a:solidFill>
                  <a:srgbClr val="333399"/>
                </a:solidFill>
              </a:rPr>
              <a:t> grad.</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8"/>
          <p:cNvSpPr>
            <a:spLocks noChangeArrowheads="1"/>
          </p:cNvSpPr>
          <p:nvPr/>
        </p:nvSpPr>
        <p:spPr bwMode="auto">
          <a:xfrm>
            <a:off x="1524000" y="0"/>
            <a:ext cx="9144000" cy="980728"/>
          </a:xfrm>
          <a:prstGeom prst="rect">
            <a:avLst/>
          </a:prstGeom>
          <a:noFill/>
          <a:ln w="9525">
            <a:noFill/>
            <a:miter lim="800000"/>
            <a:headEnd/>
            <a:tailEnd/>
          </a:ln>
        </p:spPr>
        <p:txBody>
          <a:bodyPr anchor="ctr"/>
          <a:lstStyle/>
          <a:p>
            <a:pPr algn="ctr"/>
            <a:r>
              <a:rPr lang="sl-SI" sz="4000" dirty="0" smtClean="0">
                <a:solidFill>
                  <a:srgbClr val="3333CC"/>
                </a:solidFill>
                <a:latin typeface="Arial Unicode MS" pitchFamily="34" charset="-128"/>
              </a:rPr>
              <a:t>Kako urediti </a:t>
            </a:r>
            <a:r>
              <a:rPr lang="sl-SI" sz="4000" dirty="0">
                <a:solidFill>
                  <a:srgbClr val="3333CC"/>
                </a:solidFill>
                <a:latin typeface="Arial Unicode MS" pitchFamily="34" charset="-128"/>
              </a:rPr>
              <a:t>upravljanje gradiva</a:t>
            </a:r>
          </a:p>
        </p:txBody>
      </p:sp>
      <p:sp>
        <p:nvSpPr>
          <p:cNvPr id="6" name="Rectangle 9"/>
          <p:cNvSpPr>
            <a:spLocks noChangeArrowheads="1"/>
          </p:cNvSpPr>
          <p:nvPr/>
        </p:nvSpPr>
        <p:spPr bwMode="auto">
          <a:xfrm>
            <a:off x="3503614" y="2060849"/>
            <a:ext cx="8497042" cy="4680519"/>
          </a:xfrm>
          <a:prstGeom prst="rect">
            <a:avLst/>
          </a:prstGeom>
          <a:noFill/>
          <a:ln w="9525">
            <a:noFill/>
            <a:miter lim="800000"/>
            <a:headEnd/>
            <a:tailEnd/>
          </a:ln>
        </p:spPr>
        <p:txBody>
          <a:bodyPr/>
          <a:lstStyle/>
          <a:p>
            <a:pPr>
              <a:lnSpc>
                <a:spcPct val="80000"/>
              </a:lnSpc>
              <a:spcBef>
                <a:spcPct val="20000"/>
              </a:spcBef>
            </a:pPr>
            <a:r>
              <a:rPr lang="sl-SI" sz="2400" dirty="0" smtClean="0">
                <a:solidFill>
                  <a:srgbClr val="333399"/>
                </a:solidFill>
              </a:rPr>
              <a:t>Uredimo </a:t>
            </a:r>
          </a:p>
          <a:p>
            <a:pPr>
              <a:lnSpc>
                <a:spcPct val="80000"/>
              </a:lnSpc>
              <a:spcBef>
                <a:spcPct val="20000"/>
              </a:spcBef>
            </a:pPr>
            <a:r>
              <a:rPr lang="sl-SI" sz="2400" dirty="0" smtClean="0">
                <a:solidFill>
                  <a:srgbClr val="333399"/>
                </a:solidFill>
              </a:rPr>
              <a:t>postopke zajema, </a:t>
            </a:r>
            <a:r>
              <a:rPr lang="sl-SI" sz="2400" dirty="0" smtClean="0">
                <a:solidFill>
                  <a:srgbClr val="333399"/>
                </a:solidFill>
              </a:rPr>
              <a:t>pretvorbe, </a:t>
            </a:r>
            <a:r>
              <a:rPr lang="sl-SI" sz="2400" dirty="0" smtClean="0">
                <a:solidFill>
                  <a:srgbClr val="333399"/>
                </a:solidFill>
              </a:rPr>
              <a:t>hrambe in upravljanja dokumentarnega  in  arhivskega gradiva </a:t>
            </a:r>
          </a:p>
          <a:p>
            <a:pPr>
              <a:lnSpc>
                <a:spcPct val="80000"/>
              </a:lnSpc>
              <a:spcBef>
                <a:spcPct val="20000"/>
              </a:spcBef>
            </a:pPr>
            <a:r>
              <a:rPr lang="sl-SI" sz="2400" dirty="0" smtClean="0">
                <a:solidFill>
                  <a:srgbClr val="333399"/>
                </a:solidFill>
              </a:rPr>
              <a:t>[dokumentov + evidence=metapodatkov]</a:t>
            </a:r>
          </a:p>
          <a:p>
            <a:pPr>
              <a:lnSpc>
                <a:spcPct val="80000"/>
              </a:lnSpc>
              <a:spcBef>
                <a:spcPct val="20000"/>
              </a:spcBef>
            </a:pPr>
            <a:r>
              <a:rPr lang="sl-SI" sz="2400" dirty="0" smtClean="0">
                <a:solidFill>
                  <a:srgbClr val="333399"/>
                </a:solidFill>
              </a:rPr>
              <a:t>skladno z zakonodajo </a:t>
            </a:r>
            <a:r>
              <a:rPr lang="sl-SI" sz="1800" dirty="0" smtClean="0">
                <a:solidFill>
                  <a:srgbClr val="333399"/>
                </a:solidFill>
              </a:rPr>
              <a:t>(ZVDAGA, UVDAG, PETZ, UUP…)</a:t>
            </a:r>
            <a:endParaRPr lang="sl-SI" sz="2400" dirty="0" smtClean="0">
              <a:solidFill>
                <a:srgbClr val="333399"/>
              </a:solidFill>
            </a:endParaRPr>
          </a:p>
          <a:p>
            <a:pPr>
              <a:lnSpc>
                <a:spcPct val="80000"/>
              </a:lnSpc>
              <a:spcBef>
                <a:spcPct val="20000"/>
              </a:spcBef>
            </a:pPr>
            <a:r>
              <a:rPr lang="sl-SI" sz="2400" dirty="0" smtClean="0"/>
              <a:t>z i</a:t>
            </a:r>
            <a:r>
              <a:rPr lang="sl-SI" sz="2400" dirty="0" smtClean="0"/>
              <a:t>nternim pravni aktom </a:t>
            </a:r>
          </a:p>
          <a:p>
            <a:pPr>
              <a:lnSpc>
                <a:spcPct val="80000"/>
              </a:lnSpc>
              <a:spcBef>
                <a:spcPct val="20000"/>
              </a:spcBef>
            </a:pPr>
            <a:r>
              <a:rPr lang="sl-SI" sz="2400" dirty="0" smtClean="0"/>
              <a:t>NOTRANJA PRAVILA ZA ZAJEM IN HRAMBO DIG. </a:t>
            </a:r>
            <a:r>
              <a:rPr lang="sl-SI" sz="2400" dirty="0" smtClean="0"/>
              <a:t>G</a:t>
            </a:r>
            <a:r>
              <a:rPr lang="sl-SI" sz="2400" dirty="0" smtClean="0"/>
              <a:t>RAD.</a:t>
            </a:r>
          </a:p>
          <a:p>
            <a:pPr>
              <a:lnSpc>
                <a:spcPct val="80000"/>
              </a:lnSpc>
              <a:spcBef>
                <a:spcPct val="20000"/>
              </a:spcBef>
            </a:pPr>
            <a:r>
              <a:rPr lang="sl-SI" sz="2400" dirty="0" smtClean="0"/>
              <a:t>– dokumentirano jih izvajamo</a:t>
            </a:r>
            <a:endParaRPr lang="sl-SI" sz="2400" dirty="0"/>
          </a:p>
          <a:p>
            <a:pPr>
              <a:lnSpc>
                <a:spcPct val="80000"/>
              </a:lnSpc>
              <a:spcBef>
                <a:spcPct val="20000"/>
              </a:spcBef>
            </a:pPr>
            <a:endParaRPr lang="sl-SI" sz="2400" dirty="0"/>
          </a:p>
          <a:p>
            <a:pPr marL="342900" indent="-342900">
              <a:lnSpc>
                <a:spcPct val="80000"/>
              </a:lnSpc>
              <a:spcBef>
                <a:spcPct val="20000"/>
              </a:spcBef>
              <a:buFontTx/>
              <a:buChar char="•"/>
            </a:pPr>
            <a:endParaRPr lang="sl-SI" sz="2400" dirty="0"/>
          </a:p>
        </p:txBody>
      </p:sp>
    </p:spTree>
    <p:extLst>
      <p:ext uri="{BB962C8B-B14F-4D97-AF65-F5344CB8AC3E}">
        <p14:creationId xmlns:p14="http://schemas.microsoft.com/office/powerpoint/2010/main" val="41051701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val 2"/>
          <p:cNvSpPr>
            <a:spLocks noChangeArrowheads="1"/>
          </p:cNvSpPr>
          <p:nvPr/>
        </p:nvSpPr>
        <p:spPr bwMode="auto">
          <a:xfrm>
            <a:off x="1919289" y="476250"/>
            <a:ext cx="8353425" cy="6381750"/>
          </a:xfrm>
          <a:prstGeom prst="ellipse">
            <a:avLst/>
          </a:prstGeom>
          <a:noFill/>
          <a:ln w="19050">
            <a:noFill/>
            <a:round/>
            <a:headEnd/>
            <a:tailEnd/>
          </a:ln>
        </p:spPr>
        <p:txBody>
          <a:bodyPr wrap="none" anchor="ctr"/>
          <a:lstStyle/>
          <a:p>
            <a:pPr algn="ctr"/>
            <a:endParaRPr lang="en-US">
              <a:solidFill>
                <a:schemeClr val="accent2"/>
              </a:solidFill>
            </a:endParaRPr>
          </a:p>
        </p:txBody>
      </p:sp>
      <p:sp>
        <p:nvSpPr>
          <p:cNvPr id="15363" name="Oval 3"/>
          <p:cNvSpPr>
            <a:spLocks noChangeArrowheads="1"/>
          </p:cNvSpPr>
          <p:nvPr/>
        </p:nvSpPr>
        <p:spPr bwMode="auto">
          <a:xfrm>
            <a:off x="4584700" y="2040260"/>
            <a:ext cx="1727200" cy="1028700"/>
          </a:xfrm>
          <a:prstGeom prst="ellipse">
            <a:avLst/>
          </a:prstGeom>
          <a:solidFill>
            <a:srgbClr val="333399">
              <a:alpha val="10196"/>
            </a:srgbClr>
          </a:solidFill>
          <a:ln w="25400">
            <a:noFill/>
            <a:round/>
            <a:headEnd/>
            <a:tailEnd/>
          </a:ln>
        </p:spPr>
        <p:txBody>
          <a:bodyPr wrap="none" anchor="ctr"/>
          <a:lstStyle/>
          <a:p>
            <a:pPr algn="ctr"/>
            <a:r>
              <a:rPr lang="sl-SI" dirty="0">
                <a:solidFill>
                  <a:schemeClr val="accent2"/>
                </a:solidFill>
              </a:rPr>
              <a:t>d</a:t>
            </a:r>
            <a:r>
              <a:rPr lang="sl-SI" dirty="0" smtClean="0">
                <a:solidFill>
                  <a:schemeClr val="accent2"/>
                </a:solidFill>
              </a:rPr>
              <a:t>odeljevanje</a:t>
            </a:r>
          </a:p>
          <a:p>
            <a:pPr algn="ctr"/>
            <a:r>
              <a:rPr lang="sl-SI" dirty="0" smtClean="0">
                <a:solidFill>
                  <a:schemeClr val="accent2"/>
                </a:solidFill>
              </a:rPr>
              <a:t>dostopov</a:t>
            </a:r>
            <a:endParaRPr lang="sl-SI" dirty="0">
              <a:solidFill>
                <a:schemeClr val="accent2"/>
              </a:solidFill>
            </a:endParaRPr>
          </a:p>
        </p:txBody>
      </p:sp>
      <p:sp>
        <p:nvSpPr>
          <p:cNvPr id="15364" name="Oval 4"/>
          <p:cNvSpPr>
            <a:spLocks noChangeArrowheads="1"/>
          </p:cNvSpPr>
          <p:nvPr/>
        </p:nvSpPr>
        <p:spPr bwMode="auto">
          <a:xfrm>
            <a:off x="6311900" y="2040260"/>
            <a:ext cx="1727200" cy="1028700"/>
          </a:xfrm>
          <a:prstGeom prst="ellipse">
            <a:avLst/>
          </a:prstGeom>
          <a:solidFill>
            <a:srgbClr val="333399">
              <a:alpha val="10196"/>
            </a:srgbClr>
          </a:solidFill>
          <a:ln w="25400">
            <a:noFill/>
            <a:round/>
            <a:headEnd/>
            <a:tailEnd/>
          </a:ln>
        </p:spPr>
        <p:txBody>
          <a:bodyPr wrap="none" anchor="ctr"/>
          <a:lstStyle/>
          <a:p>
            <a:pPr algn="ctr"/>
            <a:r>
              <a:rPr lang="sl-SI" dirty="0">
                <a:solidFill>
                  <a:schemeClr val="accent2"/>
                </a:solidFill>
              </a:rPr>
              <a:t>v</a:t>
            </a:r>
            <a:r>
              <a:rPr lang="sl-SI" dirty="0" smtClean="0">
                <a:solidFill>
                  <a:schemeClr val="accent2"/>
                </a:solidFill>
              </a:rPr>
              <a:t>sebinsko</a:t>
            </a:r>
          </a:p>
          <a:p>
            <a:pPr algn="ctr"/>
            <a:r>
              <a:rPr lang="sl-SI" dirty="0" smtClean="0">
                <a:solidFill>
                  <a:schemeClr val="accent2"/>
                </a:solidFill>
              </a:rPr>
              <a:t>razvrščanje </a:t>
            </a:r>
            <a:endParaRPr lang="sl-SI" dirty="0">
              <a:solidFill>
                <a:schemeClr val="accent2"/>
              </a:solidFill>
            </a:endParaRPr>
          </a:p>
        </p:txBody>
      </p:sp>
      <p:sp>
        <p:nvSpPr>
          <p:cNvPr id="15366" name="AutoShape 6"/>
          <p:cNvSpPr>
            <a:spLocks noChangeArrowheads="1"/>
          </p:cNvSpPr>
          <p:nvPr/>
        </p:nvSpPr>
        <p:spPr bwMode="auto">
          <a:xfrm>
            <a:off x="8975726" y="2924175"/>
            <a:ext cx="1692275" cy="1657350"/>
          </a:xfrm>
          <a:prstGeom prst="notchedRightArrow">
            <a:avLst>
              <a:gd name="adj1" fmla="val 50000"/>
              <a:gd name="adj2" fmla="val 25527"/>
            </a:avLst>
          </a:prstGeom>
          <a:solidFill>
            <a:schemeClr val="accent6">
              <a:lumMod val="20000"/>
              <a:lumOff val="80000"/>
            </a:schemeClr>
          </a:solidFill>
          <a:ln w="9525">
            <a:solidFill>
              <a:schemeClr val="accent2"/>
            </a:solidFill>
            <a:miter lim="800000"/>
            <a:headEnd/>
            <a:tailEnd/>
          </a:ln>
        </p:spPr>
        <p:txBody>
          <a:bodyPr wrap="none" anchor="ctr"/>
          <a:lstStyle/>
          <a:p>
            <a:endParaRPr lang="sl-SI"/>
          </a:p>
        </p:txBody>
      </p:sp>
      <p:sp>
        <p:nvSpPr>
          <p:cNvPr id="15367" name="AutoShape 7"/>
          <p:cNvSpPr>
            <a:spLocks noChangeArrowheads="1"/>
          </p:cNvSpPr>
          <p:nvPr/>
        </p:nvSpPr>
        <p:spPr bwMode="auto">
          <a:xfrm>
            <a:off x="1524001" y="2924175"/>
            <a:ext cx="1800225" cy="1657350"/>
          </a:xfrm>
          <a:prstGeom prst="notchedRightArrow">
            <a:avLst>
              <a:gd name="adj1" fmla="val 50000"/>
              <a:gd name="adj2" fmla="val 27155"/>
            </a:avLst>
          </a:prstGeom>
          <a:solidFill>
            <a:schemeClr val="accent2">
              <a:lumMod val="20000"/>
              <a:lumOff val="80000"/>
            </a:schemeClr>
          </a:solidFill>
          <a:ln w="9525">
            <a:solidFill>
              <a:schemeClr val="accent2"/>
            </a:solidFill>
            <a:miter lim="800000"/>
            <a:headEnd/>
            <a:tailEnd/>
          </a:ln>
        </p:spPr>
        <p:txBody>
          <a:bodyPr wrap="none" anchor="ctr"/>
          <a:lstStyle/>
          <a:p>
            <a:pPr algn="ctr"/>
            <a:endParaRPr lang="en-US" sz="1400"/>
          </a:p>
        </p:txBody>
      </p:sp>
      <p:sp>
        <p:nvSpPr>
          <p:cNvPr id="15368" name="Text Box 8"/>
          <p:cNvSpPr txBox="1">
            <a:spLocks noChangeArrowheads="1"/>
          </p:cNvSpPr>
          <p:nvPr/>
        </p:nvSpPr>
        <p:spPr bwMode="auto">
          <a:xfrm>
            <a:off x="9767889" y="3501008"/>
            <a:ext cx="809837" cy="523220"/>
          </a:xfrm>
          <a:prstGeom prst="rect">
            <a:avLst/>
          </a:prstGeom>
          <a:noFill/>
          <a:ln w="9525">
            <a:noFill/>
            <a:miter lim="800000"/>
            <a:headEnd/>
            <a:tailEnd/>
          </a:ln>
        </p:spPr>
        <p:txBody>
          <a:bodyPr wrap="none">
            <a:spAutoFit/>
          </a:bodyPr>
          <a:lstStyle/>
          <a:p>
            <a:r>
              <a:rPr lang="sl-SI" sz="1400" b="1" dirty="0">
                <a:solidFill>
                  <a:schemeClr val="accent2"/>
                </a:solidFill>
              </a:rPr>
              <a:t>izhodni</a:t>
            </a:r>
          </a:p>
          <a:p>
            <a:r>
              <a:rPr lang="sl-SI" sz="1400" b="1" dirty="0">
                <a:solidFill>
                  <a:schemeClr val="accent2"/>
                </a:solidFill>
              </a:rPr>
              <a:t>dok.</a:t>
            </a:r>
          </a:p>
        </p:txBody>
      </p:sp>
      <p:sp>
        <p:nvSpPr>
          <p:cNvPr id="15369" name="Text Box 9"/>
          <p:cNvSpPr txBox="1">
            <a:spLocks noChangeArrowheads="1"/>
          </p:cNvSpPr>
          <p:nvPr/>
        </p:nvSpPr>
        <p:spPr bwMode="auto">
          <a:xfrm>
            <a:off x="3397250" y="2643189"/>
            <a:ext cx="395288" cy="2225675"/>
          </a:xfrm>
          <a:prstGeom prst="rect">
            <a:avLst/>
          </a:prstGeom>
          <a:solidFill>
            <a:srgbClr val="333399">
              <a:alpha val="10196"/>
            </a:srgbClr>
          </a:solidFill>
          <a:ln w="9525">
            <a:noFill/>
            <a:miter lim="800000"/>
            <a:headEnd/>
            <a:tailEnd/>
          </a:ln>
        </p:spPr>
        <p:txBody>
          <a:bodyPr wrap="none">
            <a:spAutoFit/>
          </a:bodyPr>
          <a:lstStyle/>
          <a:p>
            <a:pPr algn="ctr"/>
            <a:r>
              <a:rPr lang="sl-SI" dirty="0">
                <a:solidFill>
                  <a:schemeClr val="accent2"/>
                </a:solidFill>
              </a:rPr>
              <a:t>s</a:t>
            </a:r>
          </a:p>
          <a:p>
            <a:pPr algn="ctr"/>
            <a:r>
              <a:rPr lang="sl-SI" dirty="0">
                <a:solidFill>
                  <a:schemeClr val="accent2"/>
                </a:solidFill>
              </a:rPr>
              <a:t>p</a:t>
            </a:r>
          </a:p>
          <a:p>
            <a:pPr algn="ctr"/>
            <a:r>
              <a:rPr lang="sl-SI" dirty="0">
                <a:solidFill>
                  <a:schemeClr val="accent2"/>
                </a:solidFill>
              </a:rPr>
              <a:t>r</a:t>
            </a:r>
          </a:p>
          <a:p>
            <a:pPr algn="ctr"/>
            <a:r>
              <a:rPr lang="sl-SI" dirty="0">
                <a:solidFill>
                  <a:schemeClr val="accent2"/>
                </a:solidFill>
              </a:rPr>
              <a:t>e</a:t>
            </a:r>
          </a:p>
          <a:p>
            <a:pPr algn="ctr"/>
            <a:r>
              <a:rPr lang="sl-SI" dirty="0">
                <a:solidFill>
                  <a:schemeClr val="accent2"/>
                </a:solidFill>
              </a:rPr>
              <a:t>j</a:t>
            </a:r>
          </a:p>
          <a:p>
            <a:pPr algn="ctr"/>
            <a:r>
              <a:rPr lang="sl-SI" dirty="0">
                <a:solidFill>
                  <a:schemeClr val="accent2"/>
                </a:solidFill>
              </a:rPr>
              <a:t>e</a:t>
            </a:r>
          </a:p>
          <a:p>
            <a:pPr algn="ctr"/>
            <a:r>
              <a:rPr lang="sl-SI" dirty="0">
                <a:solidFill>
                  <a:schemeClr val="accent2"/>
                </a:solidFill>
              </a:rPr>
              <a:t>m</a:t>
            </a:r>
          </a:p>
        </p:txBody>
      </p:sp>
      <p:sp>
        <p:nvSpPr>
          <p:cNvPr id="15370" name="Text Box 10"/>
          <p:cNvSpPr txBox="1">
            <a:spLocks noChangeArrowheads="1"/>
          </p:cNvSpPr>
          <p:nvPr/>
        </p:nvSpPr>
        <p:spPr bwMode="auto">
          <a:xfrm>
            <a:off x="8472488" y="2636839"/>
            <a:ext cx="438150" cy="2225675"/>
          </a:xfrm>
          <a:prstGeom prst="rect">
            <a:avLst/>
          </a:prstGeom>
          <a:solidFill>
            <a:srgbClr val="333399">
              <a:alpha val="10196"/>
            </a:srgbClr>
          </a:solidFill>
          <a:ln w="9525">
            <a:noFill/>
            <a:miter lim="800000"/>
            <a:headEnd/>
            <a:tailEnd/>
          </a:ln>
        </p:spPr>
        <p:txBody>
          <a:bodyPr>
            <a:spAutoFit/>
          </a:bodyPr>
          <a:lstStyle/>
          <a:p>
            <a:pPr algn="ctr"/>
            <a:r>
              <a:rPr lang="sl-SI">
                <a:solidFill>
                  <a:schemeClr val="accent2"/>
                </a:solidFill>
              </a:rPr>
              <a:t>o</a:t>
            </a:r>
          </a:p>
          <a:p>
            <a:pPr algn="ctr"/>
            <a:r>
              <a:rPr lang="sl-SI">
                <a:solidFill>
                  <a:schemeClr val="accent2"/>
                </a:solidFill>
              </a:rPr>
              <a:t>d</a:t>
            </a:r>
          </a:p>
          <a:p>
            <a:pPr algn="ctr"/>
            <a:r>
              <a:rPr lang="sl-SI">
                <a:solidFill>
                  <a:schemeClr val="accent2"/>
                </a:solidFill>
              </a:rPr>
              <a:t>p</a:t>
            </a:r>
          </a:p>
          <a:p>
            <a:pPr algn="ctr"/>
            <a:r>
              <a:rPr lang="sl-SI">
                <a:solidFill>
                  <a:schemeClr val="accent2"/>
                </a:solidFill>
              </a:rPr>
              <a:t>r</a:t>
            </a:r>
          </a:p>
          <a:p>
            <a:pPr algn="ctr"/>
            <a:r>
              <a:rPr lang="sl-SI">
                <a:solidFill>
                  <a:schemeClr val="accent2"/>
                </a:solidFill>
              </a:rPr>
              <a:t>e</a:t>
            </a:r>
          </a:p>
          <a:p>
            <a:pPr algn="ctr"/>
            <a:r>
              <a:rPr lang="sl-SI">
                <a:solidFill>
                  <a:schemeClr val="accent2"/>
                </a:solidFill>
              </a:rPr>
              <a:t>m</a:t>
            </a:r>
          </a:p>
          <a:p>
            <a:pPr algn="ctr"/>
            <a:r>
              <a:rPr lang="sl-SI">
                <a:solidFill>
                  <a:schemeClr val="accent2"/>
                </a:solidFill>
              </a:rPr>
              <a:t>a</a:t>
            </a:r>
          </a:p>
        </p:txBody>
      </p:sp>
      <p:sp>
        <p:nvSpPr>
          <p:cNvPr id="15371" name="Rectangle 11"/>
          <p:cNvSpPr>
            <a:spLocks noChangeArrowheads="1"/>
          </p:cNvSpPr>
          <p:nvPr/>
        </p:nvSpPr>
        <p:spPr bwMode="auto">
          <a:xfrm>
            <a:off x="1703388" y="3429000"/>
            <a:ext cx="1512292" cy="738664"/>
          </a:xfrm>
          <a:prstGeom prst="rect">
            <a:avLst/>
          </a:prstGeom>
          <a:noFill/>
          <a:ln w="9525">
            <a:noFill/>
            <a:miter lim="800000"/>
            <a:headEnd/>
            <a:tailEnd/>
          </a:ln>
        </p:spPr>
        <p:txBody>
          <a:bodyPr wrap="square">
            <a:spAutoFit/>
          </a:bodyPr>
          <a:lstStyle/>
          <a:p>
            <a:r>
              <a:rPr lang="sl-SI" sz="1400" b="1" dirty="0">
                <a:solidFill>
                  <a:schemeClr val="accent2"/>
                </a:solidFill>
              </a:rPr>
              <a:t>vhodni</a:t>
            </a:r>
          </a:p>
          <a:p>
            <a:r>
              <a:rPr lang="sl-SI" sz="1400" b="1" dirty="0">
                <a:solidFill>
                  <a:schemeClr val="accent2"/>
                </a:solidFill>
              </a:rPr>
              <a:t>lastni/izhod</a:t>
            </a:r>
          </a:p>
          <a:p>
            <a:r>
              <a:rPr lang="sl-SI" sz="1400" b="1" dirty="0">
                <a:solidFill>
                  <a:schemeClr val="accent2"/>
                </a:solidFill>
              </a:rPr>
              <a:t>dok.</a:t>
            </a:r>
          </a:p>
        </p:txBody>
      </p:sp>
      <p:sp>
        <p:nvSpPr>
          <p:cNvPr id="15372" name="Rectangle 12"/>
          <p:cNvSpPr>
            <a:spLocks noChangeArrowheads="1"/>
          </p:cNvSpPr>
          <p:nvPr/>
        </p:nvSpPr>
        <p:spPr bwMode="auto">
          <a:xfrm>
            <a:off x="4656138" y="5805264"/>
            <a:ext cx="2881312" cy="1052736"/>
          </a:xfrm>
          <a:prstGeom prst="rect">
            <a:avLst/>
          </a:prstGeom>
          <a:solidFill>
            <a:srgbClr val="333399">
              <a:alpha val="10196"/>
            </a:srgbClr>
          </a:solidFill>
          <a:ln w="9525" algn="ctr">
            <a:noFill/>
            <a:miter lim="800000"/>
            <a:headEnd/>
            <a:tailEnd/>
          </a:ln>
        </p:spPr>
        <p:txBody>
          <a:bodyPr anchor="ctr"/>
          <a:lstStyle/>
          <a:p>
            <a:pPr algn="ctr"/>
            <a:r>
              <a:rPr lang="sl-SI" b="1" u="sng" dirty="0">
                <a:solidFill>
                  <a:schemeClr val="accent2"/>
                </a:solidFill>
              </a:rPr>
              <a:t>h     r    a     m    b     a</a:t>
            </a:r>
            <a:r>
              <a:rPr lang="sl-SI" dirty="0">
                <a:solidFill>
                  <a:schemeClr val="accent2"/>
                </a:solidFill>
              </a:rPr>
              <a:t/>
            </a:r>
            <a:br>
              <a:rPr lang="sl-SI" dirty="0">
                <a:solidFill>
                  <a:schemeClr val="accent2"/>
                </a:solidFill>
              </a:rPr>
            </a:br>
            <a:endParaRPr lang="sl-SI" dirty="0">
              <a:solidFill>
                <a:schemeClr val="accent2"/>
              </a:solidFill>
            </a:endParaRPr>
          </a:p>
        </p:txBody>
      </p:sp>
      <p:sp>
        <p:nvSpPr>
          <p:cNvPr id="15373" name="AutoShape 13"/>
          <p:cNvSpPr>
            <a:spLocks noChangeArrowheads="1"/>
          </p:cNvSpPr>
          <p:nvPr/>
        </p:nvSpPr>
        <p:spPr bwMode="auto">
          <a:xfrm>
            <a:off x="5303839" y="4868864"/>
            <a:ext cx="1728787" cy="1214437"/>
          </a:xfrm>
          <a:prstGeom prst="upDownArrow">
            <a:avLst>
              <a:gd name="adj1" fmla="val 50000"/>
              <a:gd name="adj2" fmla="val 20000"/>
            </a:avLst>
          </a:prstGeom>
          <a:solidFill>
            <a:schemeClr val="accent6">
              <a:lumMod val="20000"/>
              <a:lumOff val="80000"/>
            </a:schemeClr>
          </a:solidFill>
          <a:ln w="9525">
            <a:solidFill>
              <a:schemeClr val="accent2"/>
            </a:solidFill>
            <a:miter lim="800000"/>
            <a:headEnd/>
            <a:tailEnd/>
          </a:ln>
        </p:spPr>
        <p:txBody>
          <a:bodyPr wrap="none" anchor="ctr"/>
          <a:lstStyle/>
          <a:p>
            <a:endParaRPr lang="sl-SI"/>
          </a:p>
        </p:txBody>
      </p:sp>
      <p:sp>
        <p:nvSpPr>
          <p:cNvPr id="15374" name="Text Box 14"/>
          <p:cNvSpPr txBox="1">
            <a:spLocks noChangeArrowheads="1"/>
          </p:cNvSpPr>
          <p:nvPr/>
        </p:nvSpPr>
        <p:spPr bwMode="auto">
          <a:xfrm>
            <a:off x="5664201" y="5013326"/>
            <a:ext cx="1008063" cy="954107"/>
          </a:xfrm>
          <a:prstGeom prst="rect">
            <a:avLst/>
          </a:prstGeom>
          <a:noFill/>
          <a:ln w="9525">
            <a:noFill/>
            <a:miter lim="800000"/>
            <a:headEnd/>
            <a:tailEnd/>
          </a:ln>
        </p:spPr>
        <p:txBody>
          <a:bodyPr>
            <a:spAutoFit/>
          </a:bodyPr>
          <a:lstStyle/>
          <a:p>
            <a:r>
              <a:rPr lang="sl-SI" sz="1400" b="1" dirty="0">
                <a:solidFill>
                  <a:schemeClr val="accent2"/>
                </a:solidFill>
              </a:rPr>
              <a:t>  vhodni</a:t>
            </a:r>
          </a:p>
          <a:p>
            <a:r>
              <a:rPr lang="sl-SI" sz="1400" b="1" dirty="0">
                <a:solidFill>
                  <a:schemeClr val="accent2"/>
                </a:solidFill>
              </a:rPr>
              <a:t>  izhodni</a:t>
            </a:r>
          </a:p>
          <a:p>
            <a:r>
              <a:rPr lang="sl-SI" sz="1400" b="1" dirty="0">
                <a:solidFill>
                  <a:schemeClr val="accent2"/>
                </a:solidFill>
              </a:rPr>
              <a:t>  lastni</a:t>
            </a:r>
          </a:p>
          <a:p>
            <a:r>
              <a:rPr lang="sl-SI" sz="1400" b="1" dirty="0">
                <a:solidFill>
                  <a:schemeClr val="accent2"/>
                </a:solidFill>
              </a:rPr>
              <a:t>  dok.</a:t>
            </a:r>
          </a:p>
        </p:txBody>
      </p:sp>
      <p:sp>
        <p:nvSpPr>
          <p:cNvPr id="15375" name="Text Box 15"/>
          <p:cNvSpPr txBox="1">
            <a:spLocks noChangeArrowheads="1"/>
          </p:cNvSpPr>
          <p:nvPr/>
        </p:nvSpPr>
        <p:spPr bwMode="auto">
          <a:xfrm>
            <a:off x="4727848" y="6237288"/>
            <a:ext cx="1295400" cy="707886"/>
          </a:xfrm>
          <a:prstGeom prst="rect">
            <a:avLst/>
          </a:prstGeom>
          <a:noFill/>
          <a:ln w="9525">
            <a:noFill/>
            <a:miter lim="800000"/>
            <a:headEnd/>
            <a:tailEnd/>
          </a:ln>
        </p:spPr>
        <p:txBody>
          <a:bodyPr wrap="square">
            <a:spAutoFit/>
          </a:bodyPr>
          <a:lstStyle/>
          <a:p>
            <a:r>
              <a:rPr lang="sl-SI" dirty="0">
                <a:solidFill>
                  <a:schemeClr val="accent2"/>
                </a:solidFill>
              </a:rPr>
              <a:t>odbiranje</a:t>
            </a:r>
          </a:p>
          <a:p>
            <a:r>
              <a:rPr lang="sl-SI" dirty="0">
                <a:solidFill>
                  <a:schemeClr val="accent2"/>
                </a:solidFill>
              </a:rPr>
              <a:t>za j</a:t>
            </a:r>
            <a:r>
              <a:rPr lang="sl-SI" dirty="0" smtClean="0">
                <a:solidFill>
                  <a:schemeClr val="accent2"/>
                </a:solidFill>
              </a:rPr>
              <a:t>. arhiv</a:t>
            </a:r>
            <a:endParaRPr lang="sl-SI" dirty="0">
              <a:solidFill>
                <a:schemeClr val="accent2"/>
              </a:solidFill>
            </a:endParaRPr>
          </a:p>
        </p:txBody>
      </p:sp>
      <p:sp>
        <p:nvSpPr>
          <p:cNvPr id="15376" name="Text Box 16"/>
          <p:cNvSpPr txBox="1">
            <a:spLocks noChangeArrowheads="1"/>
          </p:cNvSpPr>
          <p:nvPr/>
        </p:nvSpPr>
        <p:spPr bwMode="auto">
          <a:xfrm>
            <a:off x="6222980" y="6237288"/>
            <a:ext cx="1313180" cy="707886"/>
          </a:xfrm>
          <a:prstGeom prst="rect">
            <a:avLst/>
          </a:prstGeom>
          <a:noFill/>
          <a:ln w="9525">
            <a:noFill/>
            <a:miter lim="800000"/>
            <a:headEnd/>
            <a:tailEnd/>
          </a:ln>
        </p:spPr>
        <p:txBody>
          <a:bodyPr wrap="none">
            <a:spAutoFit/>
          </a:bodyPr>
          <a:lstStyle/>
          <a:p>
            <a:r>
              <a:rPr lang="sl-SI" dirty="0">
                <a:solidFill>
                  <a:schemeClr val="accent2"/>
                </a:solidFill>
              </a:rPr>
              <a:t>izločanje</a:t>
            </a:r>
          </a:p>
          <a:p>
            <a:r>
              <a:rPr lang="sl-SI" dirty="0">
                <a:solidFill>
                  <a:schemeClr val="accent2"/>
                </a:solidFill>
              </a:rPr>
              <a:t>&amp;uničenje</a:t>
            </a:r>
          </a:p>
        </p:txBody>
      </p:sp>
      <p:sp>
        <p:nvSpPr>
          <p:cNvPr id="15377" name="Text Box 17"/>
          <p:cNvSpPr txBox="1">
            <a:spLocks noChangeArrowheads="1"/>
          </p:cNvSpPr>
          <p:nvPr/>
        </p:nvSpPr>
        <p:spPr bwMode="auto">
          <a:xfrm>
            <a:off x="3935414" y="2071689"/>
            <a:ext cx="358775" cy="3444875"/>
          </a:xfrm>
          <a:prstGeom prst="rect">
            <a:avLst/>
          </a:prstGeom>
          <a:solidFill>
            <a:srgbClr val="333399">
              <a:alpha val="10196"/>
            </a:srgbClr>
          </a:solidFill>
          <a:ln w="9525">
            <a:noFill/>
            <a:miter lim="800000"/>
            <a:headEnd/>
            <a:tailEnd/>
          </a:ln>
        </p:spPr>
        <p:txBody>
          <a:bodyPr>
            <a:spAutoFit/>
          </a:bodyPr>
          <a:lstStyle/>
          <a:p>
            <a:pPr algn="ctr"/>
            <a:r>
              <a:rPr lang="sl-SI">
                <a:solidFill>
                  <a:schemeClr val="accent2"/>
                </a:solidFill>
              </a:rPr>
              <a:t>u</a:t>
            </a:r>
          </a:p>
          <a:p>
            <a:pPr algn="ctr"/>
            <a:r>
              <a:rPr lang="sl-SI">
                <a:solidFill>
                  <a:schemeClr val="accent2"/>
                </a:solidFill>
              </a:rPr>
              <a:t>s</a:t>
            </a:r>
          </a:p>
          <a:p>
            <a:pPr algn="ctr"/>
            <a:r>
              <a:rPr lang="sl-SI">
                <a:solidFill>
                  <a:schemeClr val="accent2"/>
                </a:solidFill>
              </a:rPr>
              <a:t>t</a:t>
            </a:r>
          </a:p>
          <a:p>
            <a:pPr algn="ctr"/>
            <a:r>
              <a:rPr lang="sl-SI">
                <a:solidFill>
                  <a:schemeClr val="accent2"/>
                </a:solidFill>
              </a:rPr>
              <a:t>v</a:t>
            </a:r>
          </a:p>
          <a:p>
            <a:pPr algn="ctr"/>
            <a:r>
              <a:rPr lang="sl-SI">
                <a:solidFill>
                  <a:schemeClr val="accent2"/>
                </a:solidFill>
              </a:rPr>
              <a:t>a</a:t>
            </a:r>
          </a:p>
          <a:p>
            <a:pPr algn="ctr"/>
            <a:r>
              <a:rPr lang="sl-SI">
                <a:solidFill>
                  <a:schemeClr val="accent2"/>
                </a:solidFill>
              </a:rPr>
              <a:t>r</a:t>
            </a:r>
          </a:p>
          <a:p>
            <a:pPr algn="ctr"/>
            <a:r>
              <a:rPr lang="sl-SI">
                <a:solidFill>
                  <a:schemeClr val="accent2"/>
                </a:solidFill>
              </a:rPr>
              <a:t>j</a:t>
            </a:r>
          </a:p>
          <a:p>
            <a:pPr algn="ctr"/>
            <a:r>
              <a:rPr lang="sl-SI">
                <a:solidFill>
                  <a:schemeClr val="accent2"/>
                </a:solidFill>
              </a:rPr>
              <a:t>a</a:t>
            </a:r>
          </a:p>
          <a:p>
            <a:pPr algn="ctr"/>
            <a:r>
              <a:rPr lang="sl-SI">
                <a:solidFill>
                  <a:schemeClr val="accent2"/>
                </a:solidFill>
              </a:rPr>
              <a:t>n</a:t>
            </a:r>
          </a:p>
          <a:p>
            <a:pPr algn="ctr"/>
            <a:r>
              <a:rPr lang="sl-SI">
                <a:solidFill>
                  <a:schemeClr val="accent2"/>
                </a:solidFill>
              </a:rPr>
              <a:t>j</a:t>
            </a:r>
          </a:p>
          <a:p>
            <a:pPr algn="ctr"/>
            <a:r>
              <a:rPr lang="sl-SI">
                <a:solidFill>
                  <a:schemeClr val="accent2"/>
                </a:solidFill>
              </a:rPr>
              <a:t>e</a:t>
            </a:r>
          </a:p>
        </p:txBody>
      </p:sp>
      <p:sp>
        <p:nvSpPr>
          <p:cNvPr id="19" name="Rectangle 12"/>
          <p:cNvSpPr>
            <a:spLocks noChangeArrowheads="1"/>
          </p:cNvSpPr>
          <p:nvPr/>
        </p:nvSpPr>
        <p:spPr bwMode="auto">
          <a:xfrm>
            <a:off x="4510088" y="3140968"/>
            <a:ext cx="3746152" cy="1656184"/>
          </a:xfrm>
          <a:prstGeom prst="rect">
            <a:avLst/>
          </a:prstGeom>
          <a:solidFill>
            <a:schemeClr val="accent6">
              <a:lumMod val="75000"/>
            </a:schemeClr>
          </a:solidFill>
          <a:ln w="9525" algn="ctr">
            <a:noFill/>
            <a:miter lim="800000"/>
            <a:headEnd/>
            <a:tailEnd/>
          </a:ln>
        </p:spPr>
        <p:txBody>
          <a:bodyPr anchor="ctr"/>
          <a:lstStyle/>
          <a:p>
            <a:pPr algn="ctr"/>
            <a:r>
              <a:rPr lang="sl-SI" b="1" u="sng" dirty="0">
                <a:solidFill>
                  <a:schemeClr val="bg1"/>
                </a:solidFill>
              </a:rPr>
              <a:t>z     a     j     e     m</a:t>
            </a:r>
          </a:p>
          <a:p>
            <a:pPr algn="ctr"/>
            <a:r>
              <a:rPr lang="sl-SI" sz="1800" dirty="0">
                <a:solidFill>
                  <a:schemeClr val="bg1"/>
                </a:solidFill>
              </a:rPr>
              <a:t>izvornega e-gradiva</a:t>
            </a:r>
          </a:p>
          <a:p>
            <a:pPr algn="ctr"/>
            <a:r>
              <a:rPr lang="sl-SI" sz="1800" dirty="0">
                <a:solidFill>
                  <a:schemeClr val="bg1"/>
                </a:solidFill>
              </a:rPr>
              <a:t>vsebine/podatkov + metapodatkov</a:t>
            </a:r>
          </a:p>
          <a:p>
            <a:pPr algn="ctr"/>
            <a:r>
              <a:rPr lang="sl-SI" sz="1800" dirty="0">
                <a:solidFill>
                  <a:schemeClr val="bg1"/>
                </a:solidFill>
              </a:rPr>
              <a:t>&amp;</a:t>
            </a:r>
          </a:p>
          <a:p>
            <a:pPr algn="ctr"/>
            <a:r>
              <a:rPr lang="sl-SI" sz="1800" dirty="0">
                <a:solidFill>
                  <a:schemeClr val="bg1"/>
                </a:solidFill>
              </a:rPr>
              <a:t>d</a:t>
            </a:r>
            <a:r>
              <a:rPr lang="sl-SI" sz="1800" dirty="0" smtClean="0">
                <a:solidFill>
                  <a:schemeClr val="bg1"/>
                </a:solidFill>
              </a:rPr>
              <a:t>igitalizacija=pretvorba</a:t>
            </a:r>
            <a:endParaRPr lang="sl-SI" sz="1800" dirty="0">
              <a:solidFill>
                <a:schemeClr val="bg1"/>
              </a:solidFill>
            </a:endParaRPr>
          </a:p>
        </p:txBody>
      </p:sp>
      <p:sp>
        <p:nvSpPr>
          <p:cNvPr id="20" name="Rectangle 12"/>
          <p:cNvSpPr>
            <a:spLocks noChangeArrowheads="1"/>
          </p:cNvSpPr>
          <p:nvPr/>
        </p:nvSpPr>
        <p:spPr bwMode="auto">
          <a:xfrm>
            <a:off x="3359696" y="1269702"/>
            <a:ext cx="5472608" cy="719138"/>
          </a:xfrm>
          <a:prstGeom prst="rect">
            <a:avLst/>
          </a:prstGeom>
          <a:solidFill>
            <a:srgbClr val="333399">
              <a:alpha val="10196"/>
            </a:srgbClr>
          </a:solidFill>
          <a:ln w="9525" algn="ctr">
            <a:noFill/>
            <a:miter lim="800000"/>
            <a:headEnd/>
            <a:tailEnd/>
          </a:ln>
        </p:spPr>
        <p:txBody>
          <a:bodyPr anchor="ctr"/>
          <a:lstStyle/>
          <a:p>
            <a:pPr algn="ctr"/>
            <a:r>
              <a:rPr lang="sl-SI" sz="2400" dirty="0">
                <a:solidFill>
                  <a:schemeClr val="accent2"/>
                </a:solidFill>
              </a:rPr>
              <a:t>   e  v  i  d  e  n  t  i  r  a  n  j  e</a:t>
            </a:r>
          </a:p>
        </p:txBody>
      </p:sp>
      <p:sp>
        <p:nvSpPr>
          <p:cNvPr id="21" name="Rectangle 8"/>
          <p:cNvSpPr>
            <a:spLocks noChangeArrowheads="1"/>
          </p:cNvSpPr>
          <p:nvPr/>
        </p:nvSpPr>
        <p:spPr bwMode="auto">
          <a:xfrm>
            <a:off x="1524000" y="0"/>
            <a:ext cx="9144000" cy="1196752"/>
          </a:xfrm>
          <a:prstGeom prst="rect">
            <a:avLst/>
          </a:prstGeom>
          <a:noFill/>
          <a:ln w="9525">
            <a:noFill/>
            <a:miter lim="800000"/>
            <a:headEnd/>
            <a:tailEnd/>
          </a:ln>
        </p:spPr>
        <p:txBody>
          <a:bodyPr anchor="ctr"/>
          <a:lstStyle/>
          <a:p>
            <a:pPr algn="ctr"/>
            <a:r>
              <a:rPr lang="sl-SI" sz="4000" dirty="0">
                <a:solidFill>
                  <a:schemeClr val="accent2"/>
                </a:solidFill>
              </a:rPr>
              <a:t>Postopki upravljanja gradiva</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524000" y="-27384"/>
            <a:ext cx="9144000" cy="1143000"/>
          </a:xfrm>
        </p:spPr>
        <p:txBody>
          <a:bodyPr/>
          <a:lstStyle/>
          <a:p>
            <a:pPr eaLnBrk="1" hangingPunct="1"/>
            <a:r>
              <a:rPr lang="sl-SI" sz="4000" dirty="0">
                <a:solidFill>
                  <a:schemeClr val="accent2"/>
                </a:solidFill>
                <a:latin typeface="Arial" pitchFamily="34" charset="0"/>
                <a:cs typeface="Arial" pitchFamily="34" charset="0"/>
              </a:rPr>
              <a:t>Postopki upravljanja gradiva </a:t>
            </a:r>
          </a:p>
        </p:txBody>
      </p:sp>
      <p:sp>
        <p:nvSpPr>
          <p:cNvPr id="253955" name="Rectangle 3"/>
          <p:cNvSpPr>
            <a:spLocks noGrp="1" noChangeArrowheads="1"/>
          </p:cNvSpPr>
          <p:nvPr>
            <p:ph type="body" idx="1"/>
          </p:nvPr>
        </p:nvSpPr>
        <p:spPr>
          <a:xfrm>
            <a:off x="2706688" y="1989138"/>
            <a:ext cx="7772400" cy="4868862"/>
          </a:xfrm>
        </p:spPr>
        <p:txBody>
          <a:bodyPr/>
          <a:lstStyle/>
          <a:p>
            <a:pPr eaLnBrk="1" hangingPunct="1">
              <a:defRPr/>
            </a:pPr>
            <a:r>
              <a:rPr lang="sl-SI" sz="2000" dirty="0">
                <a:solidFill>
                  <a:schemeClr val="accent2"/>
                </a:solidFill>
                <a:latin typeface="Arial" pitchFamily="34" charset="0"/>
                <a:cs typeface="Arial" pitchFamily="34" charset="0"/>
              </a:rPr>
              <a:t>za pregled, iskanje, dokazovanje…</a:t>
            </a:r>
          </a:p>
          <a:p>
            <a:pPr eaLnBrk="1" hangingPunct="1">
              <a:buNone/>
              <a:defRPr/>
            </a:pPr>
            <a:r>
              <a:rPr lang="sl-SI" sz="2000" dirty="0">
                <a:solidFill>
                  <a:schemeClr val="accent2"/>
                </a:solidFill>
                <a:latin typeface="Arial" pitchFamily="34" charset="0"/>
                <a:cs typeface="Arial" pitchFamily="34" charset="0"/>
              </a:rPr>
              <a:t>	EVIDENTIRAJNJE</a:t>
            </a:r>
          </a:p>
          <a:p>
            <a:pPr eaLnBrk="1" hangingPunct="1">
              <a:defRPr/>
            </a:pPr>
            <a:r>
              <a:rPr lang="sl-SI" sz="2000" dirty="0">
                <a:solidFill>
                  <a:schemeClr val="accent2"/>
                </a:solidFill>
                <a:latin typeface="Arial" pitchFamily="34" charset="0"/>
                <a:cs typeface="Arial" pitchFamily="34" charset="0"/>
              </a:rPr>
              <a:t>vsebinsko iskanje, po poslovnih področjih</a:t>
            </a:r>
          </a:p>
          <a:p>
            <a:pPr eaLnBrk="1" hangingPunct="1">
              <a:buNone/>
              <a:defRPr/>
            </a:pPr>
            <a:r>
              <a:rPr lang="sl-SI" sz="2000" dirty="0">
                <a:solidFill>
                  <a:schemeClr val="accent2"/>
                </a:solidFill>
                <a:latin typeface="Arial" pitchFamily="34" charset="0"/>
                <a:cs typeface="Arial" pitchFamily="34" charset="0"/>
              </a:rPr>
              <a:t>	RAZVRŠČANJE</a:t>
            </a:r>
          </a:p>
          <a:p>
            <a:pPr eaLnBrk="1" hangingPunct="1">
              <a:defRPr/>
            </a:pPr>
            <a:r>
              <a:rPr lang="sl-SI" sz="2000" dirty="0">
                <a:solidFill>
                  <a:schemeClr val="accent2"/>
                </a:solidFill>
                <a:latin typeface="Arial" pitchFamily="34" charset="0"/>
                <a:cs typeface="Arial" pitchFamily="34" charset="0"/>
              </a:rPr>
              <a:t>dostopanje za delo, aktivno, pasivno, omejitve dostopov</a:t>
            </a:r>
          </a:p>
          <a:p>
            <a:pPr eaLnBrk="1" hangingPunct="1">
              <a:buNone/>
              <a:defRPr/>
            </a:pPr>
            <a:r>
              <a:rPr lang="sl-SI" sz="2000" dirty="0">
                <a:solidFill>
                  <a:schemeClr val="accent2"/>
                </a:solidFill>
                <a:latin typeface="Arial" pitchFamily="34" charset="0"/>
                <a:cs typeface="Arial" pitchFamily="34" charset="0"/>
              </a:rPr>
              <a:t>	</a:t>
            </a:r>
            <a:r>
              <a:rPr lang="sl-SI" sz="2000" dirty="0" smtClean="0">
                <a:solidFill>
                  <a:schemeClr val="accent2"/>
                </a:solidFill>
                <a:latin typeface="Arial" pitchFamily="34" charset="0"/>
                <a:cs typeface="Arial" pitchFamily="34" charset="0"/>
              </a:rPr>
              <a:t>DODELJEVANJE DOSTOPNIH PRAVIC</a:t>
            </a:r>
            <a:endParaRPr lang="sl-SI" sz="2000" dirty="0">
              <a:solidFill>
                <a:schemeClr val="accent2"/>
              </a:solidFill>
              <a:latin typeface="Arial" pitchFamily="34" charset="0"/>
              <a:cs typeface="Arial" pitchFamily="34" charset="0"/>
            </a:endParaRPr>
          </a:p>
          <a:p>
            <a:pPr lvl="2" eaLnBrk="1" hangingPunct="1">
              <a:buFontTx/>
              <a:buNone/>
              <a:defRPr/>
            </a:pPr>
            <a:endParaRPr lang="sl-SI" sz="2000" dirty="0">
              <a:solidFill>
                <a:schemeClr val="accent2"/>
              </a:solidFill>
              <a:latin typeface="Arial" pitchFamily="34" charset="0"/>
              <a:cs typeface="Arial" pitchFamily="34" charset="0"/>
            </a:endParaRPr>
          </a:p>
          <a:p>
            <a:pPr lvl="2" eaLnBrk="1" hangingPunct="1">
              <a:buFontTx/>
              <a:buNone/>
              <a:defRPr/>
            </a:pPr>
            <a:endParaRPr lang="sl-SI" sz="2000" dirty="0">
              <a:solidFill>
                <a:schemeClr val="accent2"/>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524000" y="-27384"/>
            <a:ext cx="9144000" cy="1143000"/>
          </a:xfrm>
        </p:spPr>
        <p:txBody>
          <a:bodyPr/>
          <a:lstStyle/>
          <a:p>
            <a:pPr eaLnBrk="1" hangingPunct="1"/>
            <a:r>
              <a:rPr lang="sl-SI" sz="4000" dirty="0">
                <a:solidFill>
                  <a:schemeClr val="accent2"/>
                </a:solidFill>
                <a:latin typeface="Arial" pitchFamily="34" charset="0"/>
                <a:cs typeface="Arial" pitchFamily="34" charset="0"/>
              </a:rPr>
              <a:t>Evidentiranje </a:t>
            </a:r>
          </a:p>
        </p:txBody>
      </p:sp>
      <p:sp>
        <p:nvSpPr>
          <p:cNvPr id="5" name="Elipsa 4"/>
          <p:cNvSpPr/>
          <p:nvPr/>
        </p:nvSpPr>
        <p:spPr bwMode="auto">
          <a:xfrm>
            <a:off x="2039511" y="4941168"/>
            <a:ext cx="1986336" cy="1861006"/>
          </a:xfrm>
          <a:prstGeom prst="ellipse">
            <a:avLst/>
          </a:prstGeom>
          <a:solidFill>
            <a:schemeClr val="accent5">
              <a:lumMod val="20000"/>
              <a:lumOff val="80000"/>
            </a:schemeClr>
          </a:solidFill>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wrap="none">
            <a:spAutoFit/>
          </a:bodyPr>
          <a:lstStyle/>
          <a:p>
            <a:pPr algn="ctr" fontAlgn="auto">
              <a:spcBef>
                <a:spcPts val="0"/>
              </a:spcBef>
              <a:spcAft>
                <a:spcPts val="0"/>
              </a:spcAft>
              <a:defRPr/>
            </a:pPr>
            <a:endParaRPr lang="sl-SI" dirty="0">
              <a:solidFill>
                <a:schemeClr val="accent2"/>
              </a:solidFill>
              <a:effectLst>
                <a:outerShdw blurRad="38100" dist="38100" dir="2700000" algn="tl">
                  <a:srgbClr val="000000">
                    <a:alpha val="43137"/>
                  </a:srgbClr>
                </a:outerShdw>
              </a:effectLst>
              <a:latin typeface="Arial" pitchFamily="34" charset="0"/>
              <a:cs typeface="Arial" pitchFamily="34" charset="0"/>
            </a:endParaRPr>
          </a:p>
          <a:p>
            <a:pPr algn="ctr" fontAlgn="auto">
              <a:spcBef>
                <a:spcPts val="0"/>
              </a:spcBef>
              <a:spcAft>
                <a:spcPts val="0"/>
              </a:spcAft>
              <a:defRPr/>
            </a:pPr>
            <a:r>
              <a:rPr lang="sl-SI" dirty="0">
                <a:solidFill>
                  <a:schemeClr val="accent2"/>
                </a:solidFill>
                <a:effectLst>
                  <a:outerShdw blurRad="38100" dist="38100" dir="2700000" algn="tl">
                    <a:srgbClr val="000000">
                      <a:alpha val="43137"/>
                    </a:srgbClr>
                  </a:outerShdw>
                </a:effectLst>
                <a:latin typeface="Arial" pitchFamily="34" charset="0"/>
                <a:cs typeface="Arial" pitchFamily="34" charset="0"/>
              </a:rPr>
              <a:t>PREGLED</a:t>
            </a:r>
          </a:p>
          <a:p>
            <a:pPr algn="ctr" fontAlgn="auto">
              <a:spcBef>
                <a:spcPts val="0"/>
              </a:spcBef>
              <a:spcAft>
                <a:spcPts val="0"/>
              </a:spcAft>
              <a:defRPr/>
            </a:pPr>
            <a:r>
              <a:rPr lang="sl-SI" dirty="0">
                <a:solidFill>
                  <a:schemeClr val="accent2"/>
                </a:solidFill>
                <a:effectLst>
                  <a:outerShdw blurRad="38100" dist="38100" dir="2700000" algn="tl">
                    <a:srgbClr val="000000">
                      <a:alpha val="43137"/>
                    </a:srgbClr>
                  </a:outerShdw>
                </a:effectLst>
                <a:latin typeface="Arial" pitchFamily="34" charset="0"/>
                <a:cs typeface="Arial" pitchFamily="34" charset="0"/>
              </a:rPr>
              <a:t>ISKANJE</a:t>
            </a:r>
          </a:p>
          <a:p>
            <a:pPr algn="ctr" fontAlgn="auto">
              <a:spcBef>
                <a:spcPts val="0"/>
              </a:spcBef>
              <a:spcAft>
                <a:spcPts val="0"/>
              </a:spcAft>
              <a:defRPr/>
            </a:pPr>
            <a:r>
              <a:rPr lang="sl-SI" dirty="0">
                <a:solidFill>
                  <a:schemeClr val="accent2"/>
                </a:solidFill>
                <a:effectLst>
                  <a:outerShdw blurRad="38100" dist="38100" dir="2700000" algn="tl">
                    <a:srgbClr val="000000">
                      <a:alpha val="43137"/>
                    </a:srgbClr>
                  </a:outerShdw>
                </a:effectLst>
                <a:latin typeface="Arial" pitchFamily="34" charset="0"/>
                <a:cs typeface="Arial" pitchFamily="34" charset="0"/>
              </a:rPr>
              <a:t>DOKAZ</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524000" y="-27384"/>
            <a:ext cx="9144000" cy="1143000"/>
          </a:xfrm>
        </p:spPr>
        <p:txBody>
          <a:bodyPr/>
          <a:lstStyle/>
          <a:p>
            <a:pPr eaLnBrk="1" hangingPunct="1"/>
            <a:r>
              <a:rPr lang="sl-SI" sz="4000" dirty="0">
                <a:solidFill>
                  <a:schemeClr val="accent2"/>
                </a:solidFill>
                <a:latin typeface="Arial" pitchFamily="34" charset="0"/>
                <a:cs typeface="Arial" pitchFamily="34" charset="0"/>
              </a:rPr>
              <a:t>Evidentiranje </a:t>
            </a:r>
          </a:p>
        </p:txBody>
      </p:sp>
      <p:sp>
        <p:nvSpPr>
          <p:cNvPr id="253955" name="Rectangle 3"/>
          <p:cNvSpPr>
            <a:spLocks noGrp="1" noChangeArrowheads="1"/>
          </p:cNvSpPr>
          <p:nvPr>
            <p:ph type="body" idx="1"/>
          </p:nvPr>
        </p:nvSpPr>
        <p:spPr>
          <a:xfrm>
            <a:off x="2706688" y="1989138"/>
            <a:ext cx="7772400" cy="4868862"/>
          </a:xfrm>
        </p:spPr>
        <p:txBody>
          <a:bodyPr/>
          <a:lstStyle/>
          <a:p>
            <a:pPr eaLnBrk="1" hangingPunct="1">
              <a:defRPr/>
            </a:pPr>
            <a:r>
              <a:rPr lang="sl-SI" sz="2000" u="sng" dirty="0">
                <a:solidFill>
                  <a:schemeClr val="accent2"/>
                </a:solidFill>
                <a:latin typeface="Arial" pitchFamily="34" charset="0"/>
                <a:cs typeface="Arial" pitchFamily="34" charset="0"/>
              </a:rPr>
              <a:t>z</a:t>
            </a:r>
            <a:r>
              <a:rPr lang="sl-SI" sz="2000" u="sng" dirty="0" smtClean="0">
                <a:solidFill>
                  <a:schemeClr val="accent2"/>
                </a:solidFill>
                <a:latin typeface="Arial" pitchFamily="34" charset="0"/>
                <a:cs typeface="Arial" pitchFamily="34" charset="0"/>
              </a:rPr>
              <a:t>ajem metapodatkov o gradivu v informacijski sistem</a:t>
            </a:r>
            <a:endParaRPr lang="sl-SI" sz="2000" u="sng" dirty="0" smtClean="0">
              <a:solidFill>
                <a:schemeClr val="accent2"/>
              </a:solidFill>
              <a:latin typeface="Arial" pitchFamily="34" charset="0"/>
              <a:cs typeface="Arial" pitchFamily="34" charset="0"/>
            </a:endParaRPr>
          </a:p>
          <a:p>
            <a:pPr marL="0" indent="0" eaLnBrk="1" hangingPunct="1">
              <a:buNone/>
              <a:defRPr/>
            </a:pPr>
            <a:r>
              <a:rPr lang="pl-PL" sz="2000" dirty="0" smtClean="0">
                <a:solidFill>
                  <a:schemeClr val="accent2"/>
                </a:solidFill>
                <a:latin typeface="Arial" pitchFamily="34" charset="0"/>
                <a:cs typeface="Arial" pitchFamily="34" charset="0"/>
              </a:rPr>
              <a:t>	metapodatki </a:t>
            </a:r>
            <a:r>
              <a:rPr lang="pl-PL" sz="2000" dirty="0">
                <a:solidFill>
                  <a:schemeClr val="accent2"/>
                </a:solidFill>
                <a:latin typeface="Arial" pitchFamily="34" charset="0"/>
                <a:cs typeface="Arial" pitchFamily="34" charset="0"/>
              </a:rPr>
              <a:t>za </a:t>
            </a:r>
            <a:r>
              <a:rPr lang="pl-PL" sz="2000" dirty="0" smtClean="0">
                <a:solidFill>
                  <a:schemeClr val="accent2"/>
                </a:solidFill>
                <a:latin typeface="Arial" pitchFamily="34" charset="0"/>
                <a:cs typeface="Arial" pitchFamily="34" charset="0"/>
              </a:rPr>
              <a:t>zajem = elementi </a:t>
            </a:r>
            <a:r>
              <a:rPr lang="pl-PL" sz="2000" dirty="0" smtClean="0">
                <a:solidFill>
                  <a:schemeClr val="accent2"/>
                </a:solidFill>
                <a:latin typeface="Arial" pitchFamily="34" charset="0"/>
                <a:cs typeface="Arial" pitchFamily="34" charset="0"/>
              </a:rPr>
              <a:t>evidence</a:t>
            </a:r>
          </a:p>
          <a:p>
            <a:pPr marL="0" indent="0" eaLnBrk="1" hangingPunct="1">
              <a:buNone/>
              <a:defRPr/>
            </a:pPr>
            <a:r>
              <a:rPr lang="pl-PL" sz="2000" dirty="0">
                <a:solidFill>
                  <a:schemeClr val="accent2"/>
                </a:solidFill>
                <a:latin typeface="Arial" pitchFamily="34" charset="0"/>
                <a:cs typeface="Arial" pitchFamily="34" charset="0"/>
              </a:rPr>
              <a:t>	</a:t>
            </a:r>
            <a:r>
              <a:rPr lang="pl-PL" sz="2000" dirty="0" smtClean="0">
                <a:solidFill>
                  <a:schemeClr val="accent2"/>
                </a:solidFill>
                <a:latin typeface="Arial" pitchFamily="34" charset="0"/>
                <a:cs typeface="Arial" pitchFamily="34" charset="0"/>
              </a:rPr>
              <a:t>- </a:t>
            </a:r>
            <a:r>
              <a:rPr lang="pl-PL" sz="2000" dirty="0">
                <a:solidFill>
                  <a:schemeClr val="accent2"/>
                </a:solidFill>
                <a:latin typeface="Arial" pitchFamily="34" charset="0"/>
                <a:cs typeface="Arial" pitchFamily="34" charset="0"/>
              </a:rPr>
              <a:t>vnaprej </a:t>
            </a:r>
            <a:r>
              <a:rPr lang="pl-PL" sz="2000" dirty="0" smtClean="0">
                <a:solidFill>
                  <a:schemeClr val="accent2"/>
                </a:solidFill>
                <a:latin typeface="Arial" pitchFamily="34" charset="0"/>
                <a:cs typeface="Arial" pitchFamily="34" charset="0"/>
              </a:rPr>
              <a:t>določeni metapodatki</a:t>
            </a:r>
          </a:p>
          <a:p>
            <a:pPr marL="0" indent="0" eaLnBrk="1" hangingPunct="1">
              <a:buNone/>
              <a:defRPr/>
            </a:pPr>
            <a:r>
              <a:rPr lang="pl-PL" sz="2000" dirty="0">
                <a:solidFill>
                  <a:schemeClr val="accent2"/>
                </a:solidFill>
                <a:latin typeface="Arial" pitchFamily="34" charset="0"/>
                <a:cs typeface="Arial" pitchFamily="34" charset="0"/>
              </a:rPr>
              <a:t>	</a:t>
            </a:r>
            <a:r>
              <a:rPr lang="pl-PL" sz="2000" dirty="0" smtClean="0">
                <a:solidFill>
                  <a:schemeClr val="accent2"/>
                </a:solidFill>
                <a:latin typeface="Arial" pitchFamily="34" charset="0"/>
                <a:cs typeface="Arial" pitchFamily="34" charset="0"/>
              </a:rPr>
              <a:t>- </a:t>
            </a:r>
            <a:r>
              <a:rPr lang="pl-PL" sz="2000" dirty="0">
                <a:solidFill>
                  <a:schemeClr val="accent2"/>
                </a:solidFill>
                <a:latin typeface="Arial" pitchFamily="34" charset="0"/>
                <a:cs typeface="Arial" pitchFamily="34" charset="0"/>
              </a:rPr>
              <a:t>vnaprej </a:t>
            </a:r>
            <a:r>
              <a:rPr lang="pl-PL" sz="2000" dirty="0" smtClean="0">
                <a:solidFill>
                  <a:schemeClr val="accent2"/>
                </a:solidFill>
                <a:latin typeface="Arial" pitchFamily="34" charset="0"/>
                <a:cs typeface="Arial" pitchFamily="34" charset="0"/>
              </a:rPr>
              <a:t>določena </a:t>
            </a:r>
            <a:r>
              <a:rPr lang="pl-PL" sz="2000" dirty="0" smtClean="0">
                <a:solidFill>
                  <a:schemeClr val="accent2"/>
                </a:solidFill>
                <a:latin typeface="Arial" pitchFamily="34" charset="0"/>
                <a:cs typeface="Arial" pitchFamily="34" charset="0"/>
              </a:rPr>
              <a:t>pravila </a:t>
            </a:r>
            <a:r>
              <a:rPr lang="pl-PL" sz="2000" dirty="0">
                <a:solidFill>
                  <a:schemeClr val="accent2"/>
                </a:solidFill>
                <a:latin typeface="Arial" pitchFamily="34" charset="0"/>
                <a:cs typeface="Arial" pitchFamily="34" charset="0"/>
              </a:rPr>
              <a:t>vnosa </a:t>
            </a:r>
            <a:r>
              <a:rPr lang="pl-PL" sz="2000" dirty="0" smtClean="0">
                <a:solidFill>
                  <a:schemeClr val="accent2"/>
                </a:solidFill>
                <a:latin typeface="Arial" pitchFamily="34" charset="0"/>
                <a:cs typeface="Arial" pitchFamily="34" charset="0"/>
              </a:rPr>
              <a:t>– kdo </a:t>
            </a:r>
            <a:r>
              <a:rPr lang="pl-PL" sz="2000" dirty="0">
                <a:solidFill>
                  <a:schemeClr val="accent2"/>
                </a:solidFill>
                <a:latin typeface="Arial" pitchFamily="34" charset="0"/>
                <a:cs typeface="Arial" pitchFamily="34" charset="0"/>
              </a:rPr>
              <a:t>kdaj </a:t>
            </a:r>
            <a:r>
              <a:rPr lang="pl-PL" sz="2000" dirty="0" smtClean="0">
                <a:solidFill>
                  <a:schemeClr val="accent2"/>
                </a:solidFill>
                <a:latin typeface="Arial" pitchFamily="34" charset="0"/>
                <a:cs typeface="Arial" pitchFamily="34" charset="0"/>
              </a:rPr>
              <a:t>kaj </a:t>
            </a:r>
            <a:r>
              <a:rPr lang="pl-PL" sz="2000" dirty="0" smtClean="0">
                <a:solidFill>
                  <a:schemeClr val="accent2"/>
                </a:solidFill>
                <a:latin typeface="Arial" pitchFamily="34" charset="0"/>
                <a:cs typeface="Arial" pitchFamily="34" charset="0"/>
              </a:rPr>
              <a:t>vnese </a:t>
            </a:r>
          </a:p>
          <a:p>
            <a:pPr marL="0" indent="0" eaLnBrk="1" hangingPunct="1">
              <a:buNone/>
              <a:defRPr/>
            </a:pPr>
            <a:r>
              <a:rPr lang="pl-PL" sz="2000" dirty="0">
                <a:solidFill>
                  <a:schemeClr val="accent2"/>
                </a:solidFill>
                <a:latin typeface="Arial" pitchFamily="34" charset="0"/>
                <a:cs typeface="Arial" pitchFamily="34" charset="0"/>
              </a:rPr>
              <a:t>	</a:t>
            </a:r>
            <a:r>
              <a:rPr lang="pl-PL" sz="2000" dirty="0" smtClean="0">
                <a:solidFill>
                  <a:schemeClr val="accent2"/>
                </a:solidFill>
                <a:latin typeface="Arial" pitchFamily="34" charset="0"/>
                <a:cs typeface="Arial" pitchFamily="34" charset="0"/>
              </a:rPr>
              <a:t>				    kam – </a:t>
            </a:r>
            <a:r>
              <a:rPr lang="pl-PL" sz="2000" dirty="0" smtClean="0">
                <a:solidFill>
                  <a:schemeClr val="accent2"/>
                </a:solidFill>
                <a:latin typeface="Arial" pitchFamily="34" charset="0"/>
                <a:cs typeface="Arial" pitchFamily="34" charset="0"/>
              </a:rPr>
              <a:t>v kateri IS</a:t>
            </a:r>
          </a:p>
          <a:p>
            <a:pPr marL="0" indent="0" eaLnBrk="1" hangingPunct="1">
              <a:buNone/>
              <a:defRPr/>
            </a:pPr>
            <a:endParaRPr lang="pl-PL" sz="2000" dirty="0">
              <a:solidFill>
                <a:schemeClr val="accent2"/>
              </a:solidFill>
              <a:latin typeface="Arial" pitchFamily="34" charset="0"/>
              <a:cs typeface="Arial" pitchFamily="34" charset="0"/>
            </a:endParaRPr>
          </a:p>
          <a:p>
            <a:pPr lvl="2" eaLnBrk="1" hangingPunct="1">
              <a:buFontTx/>
              <a:buNone/>
              <a:defRPr/>
            </a:pPr>
            <a:r>
              <a:rPr lang="sl-SI" sz="2000" dirty="0" smtClean="0">
                <a:solidFill>
                  <a:schemeClr val="accent2"/>
                </a:solidFill>
                <a:latin typeface="Arial" pitchFamily="34" charset="0"/>
                <a:cs typeface="Arial" pitchFamily="34" charset="0"/>
              </a:rPr>
              <a:t> 		</a:t>
            </a:r>
            <a:r>
              <a:rPr lang="sl-SI" sz="2000" u="sng" dirty="0" smtClean="0">
                <a:solidFill>
                  <a:schemeClr val="accent2"/>
                </a:solidFill>
                <a:latin typeface="Arial" pitchFamily="34" charset="0"/>
                <a:cs typeface="Arial" pitchFamily="34" charset="0"/>
              </a:rPr>
              <a:t>v (eno) </a:t>
            </a:r>
            <a:r>
              <a:rPr lang="sl-SI" sz="2000" u="sng" dirty="0">
                <a:solidFill>
                  <a:schemeClr val="accent2"/>
                </a:solidFill>
                <a:effectLst>
                  <a:outerShdw blurRad="38100" dist="38100" dir="2700000" algn="tl">
                    <a:srgbClr val="000000">
                      <a:alpha val="43137"/>
                    </a:srgbClr>
                  </a:outerShdw>
                </a:effectLst>
                <a:latin typeface="Arial" pitchFamily="34" charset="0"/>
                <a:cs typeface="Arial" pitchFamily="34" charset="0"/>
              </a:rPr>
              <a:t>evidenco </a:t>
            </a:r>
            <a:r>
              <a:rPr lang="sl-SI" sz="2000" u="sng" dirty="0" smtClean="0">
                <a:solidFill>
                  <a:schemeClr val="accent2"/>
                </a:solidFill>
                <a:effectLst>
                  <a:outerShdw blurRad="38100" dist="38100" dir="2700000" algn="tl">
                    <a:srgbClr val="000000">
                      <a:alpha val="43137"/>
                    </a:srgbClr>
                  </a:outerShdw>
                </a:effectLst>
                <a:latin typeface="Arial" pitchFamily="34" charset="0"/>
                <a:cs typeface="Arial" pitchFamily="34" charset="0"/>
              </a:rPr>
              <a:t>dokumentarnega </a:t>
            </a:r>
            <a:r>
              <a:rPr lang="sl-SI" sz="2000" u="sng" dirty="0">
                <a:solidFill>
                  <a:schemeClr val="accent2"/>
                </a:solidFill>
                <a:effectLst>
                  <a:outerShdw blurRad="38100" dist="38100" dir="2700000" algn="tl">
                    <a:srgbClr val="000000">
                      <a:alpha val="43137"/>
                    </a:srgbClr>
                  </a:outerShdw>
                </a:effectLst>
                <a:latin typeface="Arial" pitchFamily="34" charset="0"/>
                <a:cs typeface="Arial" pitchFamily="34" charset="0"/>
              </a:rPr>
              <a:t>gradiva</a:t>
            </a:r>
            <a:r>
              <a:rPr lang="sl-SI" sz="2000" dirty="0">
                <a:solidFill>
                  <a:schemeClr val="accent2"/>
                </a:solidFill>
                <a:latin typeface="Arial" pitchFamily="34" charset="0"/>
                <a:cs typeface="Arial" pitchFamily="34" charset="0"/>
              </a:rPr>
              <a:t> </a:t>
            </a:r>
          </a:p>
          <a:p>
            <a:pPr lvl="2" eaLnBrk="1" hangingPunct="1">
              <a:buFontTx/>
              <a:buNone/>
              <a:defRPr/>
            </a:pPr>
            <a:r>
              <a:rPr lang="sl-SI" sz="2000" dirty="0">
                <a:solidFill>
                  <a:schemeClr val="accent2"/>
                </a:solidFill>
                <a:latin typeface="Arial" pitchFamily="34" charset="0"/>
                <a:cs typeface="Arial" pitchFamily="34" charset="0"/>
              </a:rPr>
              <a:t>		{dokumentni sistem </a:t>
            </a:r>
            <a:r>
              <a:rPr lang="sl-SI" sz="2000" dirty="0" smtClean="0">
                <a:solidFill>
                  <a:schemeClr val="accent2"/>
                </a:solidFill>
                <a:latin typeface="Arial" pitchFamily="34" charset="0"/>
                <a:cs typeface="Arial" pitchFamily="34" charset="0"/>
              </a:rPr>
              <a:t>/ </a:t>
            </a:r>
            <a:r>
              <a:rPr lang="sl-SI" sz="2000" dirty="0">
                <a:solidFill>
                  <a:schemeClr val="accent2"/>
                </a:solidFill>
                <a:latin typeface="Arial" pitchFamily="34" charset="0"/>
                <a:cs typeface="Arial" pitchFamily="34" charset="0"/>
              </a:rPr>
              <a:t>ISUD</a:t>
            </a:r>
            <a:r>
              <a:rPr lang="sl-SI" sz="2000" dirty="0" smtClean="0">
                <a:solidFill>
                  <a:schemeClr val="accent2"/>
                </a:solidFill>
                <a:latin typeface="Arial" pitchFamily="34" charset="0"/>
                <a:cs typeface="Arial" pitchFamily="34" charset="0"/>
              </a:rPr>
              <a:t>}</a:t>
            </a:r>
          </a:p>
          <a:p>
            <a:pPr lvl="2" eaLnBrk="1" hangingPunct="1">
              <a:buFontTx/>
              <a:buNone/>
              <a:defRPr/>
            </a:pPr>
            <a:endParaRPr lang="sl-SI" sz="2000" dirty="0">
              <a:solidFill>
                <a:schemeClr val="accent2"/>
              </a:solidFill>
              <a:latin typeface="Arial" pitchFamily="34" charset="0"/>
              <a:cs typeface="Arial" pitchFamily="34" charset="0"/>
            </a:endParaRPr>
          </a:p>
          <a:p>
            <a:pPr lvl="2" eaLnBrk="1" hangingPunct="1">
              <a:buFontTx/>
              <a:buNone/>
              <a:defRPr/>
            </a:pPr>
            <a:r>
              <a:rPr lang="sl-SI" sz="2000" dirty="0">
                <a:solidFill>
                  <a:schemeClr val="accent2"/>
                </a:solidFill>
                <a:latin typeface="Arial" pitchFamily="34" charset="0"/>
                <a:cs typeface="Arial" pitchFamily="34" charset="0"/>
              </a:rPr>
              <a:t>   </a:t>
            </a:r>
            <a:r>
              <a:rPr lang="sl-SI" sz="2000" dirty="0" smtClean="0">
                <a:solidFill>
                  <a:schemeClr val="accent2"/>
                </a:solidFill>
                <a:latin typeface="Arial" pitchFamily="34" charset="0"/>
                <a:cs typeface="Arial" pitchFamily="34" charset="0"/>
              </a:rPr>
              <a:t>				ALI/IN</a:t>
            </a:r>
          </a:p>
          <a:p>
            <a:pPr lvl="2" eaLnBrk="1" hangingPunct="1">
              <a:buFontTx/>
              <a:buNone/>
              <a:defRPr/>
            </a:pPr>
            <a:endParaRPr lang="sl-SI" sz="2000" dirty="0">
              <a:solidFill>
                <a:schemeClr val="accent2"/>
              </a:solidFill>
              <a:latin typeface="Arial" pitchFamily="34" charset="0"/>
              <a:cs typeface="Arial" pitchFamily="34" charset="0"/>
            </a:endParaRPr>
          </a:p>
          <a:p>
            <a:pPr lvl="2" eaLnBrk="1" hangingPunct="1">
              <a:buFontTx/>
              <a:buNone/>
              <a:defRPr/>
            </a:pPr>
            <a:r>
              <a:rPr lang="sl-SI" sz="2000" dirty="0">
                <a:solidFill>
                  <a:schemeClr val="accent2"/>
                </a:solidFill>
                <a:latin typeface="Arial" pitchFamily="34" charset="0"/>
                <a:cs typeface="Arial" pitchFamily="34" charset="0"/>
              </a:rPr>
              <a:t>          </a:t>
            </a:r>
            <a:r>
              <a:rPr lang="sl-SI" sz="2000" dirty="0" smtClean="0">
                <a:solidFill>
                  <a:schemeClr val="accent2"/>
                </a:solidFill>
                <a:latin typeface="Arial" pitchFamily="34" charset="0"/>
                <a:cs typeface="Arial" pitchFamily="34" charset="0"/>
              </a:rPr>
              <a:t>	</a:t>
            </a:r>
            <a:r>
              <a:rPr lang="sl-SI" sz="2000" u="sng" dirty="0" smtClean="0">
                <a:solidFill>
                  <a:schemeClr val="accent2"/>
                </a:solidFill>
                <a:latin typeface="Arial" pitchFamily="34" charset="0"/>
                <a:cs typeface="Arial" pitchFamily="34" charset="0"/>
              </a:rPr>
              <a:t>v (več) </a:t>
            </a:r>
            <a:r>
              <a:rPr lang="sl-SI" sz="2000" u="sng" dirty="0" smtClean="0">
                <a:solidFill>
                  <a:schemeClr val="accent2"/>
                </a:solidFill>
                <a:effectLst>
                  <a:outerShdw blurRad="38100" dist="38100" dir="2700000" algn="tl">
                    <a:srgbClr val="000000">
                      <a:alpha val="43137"/>
                    </a:srgbClr>
                  </a:outerShdw>
                </a:effectLst>
                <a:latin typeface="Arial" pitchFamily="34" charset="0"/>
                <a:cs typeface="Arial" pitchFamily="34" charset="0"/>
              </a:rPr>
              <a:t>posebno</a:t>
            </a:r>
            <a:r>
              <a:rPr lang="sl-SI" sz="2000" u="sng" dirty="0" smtClean="0">
                <a:solidFill>
                  <a:schemeClr val="accent2"/>
                </a:solidFill>
                <a:latin typeface="Arial" pitchFamily="34" charset="0"/>
                <a:cs typeface="Arial" pitchFamily="34" charset="0"/>
              </a:rPr>
              <a:t> </a:t>
            </a:r>
            <a:r>
              <a:rPr lang="sl-SI" sz="2000" u="sng" dirty="0" smtClean="0">
                <a:solidFill>
                  <a:schemeClr val="accent2"/>
                </a:solidFill>
                <a:effectLst>
                  <a:outerShdw blurRad="38100" dist="38100" dir="2700000" algn="tl">
                    <a:srgbClr val="000000">
                      <a:alpha val="43137"/>
                    </a:srgbClr>
                  </a:outerShdw>
                </a:effectLst>
                <a:latin typeface="Arial" pitchFamily="34" charset="0"/>
                <a:cs typeface="Arial" pitchFamily="34" charset="0"/>
              </a:rPr>
              <a:t>evidenco</a:t>
            </a:r>
            <a:r>
              <a:rPr lang="sl-SI" sz="2000" u="sng" dirty="0" smtClean="0">
                <a:solidFill>
                  <a:schemeClr val="accent2"/>
                </a:solidFill>
                <a:latin typeface="Arial" pitchFamily="34" charset="0"/>
                <a:cs typeface="Arial" pitchFamily="34" charset="0"/>
              </a:rPr>
              <a:t> </a:t>
            </a:r>
            <a:r>
              <a:rPr lang="sl-SI" sz="2000" u="sng" dirty="0">
                <a:solidFill>
                  <a:schemeClr val="accent2"/>
                </a:solidFill>
                <a:effectLst>
                  <a:outerShdw blurRad="38100" dist="38100" dir="2700000" algn="tl">
                    <a:srgbClr val="000000">
                      <a:alpha val="43137"/>
                    </a:srgbClr>
                  </a:outerShdw>
                </a:effectLst>
                <a:latin typeface="Arial" pitchFamily="34" charset="0"/>
                <a:cs typeface="Arial" pitchFamily="34" charset="0"/>
              </a:rPr>
              <a:t>specifičnega gradiva</a:t>
            </a:r>
          </a:p>
          <a:p>
            <a:pPr lvl="2" eaLnBrk="1" hangingPunct="1">
              <a:buFontTx/>
              <a:buNone/>
              <a:defRPr/>
            </a:pPr>
            <a:r>
              <a:rPr lang="sl-SI" sz="2000" dirty="0">
                <a:solidFill>
                  <a:schemeClr val="accent2"/>
                </a:solidFill>
                <a:latin typeface="Arial" pitchFamily="34" charset="0"/>
                <a:cs typeface="Arial" pitchFamily="34" charset="0"/>
              </a:rPr>
              <a:t>              [sistemi za specifično g./d., za obdelavo]</a:t>
            </a:r>
            <a:endParaRPr lang="sl-SI" sz="2000" dirty="0">
              <a:solidFill>
                <a:schemeClr val="accent2"/>
              </a:solidFill>
              <a:latin typeface="Arial" pitchFamily="34" charset="0"/>
              <a:cs typeface="Arial" pitchFamily="34" charset="0"/>
            </a:endParaRPr>
          </a:p>
        </p:txBody>
      </p:sp>
      <p:sp>
        <p:nvSpPr>
          <p:cNvPr id="4" name="Elipsa 3"/>
          <p:cNvSpPr/>
          <p:nvPr/>
        </p:nvSpPr>
        <p:spPr bwMode="auto">
          <a:xfrm>
            <a:off x="1919536" y="4941168"/>
            <a:ext cx="1986336" cy="1861006"/>
          </a:xfrm>
          <a:prstGeom prst="ellipse">
            <a:avLst/>
          </a:prstGeom>
          <a:solidFill>
            <a:schemeClr val="accent5">
              <a:lumMod val="20000"/>
              <a:lumOff val="80000"/>
            </a:schemeClr>
          </a:solidFill>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wrap="none">
            <a:spAutoFit/>
          </a:bodyPr>
          <a:lstStyle/>
          <a:p>
            <a:pPr algn="ctr" fontAlgn="auto">
              <a:spcBef>
                <a:spcPts val="0"/>
              </a:spcBef>
              <a:spcAft>
                <a:spcPts val="0"/>
              </a:spcAft>
              <a:defRPr/>
            </a:pPr>
            <a:endParaRPr lang="sl-SI" dirty="0">
              <a:solidFill>
                <a:schemeClr val="accent2"/>
              </a:solidFill>
              <a:effectLst>
                <a:outerShdw blurRad="38100" dist="38100" dir="2700000" algn="tl">
                  <a:srgbClr val="000000">
                    <a:alpha val="43137"/>
                  </a:srgbClr>
                </a:outerShdw>
              </a:effectLst>
              <a:latin typeface="Arial" pitchFamily="34" charset="0"/>
              <a:cs typeface="Arial" pitchFamily="34" charset="0"/>
            </a:endParaRPr>
          </a:p>
          <a:p>
            <a:pPr algn="ctr" fontAlgn="auto">
              <a:spcBef>
                <a:spcPts val="0"/>
              </a:spcBef>
              <a:spcAft>
                <a:spcPts val="0"/>
              </a:spcAft>
              <a:defRPr/>
            </a:pPr>
            <a:r>
              <a:rPr lang="sl-SI" dirty="0">
                <a:solidFill>
                  <a:schemeClr val="accent2"/>
                </a:solidFill>
                <a:effectLst>
                  <a:outerShdw blurRad="38100" dist="38100" dir="2700000" algn="tl">
                    <a:srgbClr val="000000">
                      <a:alpha val="43137"/>
                    </a:srgbClr>
                  </a:outerShdw>
                </a:effectLst>
                <a:latin typeface="Arial" pitchFamily="34" charset="0"/>
                <a:cs typeface="Arial" pitchFamily="34" charset="0"/>
              </a:rPr>
              <a:t>PREGLED</a:t>
            </a:r>
          </a:p>
          <a:p>
            <a:pPr algn="ctr" fontAlgn="auto">
              <a:spcBef>
                <a:spcPts val="0"/>
              </a:spcBef>
              <a:spcAft>
                <a:spcPts val="0"/>
              </a:spcAft>
              <a:defRPr/>
            </a:pPr>
            <a:r>
              <a:rPr lang="sl-SI" dirty="0">
                <a:solidFill>
                  <a:schemeClr val="accent2"/>
                </a:solidFill>
                <a:effectLst>
                  <a:outerShdw blurRad="38100" dist="38100" dir="2700000" algn="tl">
                    <a:srgbClr val="000000">
                      <a:alpha val="43137"/>
                    </a:srgbClr>
                  </a:outerShdw>
                </a:effectLst>
                <a:latin typeface="Arial" pitchFamily="34" charset="0"/>
                <a:cs typeface="Arial" pitchFamily="34" charset="0"/>
              </a:rPr>
              <a:t>ISKANJE</a:t>
            </a:r>
          </a:p>
          <a:p>
            <a:pPr algn="ctr" fontAlgn="auto">
              <a:spcBef>
                <a:spcPts val="0"/>
              </a:spcBef>
              <a:spcAft>
                <a:spcPts val="0"/>
              </a:spcAft>
              <a:defRPr/>
            </a:pPr>
            <a:r>
              <a:rPr lang="sl-SI" dirty="0">
                <a:solidFill>
                  <a:schemeClr val="accent2"/>
                </a:solidFill>
                <a:effectLst>
                  <a:outerShdw blurRad="38100" dist="38100" dir="2700000" algn="tl">
                    <a:srgbClr val="000000">
                      <a:alpha val="43137"/>
                    </a:srgbClr>
                  </a:outerShdw>
                </a:effectLst>
                <a:latin typeface="Arial" pitchFamily="34" charset="0"/>
                <a:cs typeface="Arial" pitchFamily="34" charset="0"/>
              </a:rPr>
              <a:t>DOKAZ</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9"/>
          <p:cNvSpPr>
            <a:spLocks noChangeArrowheads="1"/>
          </p:cNvSpPr>
          <p:nvPr/>
        </p:nvSpPr>
        <p:spPr bwMode="auto">
          <a:xfrm>
            <a:off x="1524000" y="0"/>
            <a:ext cx="9144000" cy="1417638"/>
          </a:xfrm>
          <a:prstGeom prst="rect">
            <a:avLst/>
          </a:prstGeom>
          <a:noFill/>
          <a:ln w="9525">
            <a:noFill/>
            <a:miter lim="800000"/>
            <a:headEnd/>
            <a:tailEnd/>
          </a:ln>
        </p:spPr>
        <p:txBody>
          <a:bodyPr anchor="ctr"/>
          <a:lstStyle/>
          <a:p>
            <a:r>
              <a:rPr lang="sl-SI" sz="4000" dirty="0" smtClean="0">
                <a:solidFill>
                  <a:schemeClr val="accent2"/>
                </a:solidFill>
              </a:rPr>
              <a:t>Dokumentarno gradivo </a:t>
            </a:r>
            <a:endParaRPr lang="sl-SI" sz="4000" dirty="0">
              <a:solidFill>
                <a:schemeClr val="accent2"/>
              </a:solidFill>
            </a:endParaRPr>
          </a:p>
        </p:txBody>
      </p:sp>
      <p:sp>
        <p:nvSpPr>
          <p:cNvPr id="4" name="Text Box 4"/>
          <p:cNvSpPr txBox="1">
            <a:spLocks noChangeArrowheads="1"/>
          </p:cNvSpPr>
          <p:nvPr/>
        </p:nvSpPr>
        <p:spPr bwMode="auto">
          <a:xfrm>
            <a:off x="1524000" y="1647826"/>
            <a:ext cx="9144000" cy="4893647"/>
          </a:xfrm>
          <a:prstGeom prst="rect">
            <a:avLst/>
          </a:prstGeom>
          <a:noFill/>
          <a:ln w="9525">
            <a:noFill/>
            <a:miter lim="800000"/>
            <a:headEnd/>
            <a:tailEnd/>
          </a:ln>
          <a:effectLst/>
        </p:spPr>
        <p:txBody>
          <a:bodyPr>
            <a:spAutoFit/>
          </a:bodyPr>
          <a:lstStyle/>
          <a:p>
            <a:pPr lvl="1">
              <a:lnSpc>
                <a:spcPct val="80000"/>
              </a:lnSpc>
              <a:spcBef>
                <a:spcPct val="20000"/>
              </a:spcBef>
              <a:defRPr/>
            </a:pPr>
            <a:r>
              <a:rPr lang="sl-SI" dirty="0" smtClean="0">
                <a:solidFill>
                  <a:schemeClr val="accent2"/>
                </a:solidFill>
              </a:rPr>
              <a:t>VSEBINA</a:t>
            </a:r>
          </a:p>
          <a:p>
            <a:pPr lvl="1">
              <a:lnSpc>
                <a:spcPct val="80000"/>
              </a:lnSpc>
              <a:spcBef>
                <a:spcPct val="20000"/>
              </a:spcBef>
              <a:buFontTx/>
              <a:buChar char="•"/>
              <a:defRPr/>
            </a:pPr>
            <a:r>
              <a:rPr lang="sl-SI" dirty="0" smtClean="0"/>
              <a:t>   za poslovanje / </a:t>
            </a:r>
            <a:r>
              <a:rPr lang="sl-SI" b="1" dirty="0" smtClean="0"/>
              <a:t>delo</a:t>
            </a:r>
          </a:p>
          <a:p>
            <a:pPr lvl="1">
              <a:lnSpc>
                <a:spcPct val="80000"/>
              </a:lnSpc>
              <a:spcBef>
                <a:spcPct val="20000"/>
              </a:spcBef>
              <a:buFontTx/>
              <a:buChar char="•"/>
              <a:defRPr/>
            </a:pPr>
            <a:r>
              <a:rPr lang="sl-SI" dirty="0"/>
              <a:t> </a:t>
            </a:r>
            <a:r>
              <a:rPr lang="sl-SI" dirty="0" smtClean="0"/>
              <a:t>  za </a:t>
            </a:r>
            <a:r>
              <a:rPr lang="sl-SI" b="1" dirty="0" smtClean="0"/>
              <a:t>dokazovanje</a:t>
            </a:r>
            <a:endParaRPr lang="sl-SI" b="1" dirty="0"/>
          </a:p>
          <a:p>
            <a:pPr lvl="1">
              <a:lnSpc>
                <a:spcPct val="80000"/>
              </a:lnSpc>
              <a:spcBef>
                <a:spcPct val="20000"/>
              </a:spcBef>
              <a:buFontTx/>
              <a:buChar char="•"/>
              <a:defRPr/>
            </a:pPr>
            <a:r>
              <a:rPr lang="sl-SI" dirty="0" smtClean="0"/>
              <a:t>   specifično gradivo – različne vsebine / vrste gradiva / dokumentacije: </a:t>
            </a:r>
          </a:p>
          <a:p>
            <a:pPr marL="1257300" lvl="2" indent="-342900">
              <a:lnSpc>
                <a:spcPct val="80000"/>
              </a:lnSpc>
              <a:spcBef>
                <a:spcPct val="20000"/>
              </a:spcBef>
              <a:buFont typeface="Wingdings" panose="05000000000000000000" pitchFamily="2" charset="2"/>
              <a:buChar char="ü"/>
              <a:defRPr/>
            </a:pPr>
            <a:r>
              <a:rPr lang="sl-SI" dirty="0" smtClean="0">
                <a:solidFill>
                  <a:schemeClr val="accent2"/>
                </a:solidFill>
              </a:rPr>
              <a:t>upravno-poslovna </a:t>
            </a:r>
          </a:p>
          <a:p>
            <a:pPr marL="1257300" lvl="2" indent="-342900">
              <a:lnSpc>
                <a:spcPct val="80000"/>
              </a:lnSpc>
              <a:spcBef>
                <a:spcPct val="20000"/>
              </a:spcBef>
              <a:buFont typeface="Wingdings" panose="05000000000000000000" pitchFamily="2" charset="2"/>
              <a:buChar char="ü"/>
              <a:defRPr/>
            </a:pPr>
            <a:r>
              <a:rPr lang="sl-SI" dirty="0" smtClean="0">
                <a:solidFill>
                  <a:schemeClr val="accent2"/>
                </a:solidFill>
              </a:rPr>
              <a:t>kadrovska </a:t>
            </a:r>
          </a:p>
          <a:p>
            <a:pPr marL="1257300" lvl="2" indent="-342900">
              <a:lnSpc>
                <a:spcPct val="80000"/>
              </a:lnSpc>
              <a:spcBef>
                <a:spcPct val="20000"/>
              </a:spcBef>
              <a:buFont typeface="Wingdings" panose="05000000000000000000" pitchFamily="2" charset="2"/>
              <a:buChar char="ü"/>
              <a:defRPr/>
            </a:pPr>
            <a:r>
              <a:rPr lang="sl-SI" dirty="0" smtClean="0">
                <a:solidFill>
                  <a:schemeClr val="accent2"/>
                </a:solidFill>
              </a:rPr>
              <a:t>finančno-računovodska</a:t>
            </a:r>
          </a:p>
          <a:p>
            <a:pPr marL="1257300" lvl="2" indent="-342900">
              <a:lnSpc>
                <a:spcPct val="80000"/>
              </a:lnSpc>
              <a:spcBef>
                <a:spcPct val="20000"/>
              </a:spcBef>
              <a:buFont typeface="Wingdings" panose="05000000000000000000" pitchFamily="2" charset="2"/>
              <a:buChar char="ü"/>
              <a:defRPr/>
            </a:pPr>
            <a:r>
              <a:rPr lang="sl-SI" dirty="0" smtClean="0">
                <a:solidFill>
                  <a:schemeClr val="accent2"/>
                </a:solidFill>
              </a:rPr>
              <a:t>višješolsko-izobraževalna</a:t>
            </a:r>
          </a:p>
          <a:p>
            <a:pPr marL="1257300" lvl="2" indent="-342900">
              <a:lnSpc>
                <a:spcPct val="80000"/>
              </a:lnSpc>
              <a:spcBef>
                <a:spcPct val="20000"/>
              </a:spcBef>
              <a:buFont typeface="Wingdings" panose="05000000000000000000" pitchFamily="2" charset="2"/>
              <a:buChar char="ü"/>
              <a:defRPr/>
            </a:pPr>
            <a:r>
              <a:rPr lang="sl-SI" dirty="0" smtClean="0">
                <a:solidFill>
                  <a:schemeClr val="accent2"/>
                </a:solidFill>
              </a:rPr>
              <a:t>(sejno) gradivo – upravnih organov, strokovnih teles</a:t>
            </a:r>
          </a:p>
          <a:p>
            <a:pPr marL="1257300" lvl="2" indent="-342900">
              <a:lnSpc>
                <a:spcPct val="80000"/>
              </a:lnSpc>
              <a:spcBef>
                <a:spcPct val="20000"/>
              </a:spcBef>
              <a:buFont typeface="Wingdings" panose="05000000000000000000" pitchFamily="2" charset="2"/>
              <a:buChar char="ü"/>
              <a:defRPr/>
            </a:pPr>
            <a:r>
              <a:rPr lang="sl-SI" dirty="0" smtClean="0">
                <a:solidFill>
                  <a:schemeClr val="accent2"/>
                </a:solidFill>
              </a:rPr>
              <a:t>…</a:t>
            </a:r>
          </a:p>
          <a:p>
            <a:pPr lvl="1">
              <a:lnSpc>
                <a:spcPct val="80000"/>
              </a:lnSpc>
              <a:spcBef>
                <a:spcPct val="20000"/>
              </a:spcBef>
              <a:defRPr/>
            </a:pPr>
            <a:endParaRPr lang="sl-SI" dirty="0" smtClean="0"/>
          </a:p>
          <a:p>
            <a:pPr lvl="1">
              <a:lnSpc>
                <a:spcPct val="80000"/>
              </a:lnSpc>
              <a:spcBef>
                <a:spcPct val="20000"/>
              </a:spcBef>
              <a:defRPr/>
            </a:pPr>
            <a:r>
              <a:rPr lang="sl-SI" dirty="0" smtClean="0"/>
              <a:t>POMEMBNO G./D.    </a:t>
            </a:r>
            <a:r>
              <a:rPr lang="sl-SI" b="1" dirty="0" smtClean="0"/>
              <a:t>&gt;&gt;&gt;&gt;&gt;</a:t>
            </a:r>
            <a:r>
              <a:rPr lang="sl-SI" dirty="0" smtClean="0"/>
              <a:t>    </a:t>
            </a:r>
            <a:r>
              <a:rPr lang="sl-SI" dirty="0" smtClean="0">
                <a:solidFill>
                  <a:schemeClr val="accent2"/>
                </a:solidFill>
              </a:rPr>
              <a:t>PREGLED=EVIDENCA</a:t>
            </a:r>
          </a:p>
          <a:p>
            <a:pPr marL="4000500" lvl="8" indent="-342900">
              <a:lnSpc>
                <a:spcPct val="80000"/>
              </a:lnSpc>
              <a:spcBef>
                <a:spcPct val="20000"/>
              </a:spcBef>
              <a:buFont typeface="Wingdings" panose="05000000000000000000" pitchFamily="2" charset="2"/>
              <a:buChar char="Ø"/>
              <a:defRPr/>
            </a:pPr>
            <a:r>
              <a:rPr lang="sl-SI" dirty="0" smtClean="0"/>
              <a:t>1 (vsega) DOK. GRADIVA oz.</a:t>
            </a:r>
          </a:p>
          <a:p>
            <a:pPr marL="4000500" lvl="8" indent="-342900">
              <a:lnSpc>
                <a:spcPct val="80000"/>
              </a:lnSpc>
              <a:spcBef>
                <a:spcPct val="20000"/>
              </a:spcBef>
              <a:buFont typeface="Wingdings" panose="05000000000000000000" pitchFamily="2" charset="2"/>
              <a:buChar char="Ø"/>
              <a:defRPr/>
            </a:pPr>
            <a:r>
              <a:rPr lang="sl-SI" dirty="0"/>
              <a:t>več </a:t>
            </a:r>
            <a:r>
              <a:rPr lang="sl-SI" dirty="0" smtClean="0"/>
              <a:t>POSEBNIH (različnih vrst g./d.)</a:t>
            </a:r>
            <a:endParaRPr lang="sl-SI" dirty="0" smtClean="0"/>
          </a:p>
          <a:p>
            <a:pPr lvl="1">
              <a:lnSpc>
                <a:spcPct val="80000"/>
              </a:lnSpc>
              <a:spcBef>
                <a:spcPct val="20000"/>
              </a:spcBef>
              <a:defRPr/>
            </a:pPr>
            <a:r>
              <a:rPr lang="sl-SI" dirty="0" smtClean="0"/>
              <a:t>„EVIDENČNO G.“                                                        </a:t>
            </a:r>
            <a:r>
              <a:rPr lang="sl-SI" u="sng" dirty="0" smtClean="0"/>
              <a:t> </a:t>
            </a:r>
          </a:p>
          <a:p>
            <a:pPr lvl="1">
              <a:lnSpc>
                <a:spcPct val="80000"/>
              </a:lnSpc>
              <a:spcBef>
                <a:spcPct val="20000"/>
              </a:spcBef>
              <a:defRPr/>
            </a:pPr>
            <a:r>
              <a:rPr lang="sl-SI" sz="1600" dirty="0"/>
              <a:t>	</a:t>
            </a:r>
          </a:p>
        </p:txBody>
      </p:sp>
    </p:spTree>
    <p:extLst>
      <p:ext uri="{BB962C8B-B14F-4D97-AF65-F5344CB8AC3E}">
        <p14:creationId xmlns:p14="http://schemas.microsoft.com/office/powerpoint/2010/main" val="7254470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524000" y="-27384"/>
            <a:ext cx="9144000" cy="1143000"/>
          </a:xfrm>
        </p:spPr>
        <p:txBody>
          <a:bodyPr/>
          <a:lstStyle/>
          <a:p>
            <a:pPr eaLnBrk="1" hangingPunct="1"/>
            <a:r>
              <a:rPr lang="sl-SI" sz="4000" dirty="0">
                <a:solidFill>
                  <a:schemeClr val="accent2"/>
                </a:solidFill>
                <a:latin typeface="Arial" pitchFamily="34" charset="0"/>
                <a:cs typeface="Arial" pitchFamily="34" charset="0"/>
              </a:rPr>
              <a:t>Evidentiranje </a:t>
            </a:r>
          </a:p>
        </p:txBody>
      </p:sp>
      <p:sp>
        <p:nvSpPr>
          <p:cNvPr id="253955" name="Rectangle 3"/>
          <p:cNvSpPr>
            <a:spLocks noGrp="1" noChangeArrowheads="1"/>
          </p:cNvSpPr>
          <p:nvPr>
            <p:ph type="body" idx="1"/>
          </p:nvPr>
        </p:nvSpPr>
        <p:spPr>
          <a:xfrm>
            <a:off x="2706688" y="1989138"/>
            <a:ext cx="7772400" cy="4868862"/>
          </a:xfrm>
        </p:spPr>
        <p:txBody>
          <a:bodyPr/>
          <a:lstStyle/>
          <a:p>
            <a:pPr eaLnBrk="1" hangingPunct="1">
              <a:defRPr/>
            </a:pPr>
            <a:r>
              <a:rPr lang="sl-SI" sz="2000" u="sng" dirty="0" smtClean="0">
                <a:solidFill>
                  <a:schemeClr val="accent2"/>
                </a:solidFill>
                <a:effectLst>
                  <a:outerShdw blurRad="38100" dist="38100" dir="2700000" algn="tl">
                    <a:srgbClr val="000000">
                      <a:alpha val="43137"/>
                    </a:srgbClr>
                  </a:outerShdw>
                </a:effectLst>
                <a:latin typeface="Arial" pitchFamily="34" charset="0"/>
                <a:cs typeface="Arial" pitchFamily="34" charset="0"/>
              </a:rPr>
              <a:t>evidenca</a:t>
            </a:r>
            <a:r>
              <a:rPr lang="sl-SI" sz="2000" dirty="0" smtClean="0">
                <a:solidFill>
                  <a:schemeClr val="accent2"/>
                </a:solidFill>
                <a:latin typeface="Arial" pitchFamily="34" charset="0"/>
                <a:cs typeface="Arial" pitchFamily="34" charset="0"/>
              </a:rPr>
              <a:t> – dokaz – pregled – kažipot </a:t>
            </a:r>
          </a:p>
          <a:p>
            <a:pPr eaLnBrk="1" hangingPunct="1">
              <a:defRPr/>
            </a:pPr>
            <a:r>
              <a:rPr lang="sl-SI" sz="2000" u="sng" dirty="0" smtClean="0">
                <a:solidFill>
                  <a:schemeClr val="accent2"/>
                </a:solidFill>
                <a:effectLst>
                  <a:outerShdw blurRad="38100" dist="38100" dir="2700000" algn="tl">
                    <a:srgbClr val="000000">
                      <a:alpha val="43137"/>
                    </a:srgbClr>
                  </a:outerShdw>
                </a:effectLst>
                <a:latin typeface="Arial" pitchFamily="34" charset="0"/>
                <a:cs typeface="Arial" pitchFamily="34" charset="0"/>
              </a:rPr>
              <a:t>zapis </a:t>
            </a:r>
            <a:r>
              <a:rPr lang="sl-SI" sz="2000" b="1" u="sng" dirty="0">
                <a:solidFill>
                  <a:schemeClr val="accent2"/>
                </a:solidFill>
                <a:effectLst>
                  <a:outerShdw blurRad="38100" dist="38100" dir="2700000" algn="tl">
                    <a:srgbClr val="000000">
                      <a:alpha val="43137"/>
                    </a:srgbClr>
                  </a:outerShdw>
                </a:effectLst>
                <a:latin typeface="Arial" pitchFamily="34" charset="0"/>
                <a:cs typeface="Arial" pitchFamily="34" charset="0"/>
              </a:rPr>
              <a:t>→ </a:t>
            </a:r>
            <a:r>
              <a:rPr lang="sl-SI" sz="2000" u="sng" dirty="0" smtClean="0">
                <a:solidFill>
                  <a:schemeClr val="accent2"/>
                </a:solidFill>
                <a:effectLst>
                  <a:outerShdw blurRad="38100" dist="38100" dir="2700000" algn="tl">
                    <a:srgbClr val="000000">
                      <a:alpha val="43137"/>
                    </a:srgbClr>
                  </a:outerShdw>
                </a:effectLst>
                <a:latin typeface="Arial" pitchFamily="34" charset="0"/>
                <a:cs typeface="Arial" pitchFamily="34" charset="0"/>
              </a:rPr>
              <a:t>dokument</a:t>
            </a:r>
            <a:r>
              <a:rPr lang="sl-SI" sz="2000" dirty="0" smtClean="0">
                <a:solidFill>
                  <a:schemeClr val="accent2"/>
                </a:solidFill>
                <a:latin typeface="Arial" pitchFamily="34" charset="0"/>
                <a:cs typeface="Arial" pitchFamily="34" charset="0"/>
              </a:rPr>
              <a:t>     #     (</a:t>
            </a:r>
            <a:r>
              <a:rPr lang="sl-SI" sz="2000" dirty="0" smtClean="0">
                <a:solidFill>
                  <a:schemeClr val="accent2"/>
                </a:solidFill>
                <a:effectLst>
                  <a:outerShdw blurRad="38100" dist="38100" dir="2700000" algn="tl">
                    <a:srgbClr val="000000">
                      <a:alpha val="43137"/>
                    </a:srgbClr>
                  </a:outerShdw>
                </a:effectLst>
                <a:latin typeface="Arial" pitchFamily="34" charset="0"/>
                <a:cs typeface="Arial" pitchFamily="34" charset="0"/>
              </a:rPr>
              <a:t>ne)evidenčno</a:t>
            </a:r>
            <a:r>
              <a:rPr lang="sl-SI" sz="2000" dirty="0" smtClean="0">
                <a:solidFill>
                  <a:schemeClr val="accent2"/>
                </a:solidFill>
                <a:latin typeface="Arial" pitchFamily="34" charset="0"/>
                <a:cs typeface="Arial" pitchFamily="34" charset="0"/>
              </a:rPr>
              <a:t> g.</a:t>
            </a:r>
            <a:endParaRPr lang="sl-SI" sz="2000" dirty="0">
              <a:solidFill>
                <a:schemeClr val="accent2"/>
              </a:solidFill>
              <a:latin typeface="Arial" pitchFamily="34" charset="0"/>
              <a:cs typeface="Arial" pitchFamily="34" charset="0"/>
            </a:endParaRPr>
          </a:p>
          <a:p>
            <a:pPr eaLnBrk="1" hangingPunct="1">
              <a:defRPr/>
            </a:pPr>
            <a:r>
              <a:rPr lang="sl-SI" sz="2000" dirty="0">
                <a:solidFill>
                  <a:schemeClr val="accent2"/>
                </a:solidFill>
                <a:latin typeface="Arial" pitchFamily="34" charset="0"/>
                <a:cs typeface="Arial" pitchFamily="34" charset="0"/>
              </a:rPr>
              <a:t>ob sprejemu / ustvarjanju</a:t>
            </a:r>
          </a:p>
          <a:p>
            <a:pPr eaLnBrk="1" hangingPunct="1">
              <a:defRPr/>
            </a:pPr>
            <a:r>
              <a:rPr lang="sl-SI" sz="2000" dirty="0" smtClean="0">
                <a:solidFill>
                  <a:schemeClr val="accent2"/>
                </a:solidFill>
                <a:latin typeface="Arial" pitchFamily="34" charset="0"/>
                <a:cs typeface="Arial" pitchFamily="34" charset="0"/>
              </a:rPr>
              <a:t>v </a:t>
            </a:r>
            <a:r>
              <a:rPr lang="sl-SI" sz="2000" dirty="0">
                <a:solidFill>
                  <a:schemeClr val="accent2"/>
                </a:solidFill>
                <a:latin typeface="Arial" pitchFamily="34" charset="0"/>
                <a:cs typeface="Arial" pitchFamily="34" charset="0"/>
              </a:rPr>
              <a:t>evidenco v IS &amp; dokument </a:t>
            </a:r>
            <a:r>
              <a:rPr lang="sl-SI" sz="2000" dirty="0" smtClean="0">
                <a:solidFill>
                  <a:schemeClr val="accent2"/>
                </a:solidFill>
                <a:latin typeface="Arial" pitchFamily="34" charset="0"/>
                <a:cs typeface="Arial" pitchFamily="34" charset="0"/>
              </a:rPr>
              <a:t>(&amp; opremo)</a:t>
            </a:r>
            <a:endParaRPr lang="sl-SI" sz="2000" dirty="0">
              <a:solidFill>
                <a:schemeClr val="accent2"/>
              </a:solidFill>
              <a:latin typeface="Arial" pitchFamily="34" charset="0"/>
              <a:cs typeface="Arial" pitchFamily="34" charset="0"/>
            </a:endParaRPr>
          </a:p>
          <a:p>
            <a:pPr lvl="2" eaLnBrk="1" hangingPunct="1">
              <a:buFontTx/>
              <a:buNone/>
              <a:defRPr/>
            </a:pPr>
            <a:r>
              <a:rPr lang="sl-SI" sz="2000" dirty="0">
                <a:solidFill>
                  <a:schemeClr val="accent2"/>
                </a:solidFill>
                <a:latin typeface="Arial" pitchFamily="34" charset="0"/>
                <a:cs typeface="Arial" pitchFamily="34" charset="0"/>
              </a:rPr>
              <a:t>	</a:t>
            </a:r>
            <a:endParaRPr lang="sl-SI" sz="2000" dirty="0" smtClean="0">
              <a:solidFill>
                <a:schemeClr val="accent2"/>
              </a:solidFill>
              <a:latin typeface="Arial" pitchFamily="34" charset="0"/>
              <a:cs typeface="Arial" pitchFamily="34" charset="0"/>
            </a:endParaRPr>
          </a:p>
        </p:txBody>
      </p:sp>
      <p:sp>
        <p:nvSpPr>
          <p:cNvPr id="4" name="Elipsa 3"/>
          <p:cNvSpPr/>
          <p:nvPr/>
        </p:nvSpPr>
        <p:spPr bwMode="auto">
          <a:xfrm>
            <a:off x="1919536" y="4941168"/>
            <a:ext cx="1986336" cy="1861006"/>
          </a:xfrm>
          <a:prstGeom prst="ellipse">
            <a:avLst/>
          </a:prstGeom>
          <a:solidFill>
            <a:schemeClr val="accent5">
              <a:lumMod val="20000"/>
              <a:lumOff val="80000"/>
            </a:schemeClr>
          </a:solidFill>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wrap="none">
            <a:spAutoFit/>
          </a:bodyPr>
          <a:lstStyle/>
          <a:p>
            <a:pPr algn="ctr" fontAlgn="auto">
              <a:spcBef>
                <a:spcPts val="0"/>
              </a:spcBef>
              <a:spcAft>
                <a:spcPts val="0"/>
              </a:spcAft>
              <a:defRPr/>
            </a:pPr>
            <a:endParaRPr lang="sl-SI" dirty="0">
              <a:solidFill>
                <a:schemeClr val="accent2"/>
              </a:solidFill>
              <a:effectLst>
                <a:outerShdw blurRad="38100" dist="38100" dir="2700000" algn="tl">
                  <a:srgbClr val="000000">
                    <a:alpha val="43137"/>
                  </a:srgbClr>
                </a:outerShdw>
              </a:effectLst>
              <a:latin typeface="Arial" pitchFamily="34" charset="0"/>
              <a:cs typeface="Arial" pitchFamily="34" charset="0"/>
            </a:endParaRPr>
          </a:p>
          <a:p>
            <a:pPr algn="ctr" fontAlgn="auto">
              <a:spcBef>
                <a:spcPts val="0"/>
              </a:spcBef>
              <a:spcAft>
                <a:spcPts val="0"/>
              </a:spcAft>
              <a:defRPr/>
            </a:pPr>
            <a:r>
              <a:rPr lang="sl-SI" dirty="0">
                <a:solidFill>
                  <a:schemeClr val="accent2"/>
                </a:solidFill>
                <a:effectLst>
                  <a:outerShdw blurRad="38100" dist="38100" dir="2700000" algn="tl">
                    <a:srgbClr val="000000">
                      <a:alpha val="43137"/>
                    </a:srgbClr>
                  </a:outerShdw>
                </a:effectLst>
                <a:latin typeface="Arial" pitchFamily="34" charset="0"/>
                <a:cs typeface="Arial" pitchFamily="34" charset="0"/>
              </a:rPr>
              <a:t>PREGLED</a:t>
            </a:r>
          </a:p>
          <a:p>
            <a:pPr algn="ctr" fontAlgn="auto">
              <a:spcBef>
                <a:spcPts val="0"/>
              </a:spcBef>
              <a:spcAft>
                <a:spcPts val="0"/>
              </a:spcAft>
              <a:defRPr/>
            </a:pPr>
            <a:r>
              <a:rPr lang="sl-SI" dirty="0">
                <a:solidFill>
                  <a:schemeClr val="accent2"/>
                </a:solidFill>
                <a:effectLst>
                  <a:outerShdw blurRad="38100" dist="38100" dir="2700000" algn="tl">
                    <a:srgbClr val="000000">
                      <a:alpha val="43137"/>
                    </a:srgbClr>
                  </a:outerShdw>
                </a:effectLst>
                <a:latin typeface="Arial" pitchFamily="34" charset="0"/>
                <a:cs typeface="Arial" pitchFamily="34" charset="0"/>
              </a:rPr>
              <a:t>ISKANJE</a:t>
            </a:r>
          </a:p>
          <a:p>
            <a:pPr algn="ctr" fontAlgn="auto">
              <a:spcBef>
                <a:spcPts val="0"/>
              </a:spcBef>
              <a:spcAft>
                <a:spcPts val="0"/>
              </a:spcAft>
              <a:defRPr/>
            </a:pPr>
            <a:r>
              <a:rPr lang="sl-SI" dirty="0">
                <a:solidFill>
                  <a:schemeClr val="accent2"/>
                </a:solidFill>
                <a:effectLst>
                  <a:outerShdw blurRad="38100" dist="38100" dir="2700000" algn="tl">
                    <a:srgbClr val="000000">
                      <a:alpha val="43137"/>
                    </a:srgbClr>
                  </a:outerShdw>
                </a:effectLst>
                <a:latin typeface="Arial" pitchFamily="34" charset="0"/>
                <a:cs typeface="Arial" pitchFamily="34" charset="0"/>
              </a:rPr>
              <a:t>DOKAZ</a:t>
            </a:r>
          </a:p>
        </p:txBody>
      </p:sp>
    </p:spTree>
    <p:extLst>
      <p:ext uri="{BB962C8B-B14F-4D97-AF65-F5344CB8AC3E}">
        <p14:creationId xmlns:p14="http://schemas.microsoft.com/office/powerpoint/2010/main" val="3324159482"/>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a:xfrm>
            <a:off x="1524000" y="-27384"/>
            <a:ext cx="9144000" cy="1143000"/>
          </a:xfrm>
        </p:spPr>
        <p:txBody>
          <a:bodyPr/>
          <a:lstStyle/>
          <a:p>
            <a:pPr eaLnBrk="1" hangingPunct="1"/>
            <a:r>
              <a:rPr lang="sl-SI" sz="4000" dirty="0">
                <a:solidFill>
                  <a:schemeClr val="accent2"/>
                </a:solidFill>
                <a:latin typeface="Arial" pitchFamily="34" charset="0"/>
                <a:cs typeface="Arial" pitchFamily="34" charset="0"/>
              </a:rPr>
              <a:t>Evidentiranje</a:t>
            </a:r>
          </a:p>
        </p:txBody>
      </p:sp>
      <p:sp>
        <p:nvSpPr>
          <p:cNvPr id="1029" name="AutoShape 30"/>
          <p:cNvSpPr>
            <a:spLocks noChangeArrowheads="1"/>
          </p:cNvSpPr>
          <p:nvPr/>
        </p:nvSpPr>
        <p:spPr bwMode="auto">
          <a:xfrm>
            <a:off x="4872038" y="1844675"/>
            <a:ext cx="1584002" cy="1081088"/>
          </a:xfrm>
          <a:prstGeom prst="foldedCorner">
            <a:avLst>
              <a:gd name="adj" fmla="val 22060"/>
            </a:avLst>
          </a:prstGeom>
          <a:noFill/>
          <a:ln w="9525">
            <a:solidFill>
              <a:srgbClr val="000080"/>
            </a:solidFill>
            <a:round/>
            <a:headEnd/>
            <a:tailEnd/>
          </a:ln>
        </p:spPr>
        <p:txBody>
          <a:bodyPr wrap="none" anchor="ctr"/>
          <a:lstStyle/>
          <a:p>
            <a:pPr algn="ctr"/>
            <a:endParaRPr lang="en-US" sz="1000">
              <a:solidFill>
                <a:srgbClr val="33CCFF"/>
              </a:solidFill>
            </a:endParaRPr>
          </a:p>
        </p:txBody>
      </p:sp>
      <p:graphicFrame>
        <p:nvGraphicFramePr>
          <p:cNvPr id="1026" name="Object 5">
            <a:hlinkClick r:id="" action="ppaction://ole?verb=0"/>
          </p:cNvPr>
          <p:cNvGraphicFramePr>
            <a:graphicFrameLocks noGrp="1"/>
          </p:cNvGraphicFramePr>
          <p:nvPr>
            <p:ph sz="half" idx="2"/>
          </p:nvPr>
        </p:nvGraphicFramePr>
        <p:xfrm>
          <a:off x="2139950" y="2914651"/>
          <a:ext cx="2011834" cy="1662113"/>
        </p:xfrm>
        <a:graphic>
          <a:graphicData uri="http://schemas.openxmlformats.org/presentationml/2006/ole">
            <mc:AlternateContent xmlns:mc="http://schemas.openxmlformats.org/markup-compatibility/2006">
              <mc:Choice xmlns:v="urn:schemas-microsoft-com:vml" Requires="v">
                <p:oleObj spid="_x0000_s1069" name="Clip" r:id="rId4" imgW="2147760" imgH="2938320" progId="">
                  <p:embed/>
                </p:oleObj>
              </mc:Choice>
              <mc:Fallback>
                <p:oleObj name="Clip" r:id="rId4" imgW="2147760" imgH="2938320" progId="">
                  <p:embed/>
                  <p:pic>
                    <p:nvPicPr>
                      <p:cNvPr id="0" name="Object 5"/>
                      <p:cNvPicPr>
                        <a:picLocks noChangeArrowheads="1"/>
                      </p:cNvPicPr>
                      <p:nvPr/>
                    </p:nvPicPr>
                    <p:blipFill>
                      <a:blip r:embed="rId5">
                        <a:lum bright="70000" contrast="-70000"/>
                        <a:extLst>
                          <a:ext uri="{28A0092B-C50C-407E-A947-70E740481C1C}">
                            <a14:useLocalDpi xmlns:a14="http://schemas.microsoft.com/office/drawing/2010/main" val="0"/>
                          </a:ext>
                        </a:extLst>
                      </a:blip>
                      <a:srcRect/>
                      <a:stretch>
                        <a:fillRect/>
                      </a:stretch>
                    </p:blipFill>
                    <p:spPr bwMode="auto">
                      <a:xfrm>
                        <a:off x="2139950" y="2914651"/>
                        <a:ext cx="2011834" cy="1662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30" name="Oval 6"/>
          <p:cNvSpPr>
            <a:spLocks noChangeArrowheads="1"/>
          </p:cNvSpPr>
          <p:nvPr/>
        </p:nvSpPr>
        <p:spPr bwMode="auto">
          <a:xfrm>
            <a:off x="2927350" y="5013326"/>
            <a:ext cx="5689600" cy="1844675"/>
          </a:xfrm>
          <a:prstGeom prst="ellipse">
            <a:avLst/>
          </a:prstGeom>
          <a:solidFill>
            <a:srgbClr val="333399">
              <a:alpha val="10196"/>
            </a:srgbClr>
          </a:solidFill>
          <a:ln w="9525">
            <a:solidFill>
              <a:schemeClr val="tx2"/>
            </a:solidFill>
            <a:round/>
            <a:headEnd/>
            <a:tailEnd/>
          </a:ln>
        </p:spPr>
        <p:txBody>
          <a:bodyPr wrap="none" anchor="ctr"/>
          <a:lstStyle/>
          <a:p>
            <a:pPr algn="ctr"/>
            <a:endParaRPr lang="en-US"/>
          </a:p>
        </p:txBody>
      </p:sp>
      <p:sp>
        <p:nvSpPr>
          <p:cNvPr id="1031" name="Text Box 7"/>
          <p:cNvSpPr txBox="1">
            <a:spLocks noChangeArrowheads="1"/>
          </p:cNvSpPr>
          <p:nvPr/>
        </p:nvSpPr>
        <p:spPr bwMode="auto">
          <a:xfrm>
            <a:off x="3647728" y="5157788"/>
            <a:ext cx="4248473" cy="646331"/>
          </a:xfrm>
          <a:prstGeom prst="rect">
            <a:avLst/>
          </a:prstGeom>
          <a:noFill/>
          <a:ln w="9525">
            <a:noFill/>
            <a:miter lim="800000"/>
            <a:headEnd/>
            <a:tailEnd/>
          </a:ln>
        </p:spPr>
        <p:txBody>
          <a:bodyPr wrap="square">
            <a:spAutoFit/>
          </a:bodyPr>
          <a:lstStyle/>
          <a:p>
            <a:pPr algn="ctr"/>
            <a:r>
              <a:rPr lang="sl-SI" sz="3600" b="1" dirty="0" smtClean="0">
                <a:solidFill>
                  <a:schemeClr val="accent2"/>
                </a:solidFill>
              </a:rPr>
              <a:t>EVIDENCA</a:t>
            </a:r>
            <a:endParaRPr lang="en-US" sz="3600" dirty="0">
              <a:solidFill>
                <a:schemeClr val="accent2"/>
              </a:solidFill>
            </a:endParaRPr>
          </a:p>
        </p:txBody>
      </p:sp>
      <p:sp>
        <p:nvSpPr>
          <p:cNvPr id="1032" name="Text Box 8"/>
          <p:cNvSpPr txBox="1">
            <a:spLocks noChangeArrowheads="1"/>
          </p:cNvSpPr>
          <p:nvPr/>
        </p:nvSpPr>
        <p:spPr bwMode="auto">
          <a:xfrm>
            <a:off x="3648075" y="5765194"/>
            <a:ext cx="4248150" cy="707886"/>
          </a:xfrm>
          <a:prstGeom prst="rect">
            <a:avLst/>
          </a:prstGeom>
          <a:solidFill>
            <a:schemeClr val="bg1"/>
          </a:solidFill>
          <a:ln w="9525">
            <a:solidFill>
              <a:schemeClr val="tx2"/>
            </a:solidFill>
            <a:miter lim="800000"/>
            <a:headEnd/>
            <a:tailEnd/>
          </a:ln>
        </p:spPr>
        <p:txBody>
          <a:bodyPr>
            <a:spAutoFit/>
          </a:bodyPr>
          <a:lstStyle/>
          <a:p>
            <a:pPr algn="ctr"/>
            <a:r>
              <a:rPr lang="sl-SI" u="sng" dirty="0">
                <a:solidFill>
                  <a:schemeClr val="accent2"/>
                </a:solidFill>
              </a:rPr>
              <a:t>enoznačna ID oznaka dokumenta</a:t>
            </a:r>
          </a:p>
          <a:p>
            <a:pPr algn="ctr"/>
            <a:r>
              <a:rPr lang="sl-SI" dirty="0">
                <a:solidFill>
                  <a:schemeClr val="accent2"/>
                </a:solidFill>
              </a:rPr>
              <a:t>strukturirana</a:t>
            </a:r>
          </a:p>
        </p:txBody>
      </p:sp>
      <p:sp>
        <p:nvSpPr>
          <p:cNvPr id="1033" name="Line 35"/>
          <p:cNvSpPr>
            <a:spLocks noChangeShapeType="1"/>
          </p:cNvSpPr>
          <p:nvPr/>
        </p:nvSpPr>
        <p:spPr bwMode="auto">
          <a:xfrm flipH="1">
            <a:off x="5448300" y="2924175"/>
            <a:ext cx="0" cy="2089150"/>
          </a:xfrm>
          <a:prstGeom prst="line">
            <a:avLst/>
          </a:prstGeom>
          <a:noFill/>
          <a:ln w="50800">
            <a:solidFill>
              <a:schemeClr val="accent2">
                <a:alpha val="22000"/>
              </a:schemeClr>
            </a:solidFill>
            <a:round/>
            <a:headEnd/>
            <a:tailEnd type="triangle" w="med" len="med"/>
          </a:ln>
        </p:spPr>
        <p:txBody>
          <a:bodyPr wrap="none" anchor="ctr"/>
          <a:lstStyle/>
          <a:p>
            <a:endParaRPr lang="sl-SI"/>
          </a:p>
        </p:txBody>
      </p:sp>
      <p:sp>
        <p:nvSpPr>
          <p:cNvPr id="1034" name="Line 35"/>
          <p:cNvSpPr>
            <a:spLocks noChangeShapeType="1"/>
          </p:cNvSpPr>
          <p:nvPr/>
        </p:nvSpPr>
        <p:spPr bwMode="auto">
          <a:xfrm flipH="1">
            <a:off x="4295775" y="2924175"/>
            <a:ext cx="1079500" cy="1081088"/>
          </a:xfrm>
          <a:prstGeom prst="line">
            <a:avLst/>
          </a:prstGeom>
          <a:noFill/>
          <a:ln w="50800">
            <a:solidFill>
              <a:schemeClr val="accent2"/>
            </a:solidFill>
            <a:round/>
            <a:headEnd/>
            <a:tailEnd type="triangle" w="med" len="med"/>
          </a:ln>
        </p:spPr>
        <p:txBody>
          <a:bodyPr wrap="none" anchor="ctr"/>
          <a:lstStyle/>
          <a:p>
            <a:endParaRPr lang="sl-SI"/>
          </a:p>
        </p:txBody>
      </p:sp>
      <p:sp>
        <p:nvSpPr>
          <p:cNvPr id="1035" name="Line 35"/>
          <p:cNvSpPr>
            <a:spLocks noChangeShapeType="1"/>
          </p:cNvSpPr>
          <p:nvPr/>
        </p:nvSpPr>
        <p:spPr bwMode="auto">
          <a:xfrm>
            <a:off x="4367213" y="4005263"/>
            <a:ext cx="1008062" cy="1008062"/>
          </a:xfrm>
          <a:prstGeom prst="line">
            <a:avLst/>
          </a:prstGeom>
          <a:noFill/>
          <a:ln w="50800">
            <a:solidFill>
              <a:schemeClr val="accent2"/>
            </a:solidFill>
            <a:round/>
            <a:headEnd/>
            <a:tailEnd type="triangle" w="med" len="med"/>
          </a:ln>
        </p:spPr>
        <p:txBody>
          <a:bodyPr wrap="none" anchor="ctr"/>
          <a:lstStyle/>
          <a:p>
            <a:endParaRPr lang="sl-SI"/>
          </a:p>
        </p:txBody>
      </p:sp>
      <p:sp>
        <p:nvSpPr>
          <p:cNvPr id="1036" name="Rectangle 10"/>
          <p:cNvSpPr>
            <a:spLocks noChangeArrowheads="1"/>
          </p:cNvSpPr>
          <p:nvPr/>
        </p:nvSpPr>
        <p:spPr bwMode="auto">
          <a:xfrm>
            <a:off x="2497212" y="3429001"/>
            <a:ext cx="1798588" cy="800219"/>
          </a:xfrm>
          <a:prstGeom prst="rect">
            <a:avLst/>
          </a:prstGeom>
          <a:solidFill>
            <a:schemeClr val="bg1"/>
          </a:solidFill>
          <a:ln w="9525">
            <a:noFill/>
            <a:miter lim="800000"/>
            <a:headEnd/>
            <a:tailEnd/>
          </a:ln>
        </p:spPr>
        <p:txBody>
          <a:bodyPr wrap="square">
            <a:spAutoFit/>
          </a:bodyPr>
          <a:lstStyle/>
          <a:p>
            <a:pPr algn="ctr"/>
            <a:r>
              <a:rPr lang="sl-SI" sz="1800" b="1" dirty="0">
                <a:solidFill>
                  <a:schemeClr val="accent2"/>
                </a:solidFill>
              </a:rPr>
              <a:t>AGREGACIJA</a:t>
            </a:r>
            <a:r>
              <a:rPr lang="sl-SI" sz="1400" b="1" dirty="0">
                <a:solidFill>
                  <a:schemeClr val="accent2"/>
                </a:solidFill>
              </a:rPr>
              <a:t> </a:t>
            </a:r>
            <a:r>
              <a:rPr lang="sl-SI" sz="1400" dirty="0" smtClean="0">
                <a:solidFill>
                  <a:schemeClr val="accent2"/>
                </a:solidFill>
              </a:rPr>
              <a:t>=</a:t>
            </a:r>
          </a:p>
          <a:p>
            <a:pPr algn="ctr"/>
            <a:r>
              <a:rPr lang="sl-SI" sz="1400" dirty="0" smtClean="0">
                <a:solidFill>
                  <a:schemeClr val="accent2"/>
                </a:solidFill>
              </a:rPr>
              <a:t>povezani dokumenti</a:t>
            </a:r>
            <a:endParaRPr lang="sl-SI" sz="1400" dirty="0">
              <a:solidFill>
                <a:schemeClr val="accent2"/>
              </a:solidFill>
            </a:endParaRPr>
          </a:p>
        </p:txBody>
      </p:sp>
      <p:sp>
        <p:nvSpPr>
          <p:cNvPr id="1037" name="Rectangle 17"/>
          <p:cNvSpPr>
            <a:spLocks noChangeArrowheads="1"/>
          </p:cNvSpPr>
          <p:nvPr/>
        </p:nvSpPr>
        <p:spPr bwMode="auto">
          <a:xfrm>
            <a:off x="4872038" y="2205038"/>
            <a:ext cx="1584002" cy="369332"/>
          </a:xfrm>
          <a:prstGeom prst="rect">
            <a:avLst/>
          </a:prstGeom>
          <a:noFill/>
          <a:ln w="9525">
            <a:noFill/>
            <a:miter lim="800000"/>
            <a:headEnd/>
            <a:tailEnd/>
          </a:ln>
        </p:spPr>
        <p:txBody>
          <a:bodyPr wrap="square">
            <a:spAutoFit/>
          </a:bodyPr>
          <a:lstStyle/>
          <a:p>
            <a:pPr algn="ctr"/>
            <a:r>
              <a:rPr lang="sl-SI" sz="1800" b="1" dirty="0">
                <a:solidFill>
                  <a:schemeClr val="accent2"/>
                </a:solidFill>
              </a:rPr>
              <a:t>DOKUMENT</a:t>
            </a:r>
          </a:p>
        </p:txBody>
      </p:sp>
      <p:sp>
        <p:nvSpPr>
          <p:cNvPr id="1038" name="Rectangle 10"/>
          <p:cNvSpPr>
            <a:spLocks noChangeArrowheads="1"/>
          </p:cNvSpPr>
          <p:nvPr/>
        </p:nvSpPr>
        <p:spPr bwMode="auto">
          <a:xfrm>
            <a:off x="1524000" y="3429001"/>
            <a:ext cx="899592" cy="830997"/>
          </a:xfrm>
          <a:prstGeom prst="rect">
            <a:avLst/>
          </a:prstGeom>
          <a:solidFill>
            <a:schemeClr val="bg1"/>
          </a:solidFill>
          <a:ln w="9525">
            <a:noFill/>
            <a:miter lim="800000"/>
            <a:headEnd/>
            <a:tailEnd/>
          </a:ln>
        </p:spPr>
        <p:txBody>
          <a:bodyPr wrap="square">
            <a:spAutoFit/>
          </a:bodyPr>
          <a:lstStyle/>
          <a:p>
            <a:r>
              <a:rPr lang="sl-SI" sz="1600" dirty="0">
                <a:solidFill>
                  <a:schemeClr val="accent2"/>
                </a:solidFill>
              </a:rPr>
              <a:t>zadeva</a:t>
            </a:r>
          </a:p>
          <a:p>
            <a:r>
              <a:rPr lang="sl-SI" sz="1600" dirty="0">
                <a:solidFill>
                  <a:schemeClr val="accent2"/>
                </a:solidFill>
              </a:rPr>
              <a:t>dosje</a:t>
            </a:r>
          </a:p>
          <a:p>
            <a:r>
              <a:rPr lang="sl-SI" sz="1600" dirty="0">
                <a:solidFill>
                  <a:schemeClr val="accent2"/>
                </a:solidFill>
              </a:rPr>
              <a:t>seznam</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2835276" y="4673600"/>
            <a:ext cx="184731" cy="400110"/>
          </a:xfrm>
          <a:prstGeom prst="rect">
            <a:avLst/>
          </a:prstGeom>
          <a:noFill/>
          <a:ln w="9525">
            <a:noFill/>
            <a:miter lim="800000"/>
            <a:headEnd/>
            <a:tailEnd/>
          </a:ln>
        </p:spPr>
        <p:txBody>
          <a:bodyPr wrap="none">
            <a:spAutoFit/>
          </a:bodyPr>
          <a:lstStyle/>
          <a:p>
            <a:endParaRPr lang="en-US"/>
          </a:p>
        </p:txBody>
      </p:sp>
      <p:sp>
        <p:nvSpPr>
          <p:cNvPr id="18435" name="Text Box 3"/>
          <p:cNvSpPr txBox="1">
            <a:spLocks noChangeArrowheads="1"/>
          </p:cNvSpPr>
          <p:nvPr/>
        </p:nvSpPr>
        <p:spPr bwMode="auto">
          <a:xfrm>
            <a:off x="1524000" y="1412875"/>
            <a:ext cx="9972600" cy="707886"/>
          </a:xfrm>
          <a:prstGeom prst="rect">
            <a:avLst/>
          </a:prstGeom>
          <a:noFill/>
          <a:ln w="9525">
            <a:noFill/>
            <a:miter lim="800000"/>
            <a:headEnd/>
            <a:tailEnd/>
          </a:ln>
        </p:spPr>
        <p:txBody>
          <a:bodyPr wrap="square">
            <a:spAutoFit/>
          </a:bodyPr>
          <a:lstStyle/>
          <a:p>
            <a:r>
              <a:rPr lang="sl-SI" dirty="0">
                <a:solidFill>
                  <a:schemeClr val="accent2"/>
                </a:solidFill>
              </a:rPr>
              <a:t>EVIDENCA DOKUMENTARNEGA GRADIVA – minimalni nabor </a:t>
            </a:r>
            <a:r>
              <a:rPr lang="sl-SI" dirty="0" smtClean="0">
                <a:solidFill>
                  <a:schemeClr val="accent2"/>
                </a:solidFill>
              </a:rPr>
              <a:t>metapodatkov </a:t>
            </a:r>
            <a:endParaRPr lang="sl-SI" sz="1000" dirty="0">
              <a:solidFill>
                <a:schemeClr val="accent2"/>
              </a:solidFill>
            </a:endParaRPr>
          </a:p>
          <a:p>
            <a:r>
              <a:rPr lang="sl-SI" sz="1000" dirty="0">
                <a:solidFill>
                  <a:schemeClr val="accent2"/>
                </a:solidFill>
              </a:rPr>
              <a:t>					            </a:t>
            </a:r>
            <a:r>
              <a:rPr lang="sl-SI" sz="1000" dirty="0" smtClean="0">
                <a:solidFill>
                  <a:schemeClr val="accent2"/>
                </a:solidFill>
              </a:rPr>
              <a:t>         </a:t>
            </a:r>
            <a:r>
              <a:rPr lang="sl-SI" dirty="0" smtClean="0">
                <a:solidFill>
                  <a:schemeClr val="accent2"/>
                </a:solidFill>
              </a:rPr>
              <a:t>ISO/TR </a:t>
            </a:r>
            <a:r>
              <a:rPr lang="sl-SI" dirty="0">
                <a:solidFill>
                  <a:schemeClr val="accent2"/>
                </a:solidFill>
              </a:rPr>
              <a:t>15489-2:2001(E</a:t>
            </a:r>
            <a:r>
              <a:rPr lang="sl-SI" dirty="0" smtClean="0">
                <a:solidFill>
                  <a:schemeClr val="accent2"/>
                </a:solidFill>
              </a:rPr>
              <a:t>) &amp; PETZ</a:t>
            </a:r>
            <a:endParaRPr lang="sl-SI" dirty="0">
              <a:solidFill>
                <a:schemeClr val="accent2"/>
              </a:solidFill>
            </a:endParaRPr>
          </a:p>
        </p:txBody>
      </p:sp>
      <p:graphicFrame>
        <p:nvGraphicFramePr>
          <p:cNvPr id="5" name="Tabela 4"/>
          <p:cNvGraphicFramePr>
            <a:graphicFrameLocks noGrp="1"/>
          </p:cNvGraphicFramePr>
          <p:nvPr>
            <p:extLst>
              <p:ext uri="{D42A27DB-BD31-4B8C-83A1-F6EECF244321}">
                <p14:modId xmlns:p14="http://schemas.microsoft.com/office/powerpoint/2010/main" val="4284612277"/>
              </p:ext>
            </p:extLst>
          </p:nvPr>
        </p:nvGraphicFramePr>
        <p:xfrm>
          <a:off x="4200525" y="3140184"/>
          <a:ext cx="3696072" cy="1584960"/>
        </p:xfrm>
        <a:graphic>
          <a:graphicData uri="http://schemas.openxmlformats.org/drawingml/2006/table">
            <a:tbl>
              <a:tblPr firstRow="1" bandRow="1">
                <a:tableStyleId>{5940675A-B579-460E-94D1-54222C63F5DA}</a:tableStyleId>
              </a:tblPr>
              <a:tblGrid>
                <a:gridCol w="3696072">
                  <a:extLst>
                    <a:ext uri="{9D8B030D-6E8A-4147-A177-3AD203B41FA5}">
                      <a16:colId xmlns:a16="http://schemas.microsoft.com/office/drawing/2014/main" xmlns="" val="20000"/>
                    </a:ext>
                  </a:extLst>
                </a:gridCol>
              </a:tblGrid>
              <a:tr h="370840">
                <a:tc>
                  <a:txBody>
                    <a:bodyPr/>
                    <a:lstStyle/>
                    <a:p>
                      <a:r>
                        <a:rPr lang="sl-SI" sz="2000" dirty="0">
                          <a:solidFill>
                            <a:schemeClr val="accent2"/>
                          </a:solidFill>
                          <a:latin typeface="Arial" pitchFamily="34" charset="0"/>
                          <a:cs typeface="Arial" pitchFamily="34" charset="0"/>
                        </a:rPr>
                        <a:t>identifikacijski znak</a:t>
                      </a:r>
                    </a:p>
                  </a:txBody>
                  <a:tcPr/>
                </a:tc>
                <a:extLst>
                  <a:ext uri="{0D108BD9-81ED-4DB2-BD59-A6C34878D82A}">
                    <a16:rowId xmlns:a16="http://schemas.microsoft.com/office/drawing/2014/main" xmlns="" val="10000"/>
                  </a:ext>
                </a:extLst>
              </a:tr>
              <a:tr h="370840">
                <a:tc>
                  <a:txBody>
                    <a:bodyPr/>
                    <a:lstStyle/>
                    <a:p>
                      <a:r>
                        <a:rPr lang="sl-SI" sz="2000" dirty="0">
                          <a:solidFill>
                            <a:schemeClr val="accent2"/>
                          </a:solidFill>
                          <a:latin typeface="Arial" pitchFamily="34" charset="0"/>
                          <a:cs typeface="Arial" pitchFamily="34" charset="0"/>
                        </a:rPr>
                        <a:t>naslov ali kratek opis</a:t>
                      </a:r>
                    </a:p>
                  </a:txBody>
                  <a:tcPr/>
                </a:tc>
                <a:extLst>
                  <a:ext uri="{0D108BD9-81ED-4DB2-BD59-A6C34878D82A}">
                    <a16:rowId xmlns:a16="http://schemas.microsoft.com/office/drawing/2014/main" xmlns="" val="10001"/>
                  </a:ext>
                </a:extLst>
              </a:tr>
              <a:tr h="370840">
                <a:tc>
                  <a:txBody>
                    <a:bodyPr/>
                    <a:lstStyle/>
                    <a:p>
                      <a:r>
                        <a:rPr lang="sl-SI" sz="2000" dirty="0">
                          <a:solidFill>
                            <a:schemeClr val="accent2"/>
                          </a:solidFill>
                          <a:latin typeface="Arial" pitchFamily="34" charset="0"/>
                          <a:cs typeface="Arial" pitchFamily="34" charset="0"/>
                        </a:rPr>
                        <a:t>datum in čas vpisa</a:t>
                      </a:r>
                    </a:p>
                  </a:txBody>
                  <a:tcPr/>
                </a:tc>
                <a:extLst>
                  <a:ext uri="{0D108BD9-81ED-4DB2-BD59-A6C34878D82A}">
                    <a16:rowId xmlns:a16="http://schemas.microsoft.com/office/drawing/2014/main" xmlns="" val="10002"/>
                  </a:ext>
                </a:extLst>
              </a:tr>
              <a:tr h="370840">
                <a:tc>
                  <a:txBody>
                    <a:bodyPr/>
                    <a:lstStyle/>
                    <a:p>
                      <a:r>
                        <a:rPr lang="sl-SI" sz="2000" dirty="0">
                          <a:solidFill>
                            <a:schemeClr val="accent2"/>
                          </a:solidFill>
                          <a:latin typeface="Arial" pitchFamily="34" charset="0"/>
                          <a:cs typeface="Arial" pitchFamily="34" charset="0"/>
                        </a:rPr>
                        <a:t>avtor / pošiljatelj / prejemnik</a:t>
                      </a:r>
                    </a:p>
                  </a:txBody>
                  <a:tcPr/>
                </a:tc>
                <a:extLst>
                  <a:ext uri="{0D108BD9-81ED-4DB2-BD59-A6C34878D82A}">
                    <a16:rowId xmlns:a16="http://schemas.microsoft.com/office/drawing/2014/main" xmlns="" val="10003"/>
                  </a:ext>
                </a:extLst>
              </a:tr>
            </a:tbl>
          </a:graphicData>
        </a:graphic>
      </p:graphicFrame>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3"/>
          <p:cNvSpPr txBox="1">
            <a:spLocks noChangeArrowheads="1"/>
          </p:cNvSpPr>
          <p:nvPr/>
        </p:nvSpPr>
        <p:spPr bwMode="auto">
          <a:xfrm>
            <a:off x="2835276" y="4673600"/>
            <a:ext cx="184731" cy="400110"/>
          </a:xfrm>
          <a:prstGeom prst="rect">
            <a:avLst/>
          </a:prstGeom>
          <a:noFill/>
          <a:ln w="9525">
            <a:noFill/>
            <a:miter lim="800000"/>
            <a:headEnd/>
            <a:tailEnd/>
          </a:ln>
        </p:spPr>
        <p:txBody>
          <a:bodyPr wrap="none">
            <a:spAutoFit/>
          </a:bodyPr>
          <a:lstStyle/>
          <a:p>
            <a:endParaRPr lang="sl-SI"/>
          </a:p>
        </p:txBody>
      </p:sp>
      <p:graphicFrame>
        <p:nvGraphicFramePr>
          <p:cNvPr id="237629" name="Group 61"/>
          <p:cNvGraphicFramePr>
            <a:graphicFrameLocks noGrp="1"/>
          </p:cNvGraphicFramePr>
          <p:nvPr>
            <p:ph idx="1"/>
            <p:extLst>
              <p:ext uri="{D42A27DB-BD31-4B8C-83A1-F6EECF244321}">
                <p14:modId xmlns:p14="http://schemas.microsoft.com/office/powerpoint/2010/main" val="2121518674"/>
              </p:ext>
            </p:extLst>
          </p:nvPr>
        </p:nvGraphicFramePr>
        <p:xfrm>
          <a:off x="1992313" y="2238712"/>
          <a:ext cx="8229600" cy="4358640"/>
        </p:xfrm>
        <a:graphic>
          <a:graphicData uri="http://schemas.openxmlformats.org/drawingml/2006/table">
            <a:tbl>
              <a:tblPr/>
              <a:tblGrid>
                <a:gridCol w="4103687">
                  <a:extLst>
                    <a:ext uri="{9D8B030D-6E8A-4147-A177-3AD203B41FA5}">
                      <a16:colId xmlns:a16="http://schemas.microsoft.com/office/drawing/2014/main" xmlns="" val="20000"/>
                    </a:ext>
                  </a:extLst>
                </a:gridCol>
                <a:gridCol w="4125913">
                  <a:extLst>
                    <a:ext uri="{9D8B030D-6E8A-4147-A177-3AD203B41FA5}">
                      <a16:colId xmlns:a16="http://schemas.microsoft.com/office/drawing/2014/main" xmlns="" val="20001"/>
                    </a:ext>
                  </a:extLst>
                </a:gridCol>
              </a:tblGrid>
              <a:tr h="3698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2000" b="0" i="0" u="none" strike="noStrike" cap="none" normalizeH="0" baseline="0" dirty="0">
                          <a:ln>
                            <a:noFill/>
                          </a:ln>
                          <a:solidFill>
                            <a:schemeClr val="accent2"/>
                          </a:solidFill>
                          <a:effectLst/>
                          <a:latin typeface="Arial" charset="0"/>
                        </a:rPr>
                        <a:t>ZADEVA, DOSJE, SEZNAM DOK.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2000" b="0" i="0" u="none" strike="noStrike" cap="none" normalizeH="0" baseline="0" dirty="0">
                          <a:ln>
                            <a:noFill/>
                          </a:ln>
                          <a:solidFill>
                            <a:schemeClr val="accent2"/>
                          </a:solidFill>
                          <a:effectLst/>
                          <a:latin typeface="Arial" charset="0"/>
                        </a:rPr>
                        <a:t>DOKUMENT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xmlns="" val="10000"/>
                  </a:ext>
                </a:extLst>
              </a:tr>
              <a:tr h="3683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2000" b="0" i="0" u="none" strike="noStrike" cap="none" normalizeH="0" baseline="0" dirty="0">
                          <a:ln>
                            <a:noFill/>
                          </a:ln>
                          <a:solidFill>
                            <a:schemeClr val="accent2"/>
                          </a:solidFill>
                          <a:effectLst/>
                          <a:latin typeface="Arial" charset="0"/>
                        </a:rPr>
                        <a:t>številka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2000" b="0" i="0" u="none" strike="noStrike" cap="none" normalizeH="0" baseline="0">
                          <a:ln>
                            <a:noFill/>
                          </a:ln>
                          <a:solidFill>
                            <a:schemeClr val="accent2"/>
                          </a:solidFill>
                          <a:effectLst/>
                          <a:latin typeface="Arial" charset="0"/>
                        </a:rPr>
                        <a:t>številka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3698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2000" b="0" i="0" u="none" strike="noStrike" cap="none" normalizeH="0" baseline="0">
                          <a:ln>
                            <a:noFill/>
                          </a:ln>
                          <a:solidFill>
                            <a:schemeClr val="accent2"/>
                          </a:solidFill>
                          <a:effectLst/>
                          <a:latin typeface="Arial" charset="0"/>
                        </a:rPr>
                        <a:t>datum začetka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2000" b="0" i="0" u="none" strike="noStrike" cap="none" normalizeH="0" baseline="0" dirty="0">
                          <a:ln>
                            <a:noFill/>
                          </a:ln>
                          <a:solidFill>
                            <a:schemeClr val="accent2"/>
                          </a:solidFill>
                          <a:effectLst/>
                          <a:latin typeface="Arial" charset="0"/>
                        </a:rPr>
                        <a:t>datum prejema/odpreme /nastanka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3698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2000" b="0" i="0" u="none" strike="noStrike" cap="none" normalizeH="0" baseline="0">
                          <a:ln>
                            <a:noFill/>
                          </a:ln>
                          <a:solidFill>
                            <a:schemeClr val="accent2"/>
                          </a:solidFill>
                          <a:effectLst/>
                          <a:latin typeface="Arial" charset="0"/>
                        </a:rPr>
                        <a:t>kratka vsebina – naslov zadeve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2000" b="0" i="0" u="none" strike="noStrike" cap="none" normalizeH="0" baseline="0" dirty="0">
                          <a:ln>
                            <a:noFill/>
                          </a:ln>
                          <a:solidFill>
                            <a:schemeClr val="accent2"/>
                          </a:solidFill>
                          <a:effectLst/>
                          <a:latin typeface="Arial" charset="0"/>
                        </a:rPr>
                        <a:t>kratka vsebina – naslov dok.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3698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2000" b="0" i="0" u="none" strike="noStrike" cap="none" normalizeH="0" baseline="0">
                          <a:ln>
                            <a:noFill/>
                          </a:ln>
                          <a:solidFill>
                            <a:schemeClr val="accent2"/>
                          </a:solidFill>
                          <a:effectLst/>
                          <a:latin typeface="Arial" charset="0"/>
                        </a:rPr>
                        <a:t>subjekt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2000" b="0" i="0" u="none" strike="noStrike" cap="none" normalizeH="0" baseline="0">
                          <a:ln>
                            <a:noFill/>
                          </a:ln>
                          <a:solidFill>
                            <a:schemeClr val="accent2"/>
                          </a:solidFill>
                          <a:effectLst/>
                          <a:latin typeface="Arial" charset="0"/>
                        </a:rPr>
                        <a:t>subjekt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3683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2000" b="0" i="0" u="none" strike="noStrike" cap="none" normalizeH="0" baseline="0" dirty="0">
                          <a:ln>
                            <a:noFill/>
                          </a:ln>
                          <a:solidFill>
                            <a:schemeClr val="accent2"/>
                          </a:solidFill>
                          <a:effectLst/>
                          <a:latin typeface="Arial" charset="0"/>
                        </a:rPr>
                        <a:t>rok hrambe – </a:t>
                      </a:r>
                      <a:r>
                        <a:rPr kumimoji="0" lang="sl-SI" sz="2000" b="0" i="0" u="none" strike="noStrike" cap="none" normalizeH="0" baseline="0" dirty="0">
                          <a:ln>
                            <a:noFill/>
                          </a:ln>
                          <a:solidFill>
                            <a:srgbClr val="CC0000"/>
                          </a:solidFill>
                          <a:effectLst/>
                          <a:latin typeface="Arial" charset="0"/>
                        </a:rPr>
                        <a:t>A</a:t>
                      </a:r>
                      <a:r>
                        <a:rPr kumimoji="0" lang="sl-SI" sz="2000" b="0" i="0" u="none" strike="noStrike" cap="none" normalizeH="0" baseline="0" dirty="0">
                          <a:ln>
                            <a:noFill/>
                          </a:ln>
                          <a:solidFill>
                            <a:srgbClr val="000099"/>
                          </a:solidFill>
                          <a:effectLst/>
                          <a:latin typeface="Arial" charset="0"/>
                        </a:rPr>
                        <a:t>,</a:t>
                      </a:r>
                      <a:r>
                        <a:rPr kumimoji="0" lang="sl-SI" sz="2000" b="0" i="0" u="none" strike="noStrike" cap="none" normalizeH="0" baseline="0" dirty="0">
                          <a:ln>
                            <a:noFill/>
                          </a:ln>
                          <a:solidFill>
                            <a:schemeClr val="accent2"/>
                          </a:solidFill>
                          <a:effectLst/>
                          <a:latin typeface="Arial" charset="0"/>
                        </a:rPr>
                        <a:t> T, št. let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2000" b="0" i="0" u="none" strike="noStrike" cap="none" normalizeH="0" baseline="0" dirty="0">
                          <a:ln>
                            <a:noFill/>
                          </a:ln>
                          <a:solidFill>
                            <a:schemeClr val="accent2"/>
                          </a:solidFill>
                          <a:effectLst/>
                          <a:latin typeface="Arial" charset="0"/>
                        </a:rPr>
                        <a:t>oznaka V, I, 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r h="3698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2000" b="0" i="0" u="none" strike="noStrike" cap="none" normalizeH="0" baseline="0">
                          <a:ln>
                            <a:noFill/>
                          </a:ln>
                          <a:solidFill>
                            <a:schemeClr val="accent2"/>
                          </a:solidFill>
                          <a:effectLst/>
                          <a:latin typeface="Arial" charset="0"/>
                        </a:rPr>
                        <a:t>signirni znak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2000" b="0" i="0" u="none" strike="noStrike" cap="none" normalizeH="0" baseline="0">
                          <a:ln>
                            <a:noFill/>
                          </a:ln>
                          <a:solidFill>
                            <a:schemeClr val="accent2"/>
                          </a:solidFill>
                          <a:effectLst/>
                          <a:latin typeface="Arial" charset="0"/>
                        </a:rPr>
                        <a:t>signirni znak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6"/>
                  </a:ext>
                </a:extLst>
              </a:tr>
              <a:tr h="3698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2000" b="0" i="0" u="none" strike="noStrike" cap="none" normalizeH="0" baseline="0">
                          <a:ln>
                            <a:noFill/>
                          </a:ln>
                          <a:solidFill>
                            <a:schemeClr val="accent2"/>
                          </a:solidFill>
                          <a:effectLst/>
                          <a:latin typeface="Arial" charset="0"/>
                        </a:rPr>
                        <a:t>ključne besede (opcijsko)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2000" b="0" i="0" u="none" strike="noStrike" cap="none" normalizeH="0" baseline="0" dirty="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7"/>
                  </a:ext>
                </a:extLst>
              </a:tr>
              <a:tr h="3698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2000" b="0" i="0" u="none" strike="noStrike" cap="none" normalizeH="0" baseline="0">
                          <a:ln>
                            <a:noFill/>
                          </a:ln>
                          <a:solidFill>
                            <a:schemeClr val="accent2"/>
                          </a:solidFill>
                          <a:effectLst/>
                          <a:latin typeface="Arial" charset="0"/>
                        </a:rPr>
                        <a:t>seznam dokumentov</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2000" b="0" i="0" u="none" strike="noStrike" cap="none" normalizeH="0" baseline="0" dirty="0">
                          <a:ln>
                            <a:noFill/>
                          </a:ln>
                          <a:solidFill>
                            <a:schemeClr val="accent2"/>
                          </a:solidFill>
                          <a:effectLst/>
                          <a:latin typeface="Arial" charset="0"/>
                        </a:rPr>
                        <a:t>priloge – število in kratek opis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8"/>
                  </a:ext>
                </a:extLst>
              </a:tr>
              <a:tr h="3683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2000" b="0" i="0" u="none" strike="noStrike" cap="none" normalizeH="0" baseline="0">
                          <a:ln>
                            <a:noFill/>
                          </a:ln>
                          <a:solidFill>
                            <a:schemeClr val="accent2"/>
                          </a:solidFill>
                          <a:effectLst/>
                          <a:latin typeface="Arial" charset="0"/>
                        </a:rPr>
                        <a:t>stanje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2000" b="0" i="0" u="none" strike="noStrike" cap="none" normalizeH="0" baseline="0" dirty="0">
                          <a:ln>
                            <a:noFill/>
                          </a:ln>
                          <a:solidFill>
                            <a:schemeClr val="accent2"/>
                          </a:solidFill>
                          <a:effectLst/>
                          <a:latin typeface="Arial" charset="0"/>
                        </a:rPr>
                        <a:t>stopnja tajnosti (ST,T,Z,I, posl,)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9"/>
                  </a:ext>
                </a:extLst>
              </a:tr>
              <a:tr h="3698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2000" b="0" i="0" u="none" strike="noStrike" cap="none" normalizeH="0" baseline="0" dirty="0">
                          <a:ln>
                            <a:noFill/>
                          </a:ln>
                          <a:solidFill>
                            <a:schemeClr val="accent2"/>
                          </a:solidFill>
                          <a:effectLst/>
                          <a:latin typeface="Arial" charset="0"/>
                        </a:rPr>
                        <a:t>zveza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2000" b="0" i="0" u="none" strike="noStrike" cap="none" normalizeH="0" baseline="0" dirty="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10"/>
                  </a:ext>
                </a:extLst>
              </a:tr>
            </a:tbl>
          </a:graphicData>
        </a:graphic>
      </p:graphicFrame>
      <p:sp>
        <p:nvSpPr>
          <p:cNvPr id="5" name="Text Box 3"/>
          <p:cNvSpPr txBox="1">
            <a:spLocks noChangeArrowheads="1"/>
          </p:cNvSpPr>
          <p:nvPr/>
        </p:nvSpPr>
        <p:spPr bwMode="auto">
          <a:xfrm>
            <a:off x="1524000" y="1412875"/>
            <a:ext cx="9972600" cy="707886"/>
          </a:xfrm>
          <a:prstGeom prst="rect">
            <a:avLst/>
          </a:prstGeom>
          <a:noFill/>
          <a:ln w="9525">
            <a:noFill/>
            <a:miter lim="800000"/>
            <a:headEnd/>
            <a:tailEnd/>
          </a:ln>
        </p:spPr>
        <p:txBody>
          <a:bodyPr wrap="square">
            <a:spAutoFit/>
          </a:bodyPr>
          <a:lstStyle/>
          <a:p>
            <a:r>
              <a:rPr lang="sl-SI" dirty="0">
                <a:solidFill>
                  <a:schemeClr val="accent2"/>
                </a:solidFill>
              </a:rPr>
              <a:t>EVIDENCA DOKUMENTARNEGA GRADIVA </a:t>
            </a:r>
            <a:r>
              <a:rPr lang="sl-SI" dirty="0" smtClean="0">
                <a:solidFill>
                  <a:schemeClr val="accent2"/>
                </a:solidFill>
              </a:rPr>
              <a:t>– nabor obveznih metapodatkov </a:t>
            </a:r>
            <a:endParaRPr lang="sl-SI" sz="1000" dirty="0">
              <a:solidFill>
                <a:schemeClr val="accent2"/>
              </a:solidFill>
            </a:endParaRPr>
          </a:p>
          <a:p>
            <a:r>
              <a:rPr lang="sl-SI" sz="1000" dirty="0">
                <a:solidFill>
                  <a:schemeClr val="accent2"/>
                </a:solidFill>
              </a:rPr>
              <a:t>					</a:t>
            </a:r>
            <a:r>
              <a:rPr lang="sl-SI" sz="1000" dirty="0" smtClean="0">
                <a:solidFill>
                  <a:schemeClr val="accent2"/>
                </a:solidFill>
              </a:rPr>
              <a:t>                     </a:t>
            </a:r>
            <a:r>
              <a:rPr lang="sl-SI" dirty="0">
                <a:solidFill>
                  <a:schemeClr val="accent2"/>
                </a:solidFill>
              </a:rPr>
              <a:t>U</a:t>
            </a:r>
            <a:r>
              <a:rPr lang="sl-SI" dirty="0" smtClean="0">
                <a:solidFill>
                  <a:schemeClr val="accent2"/>
                </a:solidFill>
              </a:rPr>
              <a:t>redba o upravnem poslovanju</a:t>
            </a:r>
            <a:endParaRPr lang="sl-SI" dirty="0">
              <a:solidFill>
                <a:schemeClr val="accent2"/>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ChangeArrowheads="1"/>
          </p:cNvSpPr>
          <p:nvPr/>
        </p:nvSpPr>
        <p:spPr bwMode="auto">
          <a:xfrm>
            <a:off x="1524000" y="-27384"/>
            <a:ext cx="9144000" cy="1417637"/>
          </a:xfrm>
          <a:prstGeom prst="rect">
            <a:avLst/>
          </a:prstGeom>
          <a:noFill/>
          <a:ln w="9525">
            <a:noFill/>
            <a:miter lim="800000"/>
            <a:headEnd/>
            <a:tailEnd/>
          </a:ln>
        </p:spPr>
        <p:txBody>
          <a:bodyPr anchor="ctr"/>
          <a:lstStyle/>
          <a:p>
            <a:pPr algn="ctr"/>
            <a:r>
              <a:rPr lang="sl-SI" sz="4000" dirty="0">
                <a:solidFill>
                  <a:schemeClr val="accent2"/>
                </a:solidFill>
              </a:rPr>
              <a:t>Razvrščanje </a:t>
            </a:r>
            <a:r>
              <a:rPr lang="sl-SI" sz="4000" dirty="0">
                <a:solidFill>
                  <a:schemeClr val="accent2"/>
                </a:solidFill>
              </a:rPr>
              <a:t>po vsebini (klasificiranje</a:t>
            </a:r>
            <a:r>
              <a:rPr lang="sl-SI" sz="4000" dirty="0" smtClean="0">
                <a:solidFill>
                  <a:schemeClr val="accent2"/>
                </a:solidFill>
              </a:rPr>
              <a:t>)</a:t>
            </a:r>
            <a:endParaRPr lang="sl-SI" sz="4000" dirty="0">
              <a:solidFill>
                <a:schemeClr val="accent2"/>
              </a:solidFill>
            </a:endParaRPr>
          </a:p>
        </p:txBody>
      </p:sp>
      <p:sp>
        <p:nvSpPr>
          <p:cNvPr id="9" name="Elipsa 8"/>
          <p:cNvSpPr/>
          <p:nvPr/>
        </p:nvSpPr>
        <p:spPr bwMode="auto">
          <a:xfrm>
            <a:off x="2279576" y="5471720"/>
            <a:ext cx="1506206" cy="1341656"/>
          </a:xfrm>
          <a:prstGeom prst="ellipse">
            <a:avLst/>
          </a:prstGeom>
          <a:solidFill>
            <a:schemeClr val="accent5">
              <a:lumMod val="20000"/>
              <a:lumOff val="80000"/>
            </a:schemeClr>
          </a:solidFill>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wrap="none">
            <a:spAutoFit/>
          </a:bodyPr>
          <a:lstStyle/>
          <a:p>
            <a:pPr algn="ctr" fontAlgn="auto">
              <a:spcBef>
                <a:spcPts val="0"/>
              </a:spcBef>
              <a:spcAft>
                <a:spcPts val="0"/>
              </a:spcAft>
              <a:defRPr/>
            </a:pPr>
            <a:r>
              <a:rPr lang="sl-SI" sz="2400" dirty="0">
                <a:solidFill>
                  <a:schemeClr val="accent2"/>
                </a:solidFill>
                <a:effectLst>
                  <a:outerShdw blurRad="38100" dist="38100" dir="2700000" algn="tl">
                    <a:srgbClr val="000000">
                      <a:alpha val="43137"/>
                    </a:srgbClr>
                  </a:outerShdw>
                </a:effectLst>
                <a:latin typeface="Arial" pitchFamily="34" charset="0"/>
                <a:cs typeface="Arial" pitchFamily="34" charset="0"/>
              </a:rPr>
              <a:t>KAJ ?</a:t>
            </a:r>
            <a:endParaRPr lang="sl-SI" sz="800" dirty="0">
              <a:solidFill>
                <a:schemeClr val="accent2"/>
              </a:solidFill>
              <a:effectLst>
                <a:outerShdw blurRad="38100" dist="38100" dir="2700000" algn="tl">
                  <a:srgbClr val="000000">
                    <a:alpha val="43137"/>
                  </a:srgbClr>
                </a:outerShdw>
              </a:effectLst>
              <a:latin typeface="Arial" pitchFamily="34" charset="0"/>
              <a:cs typeface="Arial" pitchFamily="34" charset="0"/>
            </a:endParaRPr>
          </a:p>
          <a:p>
            <a:pPr algn="ctr" fontAlgn="auto">
              <a:spcBef>
                <a:spcPts val="0"/>
              </a:spcBef>
              <a:spcAft>
                <a:spcPts val="0"/>
              </a:spcAft>
              <a:defRPr/>
            </a:pPr>
            <a:r>
              <a:rPr lang="sl-SI" sz="1600" dirty="0">
                <a:solidFill>
                  <a:schemeClr val="accent2"/>
                </a:solidFill>
                <a:effectLst>
                  <a:outerShdw blurRad="38100" dist="38100" dir="2700000" algn="tl">
                    <a:srgbClr val="000000">
                      <a:alpha val="43137"/>
                    </a:srgbClr>
                  </a:outerShdw>
                </a:effectLst>
                <a:latin typeface="Arial" pitchFamily="34" charset="0"/>
                <a:cs typeface="Arial" pitchFamily="34" charset="0"/>
              </a:rPr>
              <a:t>VSEBINA</a:t>
            </a:r>
          </a:p>
          <a:p>
            <a:pPr algn="ctr" fontAlgn="auto">
              <a:spcBef>
                <a:spcPts val="0"/>
              </a:spcBef>
              <a:spcAft>
                <a:spcPts val="0"/>
              </a:spcAft>
              <a:defRPr/>
            </a:pPr>
            <a:r>
              <a:rPr lang="sl-SI" sz="1600" dirty="0">
                <a:solidFill>
                  <a:schemeClr val="accent2"/>
                </a:solidFill>
                <a:effectLst>
                  <a:outerShdw blurRad="38100" dist="38100" dir="2700000" algn="tl">
                    <a:srgbClr val="000000">
                      <a:alpha val="43137"/>
                    </a:srgbClr>
                  </a:outerShdw>
                </a:effectLst>
                <a:latin typeface="Arial" pitchFamily="34" charset="0"/>
                <a:cs typeface="Arial" pitchFamily="34" charset="0"/>
              </a:rPr>
              <a:t>DELA</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Text Box 6"/>
          <p:cNvSpPr txBox="1">
            <a:spLocks noChangeArrowheads="1"/>
          </p:cNvSpPr>
          <p:nvPr/>
        </p:nvSpPr>
        <p:spPr bwMode="auto">
          <a:xfrm>
            <a:off x="3143251" y="1484785"/>
            <a:ext cx="5903913" cy="1169551"/>
          </a:xfrm>
          <a:prstGeom prst="rect">
            <a:avLst/>
          </a:prstGeom>
          <a:noFill/>
          <a:ln w="25400">
            <a:noFill/>
            <a:miter lim="800000"/>
            <a:headEnd/>
            <a:tailEnd/>
          </a:ln>
        </p:spPr>
        <p:txBody>
          <a:bodyPr>
            <a:spAutoFit/>
          </a:bodyPr>
          <a:lstStyle/>
          <a:p>
            <a:pPr algn="ctr"/>
            <a:endParaRPr lang="sl-SI" sz="1000" dirty="0"/>
          </a:p>
          <a:p>
            <a:pPr algn="ctr"/>
            <a:r>
              <a:rPr lang="sl-SI" u="sng" dirty="0" smtClean="0">
                <a:solidFill>
                  <a:schemeClr val="accent2"/>
                </a:solidFill>
                <a:effectLst>
                  <a:outerShdw blurRad="38100" dist="38100" dir="2700000" algn="tl">
                    <a:srgbClr val="000000">
                      <a:alpha val="43137"/>
                    </a:srgbClr>
                  </a:outerShdw>
                </a:effectLst>
              </a:rPr>
              <a:t> </a:t>
            </a:r>
            <a:r>
              <a:rPr lang="sl-SI" dirty="0" smtClean="0">
                <a:solidFill>
                  <a:schemeClr val="accent2"/>
                </a:solidFill>
              </a:rPr>
              <a:t> </a:t>
            </a:r>
            <a:endParaRPr lang="sl-SI" dirty="0">
              <a:solidFill>
                <a:schemeClr val="accent2"/>
              </a:solidFill>
            </a:endParaRPr>
          </a:p>
          <a:p>
            <a:pPr algn="ctr"/>
            <a:endParaRPr lang="sl-SI" dirty="0">
              <a:solidFill>
                <a:schemeClr val="accent2"/>
              </a:solidFill>
            </a:endParaRPr>
          </a:p>
          <a:p>
            <a:pPr algn="ctr"/>
            <a:r>
              <a:rPr lang="sl-SI" dirty="0">
                <a:solidFill>
                  <a:schemeClr val="accent2"/>
                </a:solidFill>
              </a:rPr>
              <a:t>hierarhična vsebinska podlaga</a:t>
            </a:r>
          </a:p>
        </p:txBody>
      </p:sp>
      <p:sp>
        <p:nvSpPr>
          <p:cNvPr id="20484" name="Text Box 7"/>
          <p:cNvSpPr txBox="1">
            <a:spLocks noChangeArrowheads="1"/>
          </p:cNvSpPr>
          <p:nvPr/>
        </p:nvSpPr>
        <p:spPr bwMode="auto">
          <a:xfrm>
            <a:off x="2584015" y="2597309"/>
            <a:ext cx="7455770" cy="400110"/>
          </a:xfrm>
          <a:prstGeom prst="rect">
            <a:avLst/>
          </a:prstGeom>
          <a:solidFill>
            <a:srgbClr val="333399">
              <a:alpha val="10196"/>
            </a:srgbClr>
          </a:solidFill>
          <a:ln w="9525">
            <a:solidFill>
              <a:schemeClr val="accent2"/>
            </a:solidFill>
            <a:miter lim="800000"/>
            <a:headEnd/>
            <a:tailEnd/>
          </a:ln>
        </p:spPr>
        <p:txBody>
          <a:bodyPr wrap="square">
            <a:spAutoFit/>
          </a:bodyPr>
          <a:lstStyle/>
          <a:p>
            <a:r>
              <a:rPr lang="sl-SI" dirty="0" smtClean="0">
                <a:solidFill>
                  <a:schemeClr val="accent2"/>
                </a:solidFill>
              </a:rPr>
              <a:t>NAČRT za RAZVRŠČANJE </a:t>
            </a:r>
            <a:r>
              <a:rPr lang="sl-SI" dirty="0">
                <a:solidFill>
                  <a:schemeClr val="accent2"/>
                </a:solidFill>
              </a:rPr>
              <a:t>po VSEBINI (</a:t>
            </a:r>
            <a:r>
              <a:rPr lang="sl-SI" dirty="0" smtClean="0">
                <a:solidFill>
                  <a:schemeClr val="accent2"/>
                </a:solidFill>
              </a:rPr>
              <a:t>KLASIFIKACIJSKI N.)</a:t>
            </a:r>
            <a:endParaRPr lang="sl-SI" dirty="0">
              <a:solidFill>
                <a:schemeClr val="accent2"/>
              </a:solidFill>
            </a:endParaRPr>
          </a:p>
        </p:txBody>
      </p:sp>
      <p:sp>
        <p:nvSpPr>
          <p:cNvPr id="20485" name="Text Box 8"/>
          <p:cNvSpPr txBox="1">
            <a:spLocks noChangeArrowheads="1"/>
          </p:cNvSpPr>
          <p:nvPr/>
        </p:nvSpPr>
        <p:spPr bwMode="auto">
          <a:xfrm>
            <a:off x="2279650" y="3789363"/>
            <a:ext cx="4032250" cy="1600438"/>
          </a:xfrm>
          <a:prstGeom prst="rect">
            <a:avLst/>
          </a:prstGeom>
          <a:noFill/>
          <a:ln w="6350">
            <a:solidFill>
              <a:schemeClr val="tx1"/>
            </a:solidFill>
            <a:miter lim="800000"/>
            <a:headEnd/>
            <a:tailEnd/>
          </a:ln>
        </p:spPr>
        <p:txBody>
          <a:bodyPr>
            <a:spAutoFit/>
          </a:bodyPr>
          <a:lstStyle/>
          <a:p>
            <a:r>
              <a:rPr lang="sl-SI" u="sng" dirty="0"/>
              <a:t>Vsebinska zasnova:</a:t>
            </a:r>
          </a:p>
          <a:p>
            <a:endParaRPr lang="sl-SI" u="sng" dirty="0"/>
          </a:p>
          <a:p>
            <a:pPr>
              <a:buFontTx/>
              <a:buChar char="•"/>
            </a:pPr>
            <a:r>
              <a:rPr lang="sl-SI" dirty="0"/>
              <a:t>  POSLOVNE FUNKCIJE</a:t>
            </a:r>
          </a:p>
          <a:p>
            <a:pPr>
              <a:buFontTx/>
              <a:buChar char="•"/>
            </a:pPr>
            <a:endParaRPr lang="sl-SI" sz="1800" dirty="0"/>
          </a:p>
          <a:p>
            <a:pPr>
              <a:buFontTx/>
              <a:buChar char="•"/>
            </a:pPr>
            <a:r>
              <a:rPr lang="sl-SI" dirty="0"/>
              <a:t>  NABOR DOKUMENTOV</a:t>
            </a:r>
          </a:p>
        </p:txBody>
      </p:sp>
      <p:sp>
        <p:nvSpPr>
          <p:cNvPr id="20486" name="Text Box 9"/>
          <p:cNvSpPr txBox="1">
            <a:spLocks noChangeArrowheads="1"/>
          </p:cNvSpPr>
          <p:nvPr/>
        </p:nvSpPr>
        <p:spPr bwMode="auto">
          <a:xfrm>
            <a:off x="7175501" y="3429001"/>
            <a:ext cx="3203575" cy="3170099"/>
          </a:xfrm>
          <a:prstGeom prst="rect">
            <a:avLst/>
          </a:prstGeom>
          <a:noFill/>
          <a:ln w="6350">
            <a:solidFill>
              <a:schemeClr val="tx1"/>
            </a:solidFill>
            <a:miter lim="800000"/>
            <a:headEnd/>
            <a:tailEnd/>
          </a:ln>
        </p:spPr>
        <p:txBody>
          <a:bodyPr>
            <a:spAutoFit/>
          </a:bodyPr>
          <a:lstStyle/>
          <a:p>
            <a:r>
              <a:rPr lang="sl-SI" u="sng" dirty="0"/>
              <a:t>Zgradba:</a:t>
            </a:r>
          </a:p>
          <a:p>
            <a:endParaRPr lang="sl-SI" dirty="0"/>
          </a:p>
          <a:p>
            <a:r>
              <a:rPr lang="sl-SI" dirty="0"/>
              <a:t>  RAZREDI</a:t>
            </a:r>
          </a:p>
          <a:p>
            <a:endParaRPr lang="sl-SI" dirty="0"/>
          </a:p>
          <a:p>
            <a:pPr lvl="1">
              <a:buFontTx/>
              <a:buChar char="•"/>
            </a:pPr>
            <a:r>
              <a:rPr lang="sl-SI" dirty="0"/>
              <a:t>  znak (</a:t>
            </a:r>
            <a:r>
              <a:rPr lang="sl-SI" dirty="0" err="1"/>
              <a:t>kalsifikacijski</a:t>
            </a:r>
            <a:r>
              <a:rPr lang="sl-SI" dirty="0"/>
              <a:t>) </a:t>
            </a:r>
            <a:endParaRPr lang="sl-SI" dirty="0"/>
          </a:p>
          <a:p>
            <a:pPr lvl="1">
              <a:buFontTx/>
              <a:buChar char="•"/>
            </a:pPr>
            <a:endParaRPr lang="sl-SI" dirty="0"/>
          </a:p>
          <a:p>
            <a:pPr lvl="1">
              <a:buFontTx/>
              <a:buChar char="•"/>
            </a:pPr>
            <a:r>
              <a:rPr lang="sl-SI" dirty="0"/>
              <a:t>  geslo</a:t>
            </a:r>
          </a:p>
          <a:p>
            <a:pPr lvl="1">
              <a:buFontTx/>
              <a:buChar char="•"/>
            </a:pPr>
            <a:endParaRPr lang="sl-SI" dirty="0"/>
          </a:p>
          <a:p>
            <a:pPr lvl="1">
              <a:buFontTx/>
              <a:buChar char="•"/>
            </a:pPr>
            <a:r>
              <a:rPr lang="sl-SI" dirty="0"/>
              <a:t>  rok hrambe</a:t>
            </a:r>
          </a:p>
          <a:p>
            <a:pPr lvl="1">
              <a:buFontTx/>
              <a:buChar char="•"/>
            </a:pPr>
            <a:endParaRPr lang="sl-SI" dirty="0"/>
          </a:p>
        </p:txBody>
      </p:sp>
      <p:sp>
        <p:nvSpPr>
          <p:cNvPr id="20487" name="AutoShape 10"/>
          <p:cNvSpPr>
            <a:spLocks noChangeArrowheads="1"/>
          </p:cNvSpPr>
          <p:nvPr/>
        </p:nvSpPr>
        <p:spPr bwMode="auto">
          <a:xfrm rot="-9468859">
            <a:off x="6240463" y="3021014"/>
            <a:ext cx="863600" cy="852487"/>
          </a:xfrm>
          <a:custGeom>
            <a:avLst/>
            <a:gdLst>
              <a:gd name="T0" fmla="*/ 2147483647 w 21600"/>
              <a:gd name="T1" fmla="*/ 0 h 21600"/>
              <a:gd name="T2" fmla="*/ 2147483647 w 21600"/>
              <a:gd name="T3" fmla="*/ 2147483647 h 21600"/>
              <a:gd name="T4" fmla="*/ 2147483647 w 21600"/>
              <a:gd name="T5" fmla="*/ 2147483647 h 21600"/>
              <a:gd name="T6" fmla="*/ 0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17694720 60000 65536"/>
              <a:gd name="T17" fmla="*/ 11796480 60000 65536"/>
              <a:gd name="T18" fmla="*/ 17694720 60000 65536"/>
              <a:gd name="T19" fmla="*/ 11796480 60000 65536"/>
              <a:gd name="T20" fmla="*/ 5898240 60000 65536"/>
              <a:gd name="T21" fmla="*/ 5898240 60000 65536"/>
              <a:gd name="T22" fmla="*/ 0 60000 65536"/>
              <a:gd name="T23" fmla="*/ 0 60000 65536"/>
              <a:gd name="T24" fmla="*/ 3085 w 21600"/>
              <a:gd name="T25" fmla="*/ 12343 h 21600"/>
              <a:gd name="T26" fmla="*/ 18514 w 21600"/>
              <a:gd name="T27" fmla="*/ 18514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5429" y="0"/>
                </a:moveTo>
                <a:lnTo>
                  <a:pt x="9257" y="6171"/>
                </a:lnTo>
                <a:lnTo>
                  <a:pt x="12343" y="6171"/>
                </a:lnTo>
                <a:lnTo>
                  <a:pt x="12343" y="12343"/>
                </a:lnTo>
                <a:lnTo>
                  <a:pt x="6171" y="12343"/>
                </a:lnTo>
                <a:lnTo>
                  <a:pt x="6171" y="9257"/>
                </a:lnTo>
                <a:lnTo>
                  <a:pt x="0" y="15429"/>
                </a:lnTo>
                <a:lnTo>
                  <a:pt x="6171" y="21600"/>
                </a:lnTo>
                <a:lnTo>
                  <a:pt x="6171" y="18514"/>
                </a:lnTo>
                <a:lnTo>
                  <a:pt x="18514" y="18514"/>
                </a:lnTo>
                <a:lnTo>
                  <a:pt x="18514" y="6171"/>
                </a:lnTo>
                <a:lnTo>
                  <a:pt x="21600" y="6171"/>
                </a:lnTo>
                <a:close/>
              </a:path>
            </a:pathLst>
          </a:custGeom>
          <a:noFill/>
          <a:ln w="6350">
            <a:solidFill>
              <a:schemeClr val="tx1"/>
            </a:solidFill>
            <a:miter lim="800000"/>
            <a:headEnd/>
            <a:tailEnd/>
          </a:ln>
        </p:spPr>
        <p:txBody>
          <a:bodyPr wrap="none" anchor="ctr"/>
          <a:lstStyle/>
          <a:p>
            <a:endParaRPr lang="sl-SI"/>
          </a:p>
        </p:txBody>
      </p:sp>
      <p:sp>
        <p:nvSpPr>
          <p:cNvPr id="9" name="Elipsa 8"/>
          <p:cNvSpPr/>
          <p:nvPr/>
        </p:nvSpPr>
        <p:spPr bwMode="auto">
          <a:xfrm>
            <a:off x="2279576" y="5471720"/>
            <a:ext cx="1506206" cy="1341656"/>
          </a:xfrm>
          <a:prstGeom prst="ellipse">
            <a:avLst/>
          </a:prstGeom>
          <a:solidFill>
            <a:schemeClr val="accent5">
              <a:lumMod val="20000"/>
              <a:lumOff val="80000"/>
            </a:schemeClr>
          </a:solidFill>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wrap="none">
            <a:spAutoFit/>
          </a:bodyPr>
          <a:lstStyle/>
          <a:p>
            <a:pPr algn="ctr" fontAlgn="auto">
              <a:spcBef>
                <a:spcPts val="0"/>
              </a:spcBef>
              <a:spcAft>
                <a:spcPts val="0"/>
              </a:spcAft>
              <a:defRPr/>
            </a:pPr>
            <a:r>
              <a:rPr lang="sl-SI" sz="2400" dirty="0">
                <a:solidFill>
                  <a:schemeClr val="accent2"/>
                </a:solidFill>
                <a:effectLst>
                  <a:outerShdw blurRad="38100" dist="38100" dir="2700000" algn="tl">
                    <a:srgbClr val="000000">
                      <a:alpha val="43137"/>
                    </a:srgbClr>
                  </a:outerShdw>
                </a:effectLst>
                <a:latin typeface="Arial" pitchFamily="34" charset="0"/>
                <a:cs typeface="Arial" pitchFamily="34" charset="0"/>
              </a:rPr>
              <a:t>KAJ ?</a:t>
            </a:r>
            <a:endParaRPr lang="sl-SI" sz="800" dirty="0">
              <a:solidFill>
                <a:schemeClr val="accent2"/>
              </a:solidFill>
              <a:effectLst>
                <a:outerShdw blurRad="38100" dist="38100" dir="2700000" algn="tl">
                  <a:srgbClr val="000000">
                    <a:alpha val="43137"/>
                  </a:srgbClr>
                </a:outerShdw>
              </a:effectLst>
              <a:latin typeface="Arial" pitchFamily="34" charset="0"/>
              <a:cs typeface="Arial" pitchFamily="34" charset="0"/>
            </a:endParaRPr>
          </a:p>
          <a:p>
            <a:pPr algn="ctr" fontAlgn="auto">
              <a:spcBef>
                <a:spcPts val="0"/>
              </a:spcBef>
              <a:spcAft>
                <a:spcPts val="0"/>
              </a:spcAft>
              <a:defRPr/>
            </a:pPr>
            <a:r>
              <a:rPr lang="sl-SI" sz="1600" dirty="0">
                <a:solidFill>
                  <a:schemeClr val="accent2"/>
                </a:solidFill>
                <a:effectLst>
                  <a:outerShdw blurRad="38100" dist="38100" dir="2700000" algn="tl">
                    <a:srgbClr val="000000">
                      <a:alpha val="43137"/>
                    </a:srgbClr>
                  </a:outerShdw>
                </a:effectLst>
                <a:latin typeface="Arial" pitchFamily="34" charset="0"/>
                <a:cs typeface="Arial" pitchFamily="34" charset="0"/>
              </a:rPr>
              <a:t>VSEBINA</a:t>
            </a:r>
          </a:p>
          <a:p>
            <a:pPr algn="ctr" fontAlgn="auto">
              <a:spcBef>
                <a:spcPts val="0"/>
              </a:spcBef>
              <a:spcAft>
                <a:spcPts val="0"/>
              </a:spcAft>
              <a:defRPr/>
            </a:pPr>
            <a:r>
              <a:rPr lang="sl-SI" sz="1600" dirty="0">
                <a:solidFill>
                  <a:schemeClr val="accent2"/>
                </a:solidFill>
                <a:effectLst>
                  <a:outerShdw blurRad="38100" dist="38100" dir="2700000" algn="tl">
                    <a:srgbClr val="000000">
                      <a:alpha val="43137"/>
                    </a:srgbClr>
                  </a:outerShdw>
                </a:effectLst>
                <a:latin typeface="Arial" pitchFamily="34" charset="0"/>
                <a:cs typeface="Arial" pitchFamily="34" charset="0"/>
              </a:rPr>
              <a:t>DELA</a:t>
            </a:r>
          </a:p>
        </p:txBody>
      </p:sp>
      <p:sp>
        <p:nvSpPr>
          <p:cNvPr id="10" name="Desna puščica 9"/>
          <p:cNvSpPr/>
          <p:nvPr/>
        </p:nvSpPr>
        <p:spPr>
          <a:xfrm rot="10150765">
            <a:off x="5467731" y="4245127"/>
            <a:ext cx="1826720" cy="383969"/>
          </a:xfrm>
          <a:prstGeom prst="rightArrow">
            <a:avLst>
              <a:gd name="adj1" fmla="val 17655"/>
              <a:gd name="adj2" fmla="val 48035"/>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11" name="Rectangle 4"/>
          <p:cNvSpPr>
            <a:spLocks noChangeArrowheads="1"/>
          </p:cNvSpPr>
          <p:nvPr/>
        </p:nvSpPr>
        <p:spPr bwMode="auto">
          <a:xfrm>
            <a:off x="1524000" y="-27384"/>
            <a:ext cx="9144000" cy="1417637"/>
          </a:xfrm>
          <a:prstGeom prst="rect">
            <a:avLst/>
          </a:prstGeom>
          <a:noFill/>
          <a:ln w="9525">
            <a:noFill/>
            <a:miter lim="800000"/>
            <a:headEnd/>
            <a:tailEnd/>
          </a:ln>
        </p:spPr>
        <p:txBody>
          <a:bodyPr anchor="ctr"/>
          <a:lstStyle/>
          <a:p>
            <a:pPr algn="ctr"/>
            <a:r>
              <a:rPr lang="sl-SI" sz="4000" dirty="0" smtClean="0">
                <a:solidFill>
                  <a:schemeClr val="accent2"/>
                </a:solidFill>
              </a:rPr>
              <a:t>Razvrščanje </a:t>
            </a:r>
            <a:r>
              <a:rPr lang="sl-SI" sz="4000" dirty="0">
                <a:solidFill>
                  <a:schemeClr val="accent2"/>
                </a:solidFill>
              </a:rPr>
              <a:t>po vsebini (klasificiranje</a:t>
            </a:r>
            <a:r>
              <a:rPr lang="sl-SI" sz="4000" dirty="0" smtClean="0">
                <a:solidFill>
                  <a:schemeClr val="accent2"/>
                </a:solidFill>
              </a:rPr>
              <a:t>)</a:t>
            </a:r>
            <a:endParaRPr lang="sl-SI" sz="4000" dirty="0">
              <a:solidFill>
                <a:schemeClr val="accent2"/>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1524000" y="476251"/>
            <a:ext cx="9144000" cy="830997"/>
          </a:xfrm>
          <a:prstGeom prst="rect">
            <a:avLst/>
          </a:prstGeom>
          <a:noFill/>
          <a:ln w="9525">
            <a:noFill/>
            <a:miter lim="800000"/>
            <a:headEnd/>
            <a:tailEnd/>
          </a:ln>
        </p:spPr>
        <p:txBody>
          <a:bodyPr>
            <a:spAutoFit/>
          </a:bodyPr>
          <a:lstStyle/>
          <a:p>
            <a:pPr algn="ctr"/>
            <a:r>
              <a:rPr lang="sl-SI" sz="2400" dirty="0"/>
              <a:t>KLASIFIKACIJSKI NAČRT – obvezni okvir – </a:t>
            </a:r>
            <a:r>
              <a:rPr lang="sl-SI" dirty="0"/>
              <a:t>priloga 1 Uredbe o </a:t>
            </a:r>
            <a:r>
              <a:rPr lang="sl-SI" sz="2400" dirty="0"/>
              <a:t>							          </a:t>
            </a:r>
            <a:r>
              <a:rPr lang="sl-SI" dirty="0"/>
              <a:t>upravnem poslovanju</a:t>
            </a:r>
            <a:endParaRPr lang="sl-SI" sz="2400" dirty="0"/>
          </a:p>
        </p:txBody>
      </p:sp>
      <p:sp>
        <p:nvSpPr>
          <p:cNvPr id="22531" name="Text Box 3"/>
          <p:cNvSpPr txBox="1">
            <a:spLocks noChangeArrowheads="1"/>
          </p:cNvSpPr>
          <p:nvPr/>
        </p:nvSpPr>
        <p:spPr bwMode="auto">
          <a:xfrm>
            <a:off x="2835276" y="4673600"/>
            <a:ext cx="184731" cy="400110"/>
          </a:xfrm>
          <a:prstGeom prst="rect">
            <a:avLst/>
          </a:prstGeom>
          <a:noFill/>
          <a:ln w="9525">
            <a:noFill/>
            <a:miter lim="800000"/>
            <a:headEnd/>
            <a:tailEnd/>
          </a:ln>
        </p:spPr>
        <p:txBody>
          <a:bodyPr wrap="none">
            <a:spAutoFit/>
          </a:bodyPr>
          <a:lstStyle/>
          <a:p>
            <a:endParaRPr lang="en-US"/>
          </a:p>
        </p:txBody>
      </p:sp>
      <p:sp>
        <p:nvSpPr>
          <p:cNvPr id="22532" name="Text Box 4"/>
          <p:cNvSpPr txBox="1">
            <a:spLocks noChangeArrowheads="1"/>
          </p:cNvSpPr>
          <p:nvPr/>
        </p:nvSpPr>
        <p:spPr bwMode="auto">
          <a:xfrm>
            <a:off x="2208214" y="1341438"/>
            <a:ext cx="3671763" cy="400110"/>
          </a:xfrm>
          <a:prstGeom prst="rect">
            <a:avLst/>
          </a:prstGeom>
          <a:noFill/>
          <a:ln w="9525">
            <a:solidFill>
              <a:schemeClr val="tx1"/>
            </a:solidFill>
            <a:miter lim="800000"/>
            <a:headEnd/>
            <a:tailEnd/>
          </a:ln>
        </p:spPr>
        <p:txBody>
          <a:bodyPr wrap="square">
            <a:spAutoFit/>
          </a:bodyPr>
          <a:lstStyle/>
          <a:p>
            <a:r>
              <a:rPr lang="sl-SI"/>
              <a:t>Državna in družbena ureditev</a:t>
            </a:r>
          </a:p>
        </p:txBody>
      </p:sp>
      <p:sp>
        <p:nvSpPr>
          <p:cNvPr id="22533" name="Text Box 5"/>
          <p:cNvSpPr txBox="1">
            <a:spLocks noChangeArrowheads="1"/>
          </p:cNvSpPr>
          <p:nvPr/>
        </p:nvSpPr>
        <p:spPr bwMode="auto">
          <a:xfrm>
            <a:off x="2208214" y="1844675"/>
            <a:ext cx="4895899" cy="400110"/>
          </a:xfrm>
          <a:prstGeom prst="rect">
            <a:avLst/>
          </a:prstGeom>
          <a:noFill/>
          <a:ln w="9525">
            <a:solidFill>
              <a:schemeClr val="tx1"/>
            </a:solidFill>
            <a:miter lim="800000"/>
            <a:headEnd/>
            <a:tailEnd/>
          </a:ln>
        </p:spPr>
        <p:txBody>
          <a:bodyPr wrap="square">
            <a:spAutoFit/>
          </a:bodyPr>
          <a:lstStyle/>
          <a:p>
            <a:r>
              <a:rPr lang="sl-SI"/>
              <a:t>Delo, družina, zdravje in socialne zadeve</a:t>
            </a:r>
          </a:p>
        </p:txBody>
      </p:sp>
      <p:sp>
        <p:nvSpPr>
          <p:cNvPr id="22534" name="Text Box 6"/>
          <p:cNvSpPr txBox="1">
            <a:spLocks noChangeArrowheads="1"/>
          </p:cNvSpPr>
          <p:nvPr/>
        </p:nvSpPr>
        <p:spPr bwMode="auto">
          <a:xfrm>
            <a:off x="2208214" y="2349500"/>
            <a:ext cx="2159595" cy="400110"/>
          </a:xfrm>
          <a:prstGeom prst="rect">
            <a:avLst/>
          </a:prstGeom>
          <a:noFill/>
          <a:ln w="9525">
            <a:solidFill>
              <a:schemeClr val="tx1"/>
            </a:solidFill>
            <a:miter lim="800000"/>
            <a:headEnd/>
            <a:tailEnd/>
          </a:ln>
        </p:spPr>
        <p:txBody>
          <a:bodyPr wrap="square">
            <a:spAutoFit/>
          </a:bodyPr>
          <a:lstStyle/>
          <a:p>
            <a:r>
              <a:rPr lang="sl-SI"/>
              <a:t>Notranje zadeve</a:t>
            </a:r>
          </a:p>
        </p:txBody>
      </p:sp>
      <p:sp>
        <p:nvSpPr>
          <p:cNvPr id="22535" name="Text Box 7"/>
          <p:cNvSpPr txBox="1">
            <a:spLocks noChangeArrowheads="1"/>
          </p:cNvSpPr>
          <p:nvPr/>
        </p:nvSpPr>
        <p:spPr bwMode="auto">
          <a:xfrm>
            <a:off x="2208214" y="2852738"/>
            <a:ext cx="9288387" cy="400110"/>
          </a:xfrm>
          <a:prstGeom prst="rect">
            <a:avLst/>
          </a:prstGeom>
          <a:noFill/>
          <a:ln w="9525">
            <a:solidFill>
              <a:schemeClr val="tx1"/>
            </a:solidFill>
            <a:miter lim="800000"/>
            <a:headEnd/>
            <a:tailEnd/>
          </a:ln>
        </p:spPr>
        <p:txBody>
          <a:bodyPr wrap="square">
            <a:spAutoFit/>
          </a:bodyPr>
          <a:lstStyle/>
          <a:p>
            <a:r>
              <a:rPr lang="sl-SI"/>
              <a:t>Gospodarstvo, kmetijstvo, gozdarstvo, prehrana, okolje, prostor, promet in zveze</a:t>
            </a:r>
          </a:p>
        </p:txBody>
      </p:sp>
      <p:sp>
        <p:nvSpPr>
          <p:cNvPr id="22536" name="Text Box 8"/>
          <p:cNvSpPr txBox="1">
            <a:spLocks noChangeArrowheads="1"/>
          </p:cNvSpPr>
          <p:nvPr/>
        </p:nvSpPr>
        <p:spPr bwMode="auto">
          <a:xfrm>
            <a:off x="2208214" y="3357563"/>
            <a:ext cx="5471963" cy="400110"/>
          </a:xfrm>
          <a:prstGeom prst="rect">
            <a:avLst/>
          </a:prstGeom>
          <a:noFill/>
          <a:ln w="9525">
            <a:solidFill>
              <a:schemeClr val="tx1"/>
            </a:solidFill>
            <a:miter lim="800000"/>
            <a:headEnd/>
            <a:tailEnd/>
          </a:ln>
        </p:spPr>
        <p:txBody>
          <a:bodyPr wrap="square">
            <a:spAutoFit/>
          </a:bodyPr>
          <a:lstStyle/>
          <a:p>
            <a:r>
              <a:rPr lang="sl-SI"/>
              <a:t>Finance, javne finance in državno premoženje</a:t>
            </a:r>
          </a:p>
        </p:txBody>
      </p:sp>
      <p:sp>
        <p:nvSpPr>
          <p:cNvPr id="22537" name="Text Box 9"/>
          <p:cNvSpPr txBox="1">
            <a:spLocks noChangeArrowheads="1"/>
          </p:cNvSpPr>
          <p:nvPr/>
        </p:nvSpPr>
        <p:spPr bwMode="auto">
          <a:xfrm>
            <a:off x="2208214" y="3860800"/>
            <a:ext cx="2303611" cy="400110"/>
          </a:xfrm>
          <a:prstGeom prst="rect">
            <a:avLst/>
          </a:prstGeom>
          <a:noFill/>
          <a:ln w="9525">
            <a:solidFill>
              <a:schemeClr val="tx1"/>
            </a:solidFill>
            <a:miter lim="800000"/>
            <a:headEnd/>
            <a:tailEnd/>
          </a:ln>
        </p:spPr>
        <p:txBody>
          <a:bodyPr wrap="square">
            <a:spAutoFit/>
          </a:bodyPr>
          <a:lstStyle/>
          <a:p>
            <a:r>
              <a:rPr lang="sl-SI"/>
              <a:t>Zunanje zadeve</a:t>
            </a:r>
          </a:p>
        </p:txBody>
      </p:sp>
      <p:sp>
        <p:nvSpPr>
          <p:cNvPr id="22538" name="Text Box 10"/>
          <p:cNvSpPr txBox="1">
            <a:spLocks noChangeArrowheads="1"/>
          </p:cNvSpPr>
          <p:nvPr/>
        </p:nvSpPr>
        <p:spPr bwMode="auto">
          <a:xfrm>
            <a:off x="2208214" y="4365625"/>
            <a:ext cx="5976019" cy="400110"/>
          </a:xfrm>
          <a:prstGeom prst="rect">
            <a:avLst/>
          </a:prstGeom>
          <a:noFill/>
          <a:ln w="9525">
            <a:solidFill>
              <a:schemeClr val="tx1"/>
            </a:solidFill>
            <a:miter lim="800000"/>
            <a:headEnd/>
            <a:tailEnd/>
          </a:ln>
        </p:spPr>
        <p:txBody>
          <a:bodyPr wrap="square">
            <a:spAutoFit/>
          </a:bodyPr>
          <a:lstStyle/>
          <a:p>
            <a:r>
              <a:rPr lang="sl-SI"/>
              <a:t>Vzgoja in izobraževanje, kultura, šport in znanost</a:t>
            </a:r>
          </a:p>
        </p:txBody>
      </p:sp>
      <p:sp>
        <p:nvSpPr>
          <p:cNvPr id="22539" name="Text Box 11"/>
          <p:cNvSpPr txBox="1">
            <a:spLocks noChangeArrowheads="1"/>
          </p:cNvSpPr>
          <p:nvPr/>
        </p:nvSpPr>
        <p:spPr bwMode="auto">
          <a:xfrm>
            <a:off x="2208214" y="4868863"/>
            <a:ext cx="1727547" cy="400110"/>
          </a:xfrm>
          <a:prstGeom prst="rect">
            <a:avLst/>
          </a:prstGeom>
          <a:noFill/>
          <a:ln w="9525">
            <a:solidFill>
              <a:schemeClr val="tx1"/>
            </a:solidFill>
            <a:miter lim="800000"/>
            <a:headEnd/>
            <a:tailEnd/>
          </a:ln>
        </p:spPr>
        <p:txBody>
          <a:bodyPr wrap="square">
            <a:spAutoFit/>
          </a:bodyPr>
          <a:lstStyle/>
          <a:p>
            <a:r>
              <a:rPr lang="sl-SI" dirty="0"/>
              <a:t>Pravosodje</a:t>
            </a:r>
          </a:p>
        </p:txBody>
      </p:sp>
      <p:sp>
        <p:nvSpPr>
          <p:cNvPr id="22540" name="Text Box 12"/>
          <p:cNvSpPr txBox="1">
            <a:spLocks noChangeArrowheads="1"/>
          </p:cNvSpPr>
          <p:nvPr/>
        </p:nvSpPr>
        <p:spPr bwMode="auto">
          <a:xfrm>
            <a:off x="1774825" y="2324101"/>
            <a:ext cx="325438" cy="396875"/>
          </a:xfrm>
          <a:prstGeom prst="rect">
            <a:avLst/>
          </a:prstGeom>
          <a:noFill/>
          <a:ln w="9525">
            <a:noFill/>
            <a:miter lim="800000"/>
            <a:headEnd/>
            <a:tailEnd/>
          </a:ln>
        </p:spPr>
        <p:txBody>
          <a:bodyPr wrap="none">
            <a:spAutoFit/>
          </a:bodyPr>
          <a:lstStyle/>
          <a:p>
            <a:r>
              <a:rPr lang="sl-SI" b="1"/>
              <a:t>2</a:t>
            </a:r>
          </a:p>
        </p:txBody>
      </p:sp>
      <p:sp>
        <p:nvSpPr>
          <p:cNvPr id="22541" name="Text Box 13"/>
          <p:cNvSpPr txBox="1">
            <a:spLocks noChangeArrowheads="1"/>
          </p:cNvSpPr>
          <p:nvPr/>
        </p:nvSpPr>
        <p:spPr bwMode="auto">
          <a:xfrm>
            <a:off x="1774825" y="2827339"/>
            <a:ext cx="325438" cy="396875"/>
          </a:xfrm>
          <a:prstGeom prst="rect">
            <a:avLst/>
          </a:prstGeom>
          <a:noFill/>
          <a:ln w="9525">
            <a:noFill/>
            <a:miter lim="800000"/>
            <a:headEnd/>
            <a:tailEnd/>
          </a:ln>
        </p:spPr>
        <p:txBody>
          <a:bodyPr wrap="none">
            <a:spAutoFit/>
          </a:bodyPr>
          <a:lstStyle/>
          <a:p>
            <a:r>
              <a:rPr lang="sl-SI" b="1"/>
              <a:t>3</a:t>
            </a:r>
          </a:p>
        </p:txBody>
      </p:sp>
      <p:sp>
        <p:nvSpPr>
          <p:cNvPr id="22542" name="Text Box 14"/>
          <p:cNvSpPr txBox="1">
            <a:spLocks noChangeArrowheads="1"/>
          </p:cNvSpPr>
          <p:nvPr/>
        </p:nvSpPr>
        <p:spPr bwMode="auto">
          <a:xfrm>
            <a:off x="1774825" y="3332164"/>
            <a:ext cx="325438" cy="396875"/>
          </a:xfrm>
          <a:prstGeom prst="rect">
            <a:avLst/>
          </a:prstGeom>
          <a:noFill/>
          <a:ln w="9525">
            <a:noFill/>
            <a:miter lim="800000"/>
            <a:headEnd/>
            <a:tailEnd/>
          </a:ln>
        </p:spPr>
        <p:txBody>
          <a:bodyPr wrap="none">
            <a:spAutoFit/>
          </a:bodyPr>
          <a:lstStyle/>
          <a:p>
            <a:r>
              <a:rPr lang="sl-SI" b="1"/>
              <a:t>4</a:t>
            </a:r>
          </a:p>
        </p:txBody>
      </p:sp>
      <p:sp>
        <p:nvSpPr>
          <p:cNvPr id="22543" name="Text Box 15"/>
          <p:cNvSpPr txBox="1">
            <a:spLocks noChangeArrowheads="1"/>
          </p:cNvSpPr>
          <p:nvPr/>
        </p:nvSpPr>
        <p:spPr bwMode="auto">
          <a:xfrm>
            <a:off x="1774825" y="4843464"/>
            <a:ext cx="325438" cy="396875"/>
          </a:xfrm>
          <a:prstGeom prst="rect">
            <a:avLst/>
          </a:prstGeom>
          <a:noFill/>
          <a:ln w="9525">
            <a:noFill/>
            <a:miter lim="800000"/>
            <a:headEnd/>
            <a:tailEnd/>
          </a:ln>
        </p:spPr>
        <p:txBody>
          <a:bodyPr wrap="none">
            <a:spAutoFit/>
          </a:bodyPr>
          <a:lstStyle/>
          <a:p>
            <a:r>
              <a:rPr lang="sl-SI" b="1"/>
              <a:t>7</a:t>
            </a:r>
          </a:p>
        </p:txBody>
      </p:sp>
      <p:sp>
        <p:nvSpPr>
          <p:cNvPr id="22544" name="Text Box 16"/>
          <p:cNvSpPr txBox="1">
            <a:spLocks noChangeArrowheads="1"/>
          </p:cNvSpPr>
          <p:nvPr/>
        </p:nvSpPr>
        <p:spPr bwMode="auto">
          <a:xfrm>
            <a:off x="1774825" y="3835401"/>
            <a:ext cx="325438" cy="396875"/>
          </a:xfrm>
          <a:prstGeom prst="rect">
            <a:avLst/>
          </a:prstGeom>
          <a:noFill/>
          <a:ln w="9525">
            <a:noFill/>
            <a:miter lim="800000"/>
            <a:headEnd/>
            <a:tailEnd/>
          </a:ln>
        </p:spPr>
        <p:txBody>
          <a:bodyPr wrap="none">
            <a:spAutoFit/>
          </a:bodyPr>
          <a:lstStyle/>
          <a:p>
            <a:r>
              <a:rPr lang="sl-SI" b="1"/>
              <a:t>5</a:t>
            </a:r>
          </a:p>
        </p:txBody>
      </p:sp>
      <p:sp>
        <p:nvSpPr>
          <p:cNvPr id="22545" name="Text Box 17"/>
          <p:cNvSpPr txBox="1">
            <a:spLocks noChangeArrowheads="1"/>
          </p:cNvSpPr>
          <p:nvPr/>
        </p:nvSpPr>
        <p:spPr bwMode="auto">
          <a:xfrm>
            <a:off x="1774825" y="5348289"/>
            <a:ext cx="325438" cy="396875"/>
          </a:xfrm>
          <a:prstGeom prst="rect">
            <a:avLst/>
          </a:prstGeom>
          <a:noFill/>
          <a:ln w="9525">
            <a:noFill/>
            <a:miter lim="800000"/>
            <a:headEnd/>
            <a:tailEnd/>
          </a:ln>
        </p:spPr>
        <p:txBody>
          <a:bodyPr wrap="none">
            <a:spAutoFit/>
          </a:bodyPr>
          <a:lstStyle/>
          <a:p>
            <a:r>
              <a:rPr lang="sl-SI" b="1"/>
              <a:t>8</a:t>
            </a:r>
          </a:p>
        </p:txBody>
      </p:sp>
      <p:sp>
        <p:nvSpPr>
          <p:cNvPr id="22546" name="Text Box 18"/>
          <p:cNvSpPr txBox="1">
            <a:spLocks noChangeArrowheads="1"/>
          </p:cNvSpPr>
          <p:nvPr/>
        </p:nvSpPr>
        <p:spPr bwMode="auto">
          <a:xfrm>
            <a:off x="1774825" y="4340226"/>
            <a:ext cx="325438" cy="396875"/>
          </a:xfrm>
          <a:prstGeom prst="rect">
            <a:avLst/>
          </a:prstGeom>
          <a:noFill/>
          <a:ln w="9525">
            <a:noFill/>
            <a:miter lim="800000"/>
            <a:headEnd/>
            <a:tailEnd/>
          </a:ln>
        </p:spPr>
        <p:txBody>
          <a:bodyPr wrap="none">
            <a:spAutoFit/>
          </a:bodyPr>
          <a:lstStyle/>
          <a:p>
            <a:r>
              <a:rPr lang="sl-SI" b="1"/>
              <a:t>6</a:t>
            </a:r>
          </a:p>
        </p:txBody>
      </p:sp>
      <p:sp>
        <p:nvSpPr>
          <p:cNvPr id="22547" name="Text Box 19"/>
          <p:cNvSpPr txBox="1">
            <a:spLocks noChangeArrowheads="1"/>
          </p:cNvSpPr>
          <p:nvPr/>
        </p:nvSpPr>
        <p:spPr bwMode="auto">
          <a:xfrm>
            <a:off x="1774825" y="1819276"/>
            <a:ext cx="325438" cy="396875"/>
          </a:xfrm>
          <a:prstGeom prst="rect">
            <a:avLst/>
          </a:prstGeom>
          <a:noFill/>
          <a:ln w="9525">
            <a:noFill/>
            <a:miter lim="800000"/>
            <a:headEnd/>
            <a:tailEnd/>
          </a:ln>
        </p:spPr>
        <p:txBody>
          <a:bodyPr wrap="none">
            <a:spAutoFit/>
          </a:bodyPr>
          <a:lstStyle/>
          <a:p>
            <a:r>
              <a:rPr lang="sl-SI" b="1"/>
              <a:t>1</a:t>
            </a:r>
          </a:p>
        </p:txBody>
      </p:sp>
      <p:sp>
        <p:nvSpPr>
          <p:cNvPr id="22548" name="Text Box 20"/>
          <p:cNvSpPr txBox="1">
            <a:spLocks noChangeArrowheads="1"/>
          </p:cNvSpPr>
          <p:nvPr/>
        </p:nvSpPr>
        <p:spPr bwMode="auto">
          <a:xfrm>
            <a:off x="1774825" y="5851526"/>
            <a:ext cx="325438" cy="396875"/>
          </a:xfrm>
          <a:prstGeom prst="rect">
            <a:avLst/>
          </a:prstGeom>
          <a:noFill/>
          <a:ln w="9525">
            <a:noFill/>
            <a:miter lim="800000"/>
            <a:headEnd/>
            <a:tailEnd/>
          </a:ln>
        </p:spPr>
        <p:txBody>
          <a:bodyPr wrap="none">
            <a:spAutoFit/>
          </a:bodyPr>
          <a:lstStyle/>
          <a:p>
            <a:r>
              <a:rPr lang="sl-SI" b="1"/>
              <a:t>9</a:t>
            </a:r>
          </a:p>
        </p:txBody>
      </p:sp>
      <p:sp>
        <p:nvSpPr>
          <p:cNvPr id="22549" name="Text Box 21"/>
          <p:cNvSpPr txBox="1">
            <a:spLocks noChangeArrowheads="1"/>
          </p:cNvSpPr>
          <p:nvPr/>
        </p:nvSpPr>
        <p:spPr bwMode="auto">
          <a:xfrm>
            <a:off x="1774825" y="1316039"/>
            <a:ext cx="325438" cy="396875"/>
          </a:xfrm>
          <a:prstGeom prst="rect">
            <a:avLst/>
          </a:prstGeom>
          <a:noFill/>
          <a:ln w="9525">
            <a:noFill/>
            <a:miter lim="800000"/>
            <a:headEnd/>
            <a:tailEnd/>
          </a:ln>
        </p:spPr>
        <p:txBody>
          <a:bodyPr wrap="none">
            <a:spAutoFit/>
          </a:bodyPr>
          <a:lstStyle/>
          <a:p>
            <a:r>
              <a:rPr lang="sl-SI" b="1"/>
              <a:t>0</a:t>
            </a:r>
          </a:p>
        </p:txBody>
      </p:sp>
      <p:sp>
        <p:nvSpPr>
          <p:cNvPr id="22550" name="Text Box 22"/>
          <p:cNvSpPr txBox="1">
            <a:spLocks noChangeArrowheads="1"/>
          </p:cNvSpPr>
          <p:nvPr/>
        </p:nvSpPr>
        <p:spPr bwMode="auto">
          <a:xfrm>
            <a:off x="2208214" y="5373688"/>
            <a:ext cx="4967907" cy="400110"/>
          </a:xfrm>
          <a:prstGeom prst="rect">
            <a:avLst/>
          </a:prstGeom>
          <a:noFill/>
          <a:ln w="9525">
            <a:solidFill>
              <a:schemeClr val="tx1"/>
            </a:solidFill>
            <a:miter lim="800000"/>
            <a:headEnd/>
            <a:tailEnd/>
          </a:ln>
        </p:spPr>
        <p:txBody>
          <a:bodyPr wrap="square">
            <a:spAutoFit/>
          </a:bodyPr>
          <a:lstStyle/>
          <a:p>
            <a:r>
              <a:rPr lang="sl-SI"/>
              <a:t>Obramba ter zaščita, reševanje in pomoč</a:t>
            </a:r>
          </a:p>
        </p:txBody>
      </p:sp>
      <p:sp>
        <p:nvSpPr>
          <p:cNvPr id="22551" name="Text Box 23"/>
          <p:cNvSpPr txBox="1">
            <a:spLocks noChangeArrowheads="1"/>
          </p:cNvSpPr>
          <p:nvPr/>
        </p:nvSpPr>
        <p:spPr bwMode="auto">
          <a:xfrm>
            <a:off x="2208214" y="5876925"/>
            <a:ext cx="3455987" cy="400110"/>
          </a:xfrm>
          <a:prstGeom prst="rect">
            <a:avLst/>
          </a:prstGeom>
          <a:noFill/>
          <a:ln w="9525">
            <a:solidFill>
              <a:schemeClr val="tx1"/>
            </a:solidFill>
            <a:miter lim="800000"/>
            <a:headEnd/>
            <a:tailEnd/>
          </a:ln>
        </p:spPr>
        <p:txBody>
          <a:bodyPr>
            <a:spAutoFit/>
          </a:bodyPr>
          <a:lstStyle/>
          <a:p>
            <a:r>
              <a:rPr lang="sl-SI"/>
              <a:t>Zadeve zunaj razredov 0-8                        </a:t>
            </a:r>
          </a:p>
        </p:txBody>
      </p:sp>
      <p:sp>
        <p:nvSpPr>
          <p:cNvPr id="22552" name="Text Box 24"/>
          <p:cNvSpPr txBox="1">
            <a:spLocks noChangeArrowheads="1"/>
          </p:cNvSpPr>
          <p:nvPr/>
        </p:nvSpPr>
        <p:spPr bwMode="auto">
          <a:xfrm>
            <a:off x="7608888" y="6092825"/>
            <a:ext cx="2806700" cy="274638"/>
          </a:xfrm>
          <a:prstGeom prst="rect">
            <a:avLst/>
          </a:prstGeom>
          <a:noFill/>
          <a:ln w="9525">
            <a:noFill/>
            <a:miter lim="800000"/>
            <a:headEnd/>
            <a:tailEnd/>
          </a:ln>
        </p:spPr>
        <p:txBody>
          <a:bodyPr wrap="none">
            <a:spAutoFit/>
          </a:bodyPr>
          <a:lstStyle/>
          <a:p>
            <a:pPr algn="ctr"/>
            <a:r>
              <a:rPr lang="sl-SI" sz="1200"/>
              <a:t>Priloga Uredbe o upravnem poslovanju</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a:hlinkClick r:id="" action="ppaction://ole?verb=0"/>
          </p:cNvPr>
          <p:cNvGraphicFramePr>
            <a:graphicFrameLocks noGrp="1"/>
          </p:cNvGraphicFramePr>
          <p:nvPr>
            <p:ph sz="half" idx="1"/>
          </p:nvPr>
        </p:nvGraphicFramePr>
        <p:xfrm>
          <a:off x="1666875" y="4868863"/>
          <a:ext cx="503238" cy="647700"/>
        </p:xfrm>
        <a:graphic>
          <a:graphicData uri="http://schemas.openxmlformats.org/presentationml/2006/ole">
            <mc:AlternateContent xmlns:mc="http://schemas.openxmlformats.org/markup-compatibility/2006">
              <mc:Choice xmlns:v="urn:schemas-microsoft-com:vml" Requires="v">
                <p:oleObj spid="_x0000_s2138" name="Clip" r:id="rId4" imgW="2147760" imgH="2938320" progId="">
                  <p:embed/>
                </p:oleObj>
              </mc:Choice>
              <mc:Fallback>
                <p:oleObj name="Clip" r:id="rId4" imgW="2147760" imgH="2938320" progId="">
                  <p:embed/>
                  <p:pic>
                    <p:nvPicPr>
                      <p:cNvPr id="0" name="Object 2"/>
                      <p:cNvPicPr>
                        <a:picLocks noChangeArrowheads="1"/>
                      </p:cNvPicPr>
                      <p:nvPr/>
                    </p:nvPicPr>
                    <p:blipFill>
                      <a:blip r:embed="rId5">
                        <a:lum bright="70000" contrast="-70000"/>
                        <a:extLst>
                          <a:ext uri="{28A0092B-C50C-407E-A947-70E740481C1C}">
                            <a14:useLocalDpi xmlns:a14="http://schemas.microsoft.com/office/drawing/2010/main" val="0"/>
                          </a:ext>
                        </a:extLst>
                      </a:blip>
                      <a:srcRect/>
                      <a:stretch>
                        <a:fillRect/>
                      </a:stretch>
                    </p:blipFill>
                    <p:spPr bwMode="auto">
                      <a:xfrm>
                        <a:off x="1666875" y="4868863"/>
                        <a:ext cx="503238"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52" name="Text Box 3"/>
          <p:cNvSpPr txBox="1">
            <a:spLocks noChangeArrowheads="1"/>
          </p:cNvSpPr>
          <p:nvPr/>
        </p:nvSpPr>
        <p:spPr bwMode="auto">
          <a:xfrm>
            <a:off x="1524000" y="836613"/>
            <a:ext cx="9144000" cy="457200"/>
          </a:xfrm>
          <a:prstGeom prst="rect">
            <a:avLst/>
          </a:prstGeom>
          <a:noFill/>
          <a:ln w="9525">
            <a:noFill/>
            <a:miter lim="800000"/>
            <a:headEnd/>
            <a:tailEnd/>
          </a:ln>
        </p:spPr>
        <p:txBody>
          <a:bodyPr>
            <a:spAutoFit/>
          </a:bodyPr>
          <a:lstStyle/>
          <a:p>
            <a:pPr algn="ctr"/>
            <a:r>
              <a:rPr lang="sl-SI" sz="2400" dirty="0" smtClean="0"/>
              <a:t>NAČRT za RAZVRŠČANJE po VSEBINI – zasnova</a:t>
            </a:r>
            <a:endParaRPr lang="sl-SI" sz="2400" dirty="0"/>
          </a:p>
        </p:txBody>
      </p:sp>
      <p:sp>
        <p:nvSpPr>
          <p:cNvPr id="2053" name="Text Box 4"/>
          <p:cNvSpPr txBox="1">
            <a:spLocks noChangeArrowheads="1"/>
          </p:cNvSpPr>
          <p:nvPr/>
        </p:nvSpPr>
        <p:spPr bwMode="auto">
          <a:xfrm>
            <a:off x="4224339" y="1844675"/>
            <a:ext cx="2852063" cy="400110"/>
          </a:xfrm>
          <a:prstGeom prst="rect">
            <a:avLst/>
          </a:prstGeom>
          <a:solidFill>
            <a:srgbClr val="333399">
              <a:alpha val="10196"/>
            </a:srgbClr>
          </a:solidFill>
          <a:ln w="9525">
            <a:solidFill>
              <a:schemeClr val="tx1"/>
            </a:solidFill>
            <a:miter lim="800000"/>
            <a:headEnd/>
            <a:tailEnd/>
          </a:ln>
        </p:spPr>
        <p:txBody>
          <a:bodyPr wrap="none">
            <a:spAutoFit/>
          </a:bodyPr>
          <a:lstStyle/>
          <a:p>
            <a:r>
              <a:rPr lang="sl-SI"/>
              <a:t>Organizacija in vodenje</a:t>
            </a:r>
          </a:p>
        </p:txBody>
      </p:sp>
      <p:sp>
        <p:nvSpPr>
          <p:cNvPr id="2054" name="Text Box 5"/>
          <p:cNvSpPr txBox="1">
            <a:spLocks noChangeArrowheads="1"/>
          </p:cNvSpPr>
          <p:nvPr/>
        </p:nvSpPr>
        <p:spPr bwMode="auto">
          <a:xfrm>
            <a:off x="1774825" y="2636838"/>
            <a:ext cx="2165350" cy="590550"/>
          </a:xfrm>
          <a:prstGeom prst="rect">
            <a:avLst/>
          </a:prstGeom>
          <a:solidFill>
            <a:srgbClr val="333399">
              <a:alpha val="10196"/>
            </a:srgbClr>
          </a:solidFill>
          <a:ln w="9525">
            <a:solidFill>
              <a:schemeClr val="tx1"/>
            </a:solidFill>
            <a:miter lim="800000"/>
            <a:headEnd/>
            <a:tailEnd/>
          </a:ln>
        </p:spPr>
        <p:txBody>
          <a:bodyPr wrap="none">
            <a:spAutoFit/>
          </a:bodyPr>
          <a:lstStyle/>
          <a:p>
            <a:r>
              <a:rPr lang="sl-SI" sz="1600"/>
              <a:t>Splošno o organizaciji</a:t>
            </a:r>
          </a:p>
          <a:p>
            <a:r>
              <a:rPr lang="sl-SI" sz="1600"/>
              <a:t>in akti organizacije</a:t>
            </a:r>
          </a:p>
        </p:txBody>
      </p:sp>
      <p:sp>
        <p:nvSpPr>
          <p:cNvPr id="2055" name="Text Box 6"/>
          <p:cNvSpPr txBox="1">
            <a:spLocks noChangeArrowheads="1"/>
          </p:cNvSpPr>
          <p:nvPr/>
        </p:nvSpPr>
        <p:spPr bwMode="auto">
          <a:xfrm>
            <a:off x="4295776" y="2636838"/>
            <a:ext cx="2009775" cy="590550"/>
          </a:xfrm>
          <a:prstGeom prst="rect">
            <a:avLst/>
          </a:prstGeom>
          <a:noFill/>
          <a:ln w="9525">
            <a:solidFill>
              <a:schemeClr val="tx1"/>
            </a:solidFill>
            <a:miter lim="800000"/>
            <a:headEnd/>
            <a:tailEnd/>
          </a:ln>
        </p:spPr>
        <p:txBody>
          <a:bodyPr wrap="none">
            <a:spAutoFit/>
          </a:bodyPr>
          <a:lstStyle/>
          <a:p>
            <a:r>
              <a:rPr lang="sl-SI" sz="1600"/>
              <a:t>Volitve, imenovanja,</a:t>
            </a:r>
          </a:p>
          <a:p>
            <a:r>
              <a:rPr lang="sl-SI" sz="1600"/>
              <a:t>odločanja</a:t>
            </a:r>
          </a:p>
        </p:txBody>
      </p:sp>
      <p:sp>
        <p:nvSpPr>
          <p:cNvPr id="2056" name="Text Box 7"/>
          <p:cNvSpPr txBox="1">
            <a:spLocks noChangeArrowheads="1"/>
          </p:cNvSpPr>
          <p:nvPr/>
        </p:nvSpPr>
        <p:spPr bwMode="auto">
          <a:xfrm>
            <a:off x="6672263" y="2636838"/>
            <a:ext cx="1955800" cy="590550"/>
          </a:xfrm>
          <a:prstGeom prst="rect">
            <a:avLst/>
          </a:prstGeom>
          <a:noFill/>
          <a:ln w="9525">
            <a:solidFill>
              <a:schemeClr val="tx1"/>
            </a:solidFill>
            <a:miter lim="800000"/>
            <a:headEnd/>
            <a:tailEnd/>
          </a:ln>
        </p:spPr>
        <p:txBody>
          <a:bodyPr wrap="none">
            <a:spAutoFit/>
          </a:bodyPr>
          <a:lstStyle/>
          <a:p>
            <a:r>
              <a:rPr lang="sl-SI" sz="1600"/>
              <a:t>Seje, sestanki, </a:t>
            </a:r>
          </a:p>
          <a:p>
            <a:r>
              <a:rPr lang="sl-SI" sz="1600"/>
              <a:t>konference, posveti</a:t>
            </a:r>
          </a:p>
        </p:txBody>
      </p:sp>
      <p:sp>
        <p:nvSpPr>
          <p:cNvPr id="2057" name="Text Box 8"/>
          <p:cNvSpPr txBox="1">
            <a:spLocks noChangeArrowheads="1"/>
          </p:cNvSpPr>
          <p:nvPr/>
        </p:nvSpPr>
        <p:spPr bwMode="auto">
          <a:xfrm>
            <a:off x="1524001" y="3716338"/>
            <a:ext cx="1139825" cy="527050"/>
          </a:xfrm>
          <a:prstGeom prst="rect">
            <a:avLst/>
          </a:prstGeom>
          <a:solidFill>
            <a:srgbClr val="333399">
              <a:alpha val="10196"/>
            </a:srgbClr>
          </a:solidFill>
          <a:ln w="9525">
            <a:solidFill>
              <a:schemeClr val="tx1"/>
            </a:solidFill>
            <a:miter lim="800000"/>
            <a:headEnd/>
            <a:tailEnd/>
          </a:ln>
        </p:spPr>
        <p:txBody>
          <a:bodyPr wrap="none">
            <a:spAutoFit/>
          </a:bodyPr>
          <a:lstStyle/>
          <a:p>
            <a:r>
              <a:rPr lang="sl-SI" sz="1400"/>
              <a:t>Ustanovitev</a:t>
            </a:r>
          </a:p>
          <a:p>
            <a:r>
              <a:rPr lang="sl-SI" sz="1400"/>
              <a:t>organizacije</a:t>
            </a:r>
          </a:p>
        </p:txBody>
      </p:sp>
      <p:sp>
        <p:nvSpPr>
          <p:cNvPr id="2058" name="Text Box 9"/>
          <p:cNvSpPr txBox="1">
            <a:spLocks noChangeArrowheads="1"/>
          </p:cNvSpPr>
          <p:nvPr/>
        </p:nvSpPr>
        <p:spPr bwMode="auto">
          <a:xfrm>
            <a:off x="8975726" y="2636838"/>
            <a:ext cx="1863725" cy="590550"/>
          </a:xfrm>
          <a:prstGeom prst="rect">
            <a:avLst/>
          </a:prstGeom>
          <a:noFill/>
          <a:ln w="9525">
            <a:solidFill>
              <a:schemeClr val="tx1"/>
            </a:solidFill>
            <a:miter lim="800000"/>
            <a:headEnd/>
            <a:tailEnd/>
          </a:ln>
        </p:spPr>
        <p:txBody>
          <a:bodyPr wrap="none">
            <a:spAutoFit/>
          </a:bodyPr>
          <a:lstStyle/>
          <a:p>
            <a:r>
              <a:rPr lang="sl-SI" sz="1600"/>
              <a:t>Notranja organiza-</a:t>
            </a:r>
          </a:p>
          <a:p>
            <a:r>
              <a:rPr lang="sl-SI" sz="1600"/>
              <a:t>cija in poslovanje</a:t>
            </a:r>
          </a:p>
        </p:txBody>
      </p:sp>
      <p:sp>
        <p:nvSpPr>
          <p:cNvPr id="2059" name="Text Box 10"/>
          <p:cNvSpPr txBox="1">
            <a:spLocks noChangeArrowheads="1"/>
          </p:cNvSpPr>
          <p:nvPr/>
        </p:nvSpPr>
        <p:spPr bwMode="auto">
          <a:xfrm>
            <a:off x="5159375" y="2349500"/>
            <a:ext cx="470000" cy="400110"/>
          </a:xfrm>
          <a:prstGeom prst="rect">
            <a:avLst/>
          </a:prstGeom>
          <a:noFill/>
          <a:ln w="9525">
            <a:noFill/>
            <a:miter lim="800000"/>
            <a:headEnd/>
            <a:tailEnd/>
          </a:ln>
        </p:spPr>
        <p:txBody>
          <a:bodyPr wrap="none">
            <a:spAutoFit/>
          </a:bodyPr>
          <a:lstStyle/>
          <a:p>
            <a:r>
              <a:rPr lang="sl-SI" b="1"/>
              <a:t>01</a:t>
            </a:r>
          </a:p>
        </p:txBody>
      </p:sp>
      <p:sp>
        <p:nvSpPr>
          <p:cNvPr id="2060" name="Text Box 11"/>
          <p:cNvSpPr txBox="1">
            <a:spLocks noChangeArrowheads="1"/>
          </p:cNvSpPr>
          <p:nvPr/>
        </p:nvSpPr>
        <p:spPr bwMode="auto">
          <a:xfrm>
            <a:off x="2640013" y="2349500"/>
            <a:ext cx="470000" cy="400110"/>
          </a:xfrm>
          <a:prstGeom prst="rect">
            <a:avLst/>
          </a:prstGeom>
          <a:noFill/>
          <a:ln w="9525">
            <a:noFill/>
            <a:miter lim="800000"/>
            <a:headEnd/>
            <a:tailEnd/>
          </a:ln>
        </p:spPr>
        <p:txBody>
          <a:bodyPr wrap="none">
            <a:spAutoFit/>
          </a:bodyPr>
          <a:lstStyle/>
          <a:p>
            <a:r>
              <a:rPr lang="sl-SI" b="1"/>
              <a:t>00</a:t>
            </a:r>
          </a:p>
        </p:txBody>
      </p:sp>
      <p:sp>
        <p:nvSpPr>
          <p:cNvPr id="2061" name="Text Box 12"/>
          <p:cNvSpPr txBox="1">
            <a:spLocks noChangeArrowheads="1"/>
          </p:cNvSpPr>
          <p:nvPr/>
        </p:nvSpPr>
        <p:spPr bwMode="auto">
          <a:xfrm>
            <a:off x="5232400" y="1484314"/>
            <a:ext cx="325438" cy="396875"/>
          </a:xfrm>
          <a:prstGeom prst="rect">
            <a:avLst/>
          </a:prstGeom>
          <a:noFill/>
          <a:ln w="9525">
            <a:noFill/>
            <a:miter lim="800000"/>
            <a:headEnd/>
            <a:tailEnd/>
          </a:ln>
        </p:spPr>
        <p:txBody>
          <a:bodyPr wrap="none">
            <a:spAutoFit/>
          </a:bodyPr>
          <a:lstStyle/>
          <a:p>
            <a:r>
              <a:rPr lang="sl-SI" b="1"/>
              <a:t>0</a:t>
            </a:r>
          </a:p>
        </p:txBody>
      </p:sp>
      <p:sp>
        <p:nvSpPr>
          <p:cNvPr id="2062" name="Text Box 13"/>
          <p:cNvSpPr txBox="1">
            <a:spLocks noChangeArrowheads="1"/>
          </p:cNvSpPr>
          <p:nvPr/>
        </p:nvSpPr>
        <p:spPr bwMode="auto">
          <a:xfrm>
            <a:off x="7464425" y="2349500"/>
            <a:ext cx="470000" cy="400110"/>
          </a:xfrm>
          <a:prstGeom prst="rect">
            <a:avLst/>
          </a:prstGeom>
          <a:noFill/>
          <a:ln w="9525">
            <a:noFill/>
            <a:miter lim="800000"/>
            <a:headEnd/>
            <a:tailEnd/>
          </a:ln>
        </p:spPr>
        <p:txBody>
          <a:bodyPr wrap="none">
            <a:spAutoFit/>
          </a:bodyPr>
          <a:lstStyle/>
          <a:p>
            <a:r>
              <a:rPr lang="sl-SI" b="1"/>
              <a:t>02</a:t>
            </a:r>
          </a:p>
        </p:txBody>
      </p:sp>
      <p:sp>
        <p:nvSpPr>
          <p:cNvPr id="2063" name="Text Box 14"/>
          <p:cNvSpPr txBox="1">
            <a:spLocks noChangeArrowheads="1"/>
          </p:cNvSpPr>
          <p:nvPr/>
        </p:nvSpPr>
        <p:spPr bwMode="auto">
          <a:xfrm>
            <a:off x="9696450" y="2349500"/>
            <a:ext cx="470000" cy="400110"/>
          </a:xfrm>
          <a:prstGeom prst="rect">
            <a:avLst/>
          </a:prstGeom>
          <a:noFill/>
          <a:ln w="9525">
            <a:noFill/>
            <a:miter lim="800000"/>
            <a:headEnd/>
            <a:tailEnd/>
          </a:ln>
        </p:spPr>
        <p:txBody>
          <a:bodyPr wrap="none">
            <a:spAutoFit/>
          </a:bodyPr>
          <a:lstStyle/>
          <a:p>
            <a:r>
              <a:rPr lang="sl-SI" b="1"/>
              <a:t>03</a:t>
            </a:r>
          </a:p>
        </p:txBody>
      </p:sp>
      <p:sp>
        <p:nvSpPr>
          <p:cNvPr id="2064" name="Text Box 15"/>
          <p:cNvSpPr txBox="1">
            <a:spLocks noChangeArrowheads="1"/>
          </p:cNvSpPr>
          <p:nvPr/>
        </p:nvSpPr>
        <p:spPr bwMode="auto">
          <a:xfrm>
            <a:off x="1774825" y="3429000"/>
            <a:ext cx="522288" cy="336550"/>
          </a:xfrm>
          <a:prstGeom prst="rect">
            <a:avLst/>
          </a:prstGeom>
          <a:noFill/>
          <a:ln w="9525">
            <a:noFill/>
            <a:miter lim="800000"/>
            <a:headEnd/>
            <a:tailEnd/>
          </a:ln>
        </p:spPr>
        <p:txBody>
          <a:bodyPr wrap="none">
            <a:spAutoFit/>
          </a:bodyPr>
          <a:lstStyle/>
          <a:p>
            <a:r>
              <a:rPr lang="sl-SI" sz="1600" b="1"/>
              <a:t>000</a:t>
            </a:r>
          </a:p>
        </p:txBody>
      </p:sp>
      <p:sp>
        <p:nvSpPr>
          <p:cNvPr id="2065" name="Text Box 16"/>
          <p:cNvSpPr txBox="1">
            <a:spLocks noChangeArrowheads="1"/>
          </p:cNvSpPr>
          <p:nvPr/>
        </p:nvSpPr>
        <p:spPr bwMode="auto">
          <a:xfrm>
            <a:off x="4295775" y="3429000"/>
            <a:ext cx="522288" cy="336550"/>
          </a:xfrm>
          <a:prstGeom prst="rect">
            <a:avLst/>
          </a:prstGeom>
          <a:noFill/>
          <a:ln w="9525">
            <a:noFill/>
            <a:miter lim="800000"/>
            <a:headEnd/>
            <a:tailEnd/>
          </a:ln>
        </p:spPr>
        <p:txBody>
          <a:bodyPr wrap="none">
            <a:spAutoFit/>
          </a:bodyPr>
          <a:lstStyle/>
          <a:p>
            <a:r>
              <a:rPr lang="sl-SI" sz="1600" b="1"/>
              <a:t>002</a:t>
            </a:r>
          </a:p>
        </p:txBody>
      </p:sp>
      <p:sp>
        <p:nvSpPr>
          <p:cNvPr id="2066" name="Text Box 17"/>
          <p:cNvSpPr txBox="1">
            <a:spLocks noChangeArrowheads="1"/>
          </p:cNvSpPr>
          <p:nvPr/>
        </p:nvSpPr>
        <p:spPr bwMode="auto">
          <a:xfrm>
            <a:off x="3071814" y="3429000"/>
            <a:ext cx="522287" cy="336550"/>
          </a:xfrm>
          <a:prstGeom prst="rect">
            <a:avLst/>
          </a:prstGeom>
          <a:noFill/>
          <a:ln w="9525">
            <a:noFill/>
            <a:miter lim="800000"/>
            <a:headEnd/>
            <a:tailEnd/>
          </a:ln>
        </p:spPr>
        <p:txBody>
          <a:bodyPr wrap="none">
            <a:spAutoFit/>
          </a:bodyPr>
          <a:lstStyle/>
          <a:p>
            <a:r>
              <a:rPr lang="sl-SI" sz="1600" b="1"/>
              <a:t>001</a:t>
            </a:r>
          </a:p>
        </p:txBody>
      </p:sp>
      <p:sp>
        <p:nvSpPr>
          <p:cNvPr id="2067" name="Text Box 18"/>
          <p:cNvSpPr txBox="1">
            <a:spLocks noChangeArrowheads="1"/>
          </p:cNvSpPr>
          <p:nvPr/>
        </p:nvSpPr>
        <p:spPr bwMode="auto">
          <a:xfrm>
            <a:off x="2711450" y="3716339"/>
            <a:ext cx="1150938" cy="739775"/>
          </a:xfrm>
          <a:prstGeom prst="rect">
            <a:avLst/>
          </a:prstGeom>
          <a:solidFill>
            <a:srgbClr val="333399">
              <a:alpha val="10196"/>
            </a:srgbClr>
          </a:solidFill>
          <a:ln w="9525">
            <a:solidFill>
              <a:schemeClr val="tx1"/>
            </a:solidFill>
            <a:miter lim="800000"/>
            <a:headEnd/>
            <a:tailEnd/>
          </a:ln>
        </p:spPr>
        <p:txBody>
          <a:bodyPr wrap="none">
            <a:spAutoFit/>
          </a:bodyPr>
          <a:lstStyle/>
          <a:p>
            <a:r>
              <a:rPr lang="sl-SI" sz="1400"/>
              <a:t>Vpis v sodni</a:t>
            </a:r>
          </a:p>
          <a:p>
            <a:r>
              <a:rPr lang="sl-SI" sz="1400"/>
              <a:t>register in </a:t>
            </a:r>
          </a:p>
          <a:p>
            <a:r>
              <a:rPr lang="sl-SI" sz="1400"/>
              <a:t>zastopanje</a:t>
            </a:r>
          </a:p>
        </p:txBody>
      </p:sp>
      <p:sp>
        <p:nvSpPr>
          <p:cNvPr id="2068" name="Text Box 19"/>
          <p:cNvSpPr txBox="1">
            <a:spLocks noChangeArrowheads="1"/>
          </p:cNvSpPr>
          <p:nvPr/>
        </p:nvSpPr>
        <p:spPr bwMode="auto">
          <a:xfrm>
            <a:off x="3935413" y="3716338"/>
            <a:ext cx="1111250" cy="527050"/>
          </a:xfrm>
          <a:prstGeom prst="rect">
            <a:avLst/>
          </a:prstGeom>
          <a:solidFill>
            <a:srgbClr val="333399">
              <a:alpha val="10196"/>
            </a:srgbClr>
          </a:solidFill>
          <a:ln w="9525">
            <a:solidFill>
              <a:schemeClr val="tx1"/>
            </a:solidFill>
            <a:miter lim="800000"/>
            <a:headEnd/>
            <a:tailEnd/>
          </a:ln>
        </p:spPr>
        <p:txBody>
          <a:bodyPr wrap="none">
            <a:spAutoFit/>
          </a:bodyPr>
          <a:lstStyle/>
          <a:p>
            <a:r>
              <a:rPr lang="sl-SI" sz="1400"/>
              <a:t>Delničarji in</a:t>
            </a:r>
          </a:p>
          <a:p>
            <a:r>
              <a:rPr lang="sl-SI" sz="1400"/>
              <a:t>družbeniki</a:t>
            </a:r>
          </a:p>
        </p:txBody>
      </p:sp>
      <p:sp>
        <p:nvSpPr>
          <p:cNvPr id="2069" name="Text Box 20"/>
          <p:cNvSpPr txBox="1">
            <a:spLocks noChangeArrowheads="1"/>
          </p:cNvSpPr>
          <p:nvPr/>
        </p:nvSpPr>
        <p:spPr bwMode="auto">
          <a:xfrm>
            <a:off x="9764714" y="3716339"/>
            <a:ext cx="903287" cy="739775"/>
          </a:xfrm>
          <a:prstGeom prst="rect">
            <a:avLst/>
          </a:prstGeom>
          <a:solidFill>
            <a:srgbClr val="333399">
              <a:alpha val="10196"/>
            </a:srgbClr>
          </a:solidFill>
          <a:ln w="9525">
            <a:solidFill>
              <a:schemeClr val="tx1"/>
            </a:solidFill>
            <a:miter lim="800000"/>
            <a:headEnd/>
            <a:tailEnd/>
          </a:ln>
        </p:spPr>
        <p:txBody>
          <a:bodyPr wrap="none">
            <a:spAutoFit/>
          </a:bodyPr>
          <a:lstStyle/>
          <a:p>
            <a:r>
              <a:rPr lang="sl-SI" sz="1400"/>
              <a:t>Notranja</a:t>
            </a:r>
          </a:p>
          <a:p>
            <a:r>
              <a:rPr lang="sl-SI" sz="1400"/>
              <a:t>pravila in</a:t>
            </a:r>
          </a:p>
          <a:p>
            <a:r>
              <a:rPr lang="sl-SI" sz="1400"/>
              <a:t>dr. int. a.</a:t>
            </a:r>
          </a:p>
        </p:txBody>
      </p:sp>
      <p:sp>
        <p:nvSpPr>
          <p:cNvPr id="2070" name="Text Box 21"/>
          <p:cNvSpPr txBox="1">
            <a:spLocks noChangeArrowheads="1"/>
          </p:cNvSpPr>
          <p:nvPr/>
        </p:nvSpPr>
        <p:spPr bwMode="auto">
          <a:xfrm>
            <a:off x="8472489" y="3716339"/>
            <a:ext cx="1209675" cy="314325"/>
          </a:xfrm>
          <a:prstGeom prst="rect">
            <a:avLst/>
          </a:prstGeom>
          <a:solidFill>
            <a:srgbClr val="333399">
              <a:alpha val="10196"/>
            </a:srgbClr>
          </a:solidFill>
          <a:ln w="9525">
            <a:solidFill>
              <a:schemeClr val="tx1"/>
            </a:solidFill>
            <a:miter lim="800000"/>
            <a:headEnd/>
            <a:tailEnd/>
          </a:ln>
        </p:spPr>
        <p:txBody>
          <a:bodyPr wrap="none">
            <a:spAutoFit/>
          </a:bodyPr>
          <a:lstStyle/>
          <a:p>
            <a:r>
              <a:rPr lang="sl-SI" sz="1400"/>
              <a:t>Kolektivna p.</a:t>
            </a:r>
          </a:p>
        </p:txBody>
      </p:sp>
      <p:sp>
        <p:nvSpPr>
          <p:cNvPr id="2071" name="Text Box 22"/>
          <p:cNvSpPr txBox="1">
            <a:spLocks noChangeArrowheads="1"/>
          </p:cNvSpPr>
          <p:nvPr/>
        </p:nvSpPr>
        <p:spPr bwMode="auto">
          <a:xfrm>
            <a:off x="7751764" y="3716339"/>
            <a:ext cx="657225" cy="314325"/>
          </a:xfrm>
          <a:prstGeom prst="rect">
            <a:avLst/>
          </a:prstGeom>
          <a:solidFill>
            <a:srgbClr val="333399">
              <a:alpha val="10196"/>
            </a:srgbClr>
          </a:solidFill>
          <a:ln w="9525">
            <a:solidFill>
              <a:schemeClr val="tx1"/>
            </a:solidFill>
            <a:miter lim="800000"/>
            <a:headEnd/>
            <a:tailEnd/>
          </a:ln>
        </p:spPr>
        <p:txBody>
          <a:bodyPr wrap="none">
            <a:spAutoFit/>
          </a:bodyPr>
          <a:lstStyle/>
          <a:p>
            <a:r>
              <a:rPr lang="sl-SI" sz="1400"/>
              <a:t>Statut</a:t>
            </a:r>
          </a:p>
        </p:txBody>
      </p:sp>
      <p:sp>
        <p:nvSpPr>
          <p:cNvPr id="2072" name="Text Box 23"/>
          <p:cNvSpPr txBox="1">
            <a:spLocks noChangeArrowheads="1"/>
          </p:cNvSpPr>
          <p:nvPr/>
        </p:nvSpPr>
        <p:spPr bwMode="auto">
          <a:xfrm>
            <a:off x="6527801" y="3716339"/>
            <a:ext cx="1128713" cy="739775"/>
          </a:xfrm>
          <a:prstGeom prst="rect">
            <a:avLst/>
          </a:prstGeom>
          <a:solidFill>
            <a:srgbClr val="333399">
              <a:alpha val="10196"/>
            </a:srgbClr>
          </a:solidFill>
          <a:ln w="9525">
            <a:solidFill>
              <a:schemeClr val="tx1"/>
            </a:solidFill>
            <a:miter lim="800000"/>
            <a:headEnd/>
            <a:tailEnd/>
          </a:ln>
        </p:spPr>
        <p:txBody>
          <a:bodyPr wrap="none">
            <a:spAutoFit/>
          </a:bodyPr>
          <a:lstStyle/>
          <a:p>
            <a:r>
              <a:rPr lang="sl-SI" sz="1400"/>
              <a:t>Sanacije,</a:t>
            </a:r>
          </a:p>
          <a:p>
            <a:r>
              <a:rPr lang="sl-SI" sz="1400"/>
              <a:t>prenehanje,</a:t>
            </a:r>
          </a:p>
          <a:p>
            <a:r>
              <a:rPr lang="sl-SI" sz="1400"/>
              <a:t>stečaj</a:t>
            </a:r>
          </a:p>
        </p:txBody>
      </p:sp>
      <p:sp>
        <p:nvSpPr>
          <p:cNvPr id="2073" name="Text Box 24"/>
          <p:cNvSpPr txBox="1">
            <a:spLocks noChangeArrowheads="1"/>
          </p:cNvSpPr>
          <p:nvPr/>
        </p:nvSpPr>
        <p:spPr bwMode="auto">
          <a:xfrm>
            <a:off x="5087939" y="3716338"/>
            <a:ext cx="1336675" cy="527050"/>
          </a:xfrm>
          <a:prstGeom prst="rect">
            <a:avLst/>
          </a:prstGeom>
          <a:solidFill>
            <a:srgbClr val="333399">
              <a:alpha val="10196"/>
            </a:srgbClr>
          </a:solidFill>
          <a:ln w="9525">
            <a:solidFill>
              <a:schemeClr val="tx1"/>
            </a:solidFill>
            <a:miter lim="800000"/>
            <a:headEnd/>
            <a:tailEnd/>
          </a:ln>
        </p:spPr>
        <p:txBody>
          <a:bodyPr wrap="none">
            <a:spAutoFit/>
          </a:bodyPr>
          <a:lstStyle/>
          <a:p>
            <a:r>
              <a:rPr lang="sl-SI" sz="1400"/>
              <a:t>Statusno</a:t>
            </a:r>
          </a:p>
          <a:p>
            <a:r>
              <a:rPr lang="sl-SI" sz="1400"/>
              <a:t>preoblikovanje</a:t>
            </a:r>
          </a:p>
        </p:txBody>
      </p:sp>
      <p:sp>
        <p:nvSpPr>
          <p:cNvPr id="2074" name="Text Box 25"/>
          <p:cNvSpPr txBox="1">
            <a:spLocks noChangeArrowheads="1"/>
          </p:cNvSpPr>
          <p:nvPr/>
        </p:nvSpPr>
        <p:spPr bwMode="auto">
          <a:xfrm>
            <a:off x="9983789" y="3429000"/>
            <a:ext cx="522287" cy="336550"/>
          </a:xfrm>
          <a:prstGeom prst="rect">
            <a:avLst/>
          </a:prstGeom>
          <a:noFill/>
          <a:ln w="9525">
            <a:noFill/>
            <a:miter lim="800000"/>
            <a:headEnd/>
            <a:tailEnd/>
          </a:ln>
        </p:spPr>
        <p:txBody>
          <a:bodyPr wrap="none">
            <a:spAutoFit/>
          </a:bodyPr>
          <a:lstStyle/>
          <a:p>
            <a:r>
              <a:rPr lang="sl-SI" sz="1600" b="1"/>
              <a:t>007</a:t>
            </a:r>
          </a:p>
        </p:txBody>
      </p:sp>
      <p:sp>
        <p:nvSpPr>
          <p:cNvPr id="2075" name="Text Box 26"/>
          <p:cNvSpPr txBox="1">
            <a:spLocks noChangeArrowheads="1"/>
          </p:cNvSpPr>
          <p:nvPr/>
        </p:nvSpPr>
        <p:spPr bwMode="auto">
          <a:xfrm>
            <a:off x="8832850" y="3429000"/>
            <a:ext cx="522288" cy="336550"/>
          </a:xfrm>
          <a:prstGeom prst="rect">
            <a:avLst/>
          </a:prstGeom>
          <a:noFill/>
          <a:ln w="9525">
            <a:noFill/>
            <a:miter lim="800000"/>
            <a:headEnd/>
            <a:tailEnd/>
          </a:ln>
        </p:spPr>
        <p:txBody>
          <a:bodyPr wrap="none">
            <a:spAutoFit/>
          </a:bodyPr>
          <a:lstStyle/>
          <a:p>
            <a:r>
              <a:rPr lang="sl-SI" sz="1600" b="1"/>
              <a:t>006</a:t>
            </a:r>
          </a:p>
        </p:txBody>
      </p:sp>
      <p:sp>
        <p:nvSpPr>
          <p:cNvPr id="2076" name="Text Box 27"/>
          <p:cNvSpPr txBox="1">
            <a:spLocks noChangeArrowheads="1"/>
          </p:cNvSpPr>
          <p:nvPr/>
        </p:nvSpPr>
        <p:spPr bwMode="auto">
          <a:xfrm>
            <a:off x="7824788" y="3429000"/>
            <a:ext cx="577850" cy="336550"/>
          </a:xfrm>
          <a:prstGeom prst="rect">
            <a:avLst/>
          </a:prstGeom>
          <a:noFill/>
          <a:ln w="9525">
            <a:noFill/>
            <a:miter lim="800000"/>
            <a:headEnd/>
            <a:tailEnd/>
          </a:ln>
        </p:spPr>
        <p:txBody>
          <a:bodyPr>
            <a:spAutoFit/>
          </a:bodyPr>
          <a:lstStyle/>
          <a:p>
            <a:r>
              <a:rPr lang="sl-SI" sz="1600" b="1"/>
              <a:t>005</a:t>
            </a:r>
          </a:p>
        </p:txBody>
      </p:sp>
      <p:sp>
        <p:nvSpPr>
          <p:cNvPr id="2077" name="Text Box 28"/>
          <p:cNvSpPr txBox="1">
            <a:spLocks noChangeArrowheads="1"/>
          </p:cNvSpPr>
          <p:nvPr/>
        </p:nvSpPr>
        <p:spPr bwMode="auto">
          <a:xfrm>
            <a:off x="6816725" y="3429000"/>
            <a:ext cx="522288" cy="336550"/>
          </a:xfrm>
          <a:prstGeom prst="rect">
            <a:avLst/>
          </a:prstGeom>
          <a:noFill/>
          <a:ln w="9525">
            <a:noFill/>
            <a:miter lim="800000"/>
            <a:headEnd/>
            <a:tailEnd/>
          </a:ln>
        </p:spPr>
        <p:txBody>
          <a:bodyPr wrap="none">
            <a:spAutoFit/>
          </a:bodyPr>
          <a:lstStyle/>
          <a:p>
            <a:r>
              <a:rPr lang="sl-SI" sz="1600" b="1"/>
              <a:t>004</a:t>
            </a:r>
          </a:p>
        </p:txBody>
      </p:sp>
      <p:sp>
        <p:nvSpPr>
          <p:cNvPr id="2078" name="Text Box 29"/>
          <p:cNvSpPr txBox="1">
            <a:spLocks noChangeArrowheads="1"/>
          </p:cNvSpPr>
          <p:nvPr/>
        </p:nvSpPr>
        <p:spPr bwMode="auto">
          <a:xfrm>
            <a:off x="5448300" y="3429000"/>
            <a:ext cx="522288" cy="336550"/>
          </a:xfrm>
          <a:prstGeom prst="rect">
            <a:avLst/>
          </a:prstGeom>
          <a:noFill/>
          <a:ln w="9525">
            <a:noFill/>
            <a:miter lim="800000"/>
            <a:headEnd/>
            <a:tailEnd/>
          </a:ln>
        </p:spPr>
        <p:txBody>
          <a:bodyPr wrap="none">
            <a:spAutoFit/>
          </a:bodyPr>
          <a:lstStyle/>
          <a:p>
            <a:r>
              <a:rPr lang="sl-SI" sz="1600" b="1"/>
              <a:t>003</a:t>
            </a:r>
          </a:p>
        </p:txBody>
      </p:sp>
      <p:sp>
        <p:nvSpPr>
          <p:cNvPr id="2079" name="AutoShape 30"/>
          <p:cNvSpPr>
            <a:spLocks noChangeArrowheads="1"/>
          </p:cNvSpPr>
          <p:nvPr/>
        </p:nvSpPr>
        <p:spPr bwMode="auto">
          <a:xfrm>
            <a:off x="1666875" y="5734051"/>
            <a:ext cx="431800" cy="504825"/>
          </a:xfrm>
          <a:prstGeom prst="foldedCorner">
            <a:avLst>
              <a:gd name="adj" fmla="val 22060"/>
            </a:avLst>
          </a:prstGeom>
          <a:noFill/>
          <a:ln w="9525">
            <a:solidFill>
              <a:schemeClr val="accent2"/>
            </a:solidFill>
            <a:round/>
            <a:headEnd/>
            <a:tailEnd/>
          </a:ln>
        </p:spPr>
        <p:txBody>
          <a:bodyPr wrap="none" anchor="ctr"/>
          <a:lstStyle/>
          <a:p>
            <a:pPr algn="ctr"/>
            <a:endParaRPr lang="en-US" sz="1000">
              <a:solidFill>
                <a:srgbClr val="33CCFF"/>
              </a:solidFill>
            </a:endParaRPr>
          </a:p>
        </p:txBody>
      </p:sp>
      <p:sp>
        <p:nvSpPr>
          <p:cNvPr id="2080" name="AutoShape 30"/>
          <p:cNvSpPr>
            <a:spLocks noChangeArrowheads="1"/>
          </p:cNvSpPr>
          <p:nvPr/>
        </p:nvSpPr>
        <p:spPr bwMode="auto">
          <a:xfrm>
            <a:off x="2135188" y="5734051"/>
            <a:ext cx="431800" cy="504825"/>
          </a:xfrm>
          <a:prstGeom prst="foldedCorner">
            <a:avLst>
              <a:gd name="adj" fmla="val 22060"/>
            </a:avLst>
          </a:prstGeom>
          <a:noFill/>
          <a:ln w="9525">
            <a:solidFill>
              <a:schemeClr val="accent2"/>
            </a:solidFill>
            <a:round/>
            <a:headEnd/>
            <a:tailEnd/>
          </a:ln>
        </p:spPr>
        <p:txBody>
          <a:bodyPr wrap="none" anchor="ctr"/>
          <a:lstStyle/>
          <a:p>
            <a:pPr algn="ctr"/>
            <a:endParaRPr lang="en-US" sz="1000">
              <a:solidFill>
                <a:srgbClr val="33CCFF"/>
              </a:solidFill>
            </a:endParaRPr>
          </a:p>
        </p:txBody>
      </p:sp>
      <p:graphicFrame>
        <p:nvGraphicFramePr>
          <p:cNvPr id="2051" name="Object 32">
            <a:hlinkClick r:id="" action="ppaction://ole?verb=0"/>
          </p:cNvPr>
          <p:cNvGraphicFramePr>
            <a:graphicFrameLocks noGrp="1"/>
          </p:cNvGraphicFramePr>
          <p:nvPr>
            <p:ph sz="half" idx="2"/>
          </p:nvPr>
        </p:nvGraphicFramePr>
        <p:xfrm>
          <a:off x="2062164" y="4868863"/>
          <a:ext cx="490537" cy="647700"/>
        </p:xfrm>
        <a:graphic>
          <a:graphicData uri="http://schemas.openxmlformats.org/presentationml/2006/ole">
            <mc:AlternateContent xmlns:mc="http://schemas.openxmlformats.org/markup-compatibility/2006">
              <mc:Choice xmlns:v="urn:schemas-microsoft-com:vml" Requires="v">
                <p:oleObj spid="_x0000_s2139" name="Clip" r:id="rId6" imgW="2147760" imgH="2938320" progId="">
                  <p:embed/>
                </p:oleObj>
              </mc:Choice>
              <mc:Fallback>
                <p:oleObj name="Clip" r:id="rId6" imgW="2147760" imgH="2938320" progId="">
                  <p:embed/>
                  <p:pic>
                    <p:nvPicPr>
                      <p:cNvPr id="0" name="Object 32"/>
                      <p:cNvPicPr>
                        <a:picLocks noChangeArrowheads="1"/>
                      </p:cNvPicPr>
                      <p:nvPr/>
                    </p:nvPicPr>
                    <p:blipFill>
                      <a:blip r:embed="rId5">
                        <a:lum bright="70000" contrast="-70000"/>
                        <a:extLst>
                          <a:ext uri="{28A0092B-C50C-407E-A947-70E740481C1C}">
                            <a14:useLocalDpi xmlns:a14="http://schemas.microsoft.com/office/drawing/2010/main" val="0"/>
                          </a:ext>
                        </a:extLst>
                      </a:blip>
                      <a:srcRect/>
                      <a:stretch>
                        <a:fillRect/>
                      </a:stretch>
                    </p:blipFill>
                    <p:spPr bwMode="auto">
                      <a:xfrm>
                        <a:off x="2062164" y="4868863"/>
                        <a:ext cx="490537"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81" name="Text Box 33"/>
          <p:cNvSpPr txBox="1">
            <a:spLocks noChangeArrowheads="1"/>
          </p:cNvSpPr>
          <p:nvPr/>
        </p:nvSpPr>
        <p:spPr bwMode="auto">
          <a:xfrm>
            <a:off x="7608888" y="6021389"/>
            <a:ext cx="2508250" cy="274637"/>
          </a:xfrm>
          <a:prstGeom prst="rect">
            <a:avLst/>
          </a:prstGeom>
          <a:noFill/>
          <a:ln w="9525">
            <a:noFill/>
            <a:miter lim="800000"/>
            <a:headEnd/>
            <a:tailEnd/>
          </a:ln>
        </p:spPr>
        <p:txBody>
          <a:bodyPr wrap="none">
            <a:spAutoFit/>
          </a:bodyPr>
          <a:lstStyle/>
          <a:p>
            <a:r>
              <a:rPr lang="sl-SI" sz="1200"/>
              <a:t>Iz Vzorčnih notranjih pravil, REDIT</a:t>
            </a:r>
          </a:p>
        </p:txBody>
      </p:sp>
      <p:cxnSp>
        <p:nvCxnSpPr>
          <p:cNvPr id="2082" name="AutoShape 34"/>
          <p:cNvCxnSpPr>
            <a:cxnSpLocks noChangeShapeType="1"/>
            <a:stCxn id="2053" idx="1"/>
            <a:endCxn id="2060" idx="0"/>
          </p:cNvCxnSpPr>
          <p:nvPr/>
        </p:nvCxnSpPr>
        <p:spPr bwMode="auto">
          <a:xfrm rot="10800000" flipV="1">
            <a:off x="2875015" y="2044730"/>
            <a:ext cx="1349325" cy="304770"/>
          </a:xfrm>
          <a:prstGeom prst="bentConnector2">
            <a:avLst/>
          </a:prstGeom>
          <a:noFill/>
          <a:ln w="9525">
            <a:solidFill>
              <a:schemeClr val="tx1"/>
            </a:solidFill>
            <a:miter lim="800000"/>
            <a:headEnd/>
            <a:tailEnd/>
          </a:ln>
        </p:spPr>
      </p:cxnSp>
      <p:cxnSp>
        <p:nvCxnSpPr>
          <p:cNvPr id="2083" name="AutoShape 35"/>
          <p:cNvCxnSpPr>
            <a:cxnSpLocks noChangeShapeType="1"/>
            <a:stCxn id="2053" idx="3"/>
            <a:endCxn id="2062" idx="0"/>
          </p:cNvCxnSpPr>
          <p:nvPr/>
        </p:nvCxnSpPr>
        <p:spPr bwMode="auto">
          <a:xfrm>
            <a:off x="7076401" y="2044730"/>
            <a:ext cx="623024" cy="304770"/>
          </a:xfrm>
          <a:prstGeom prst="bentConnector2">
            <a:avLst/>
          </a:prstGeom>
          <a:noFill/>
          <a:ln w="9525">
            <a:solidFill>
              <a:schemeClr val="tx1"/>
            </a:solidFill>
            <a:miter lim="800000"/>
            <a:headEnd/>
            <a:tailEnd/>
          </a:ln>
        </p:spPr>
      </p:cxnSp>
      <p:cxnSp>
        <p:nvCxnSpPr>
          <p:cNvPr id="2084" name="AutoShape 36"/>
          <p:cNvCxnSpPr>
            <a:cxnSpLocks noChangeShapeType="1"/>
            <a:stCxn id="2053" idx="3"/>
            <a:endCxn id="2063" idx="0"/>
          </p:cNvCxnSpPr>
          <p:nvPr/>
        </p:nvCxnSpPr>
        <p:spPr bwMode="auto">
          <a:xfrm>
            <a:off x="7076402" y="2044730"/>
            <a:ext cx="2855049" cy="304770"/>
          </a:xfrm>
          <a:prstGeom prst="bentConnector2">
            <a:avLst/>
          </a:prstGeom>
          <a:noFill/>
          <a:ln w="9525">
            <a:solidFill>
              <a:schemeClr val="tx1"/>
            </a:solidFill>
            <a:miter lim="800000"/>
            <a:headEnd/>
            <a:tailEnd/>
          </a:ln>
        </p:spPr>
      </p:cxnSp>
      <p:cxnSp>
        <p:nvCxnSpPr>
          <p:cNvPr id="2085" name="AutoShape 37"/>
          <p:cNvCxnSpPr>
            <a:cxnSpLocks noChangeShapeType="1"/>
            <a:stCxn id="2053" idx="2"/>
            <a:endCxn id="2059" idx="0"/>
          </p:cNvCxnSpPr>
          <p:nvPr/>
        </p:nvCxnSpPr>
        <p:spPr bwMode="auto">
          <a:xfrm rot="5400000">
            <a:off x="5470017" y="2169146"/>
            <a:ext cx="104715" cy="255995"/>
          </a:xfrm>
          <a:prstGeom prst="bentConnector3">
            <a:avLst>
              <a:gd name="adj1" fmla="val 50000"/>
            </a:avLst>
          </a:prstGeom>
          <a:noFill/>
          <a:ln w="9525">
            <a:solidFill>
              <a:schemeClr val="tx1"/>
            </a:solidFill>
            <a:miter lim="800000"/>
            <a:headEnd/>
            <a:tailEnd/>
          </a:ln>
        </p:spPr>
      </p:cxnSp>
      <p:cxnSp>
        <p:nvCxnSpPr>
          <p:cNvPr id="2086" name="AutoShape 38"/>
          <p:cNvCxnSpPr>
            <a:cxnSpLocks noChangeShapeType="1"/>
            <a:stCxn id="2054" idx="2"/>
            <a:endCxn id="2064" idx="0"/>
          </p:cNvCxnSpPr>
          <p:nvPr/>
        </p:nvCxnSpPr>
        <p:spPr bwMode="auto">
          <a:xfrm rot="5400000">
            <a:off x="2346326" y="2917826"/>
            <a:ext cx="201612" cy="820737"/>
          </a:xfrm>
          <a:prstGeom prst="bentConnector3">
            <a:avLst>
              <a:gd name="adj1" fmla="val 49606"/>
            </a:avLst>
          </a:prstGeom>
          <a:noFill/>
          <a:ln w="9525">
            <a:solidFill>
              <a:schemeClr val="tx1"/>
            </a:solidFill>
            <a:miter lim="800000"/>
            <a:headEnd/>
            <a:tailEnd/>
          </a:ln>
        </p:spPr>
      </p:cxnSp>
      <p:cxnSp>
        <p:nvCxnSpPr>
          <p:cNvPr id="2087" name="AutoShape 39"/>
          <p:cNvCxnSpPr>
            <a:cxnSpLocks noChangeShapeType="1"/>
            <a:stCxn id="2066" idx="0"/>
            <a:endCxn id="2054" idx="2"/>
          </p:cNvCxnSpPr>
          <p:nvPr/>
        </p:nvCxnSpPr>
        <p:spPr bwMode="auto">
          <a:xfrm rot="5400000" flipH="1">
            <a:off x="2994819" y="3090069"/>
            <a:ext cx="201612" cy="476250"/>
          </a:xfrm>
          <a:prstGeom prst="bentConnector3">
            <a:avLst>
              <a:gd name="adj1" fmla="val 49606"/>
            </a:avLst>
          </a:prstGeom>
          <a:noFill/>
          <a:ln w="9525">
            <a:solidFill>
              <a:schemeClr val="tx1"/>
            </a:solidFill>
            <a:miter lim="800000"/>
            <a:headEnd/>
            <a:tailEnd/>
          </a:ln>
        </p:spPr>
      </p:cxnSp>
      <p:cxnSp>
        <p:nvCxnSpPr>
          <p:cNvPr id="2088" name="AutoShape 40"/>
          <p:cNvCxnSpPr>
            <a:cxnSpLocks noChangeShapeType="1"/>
            <a:stCxn id="2054" idx="2"/>
            <a:endCxn id="2065" idx="0"/>
          </p:cNvCxnSpPr>
          <p:nvPr/>
        </p:nvCxnSpPr>
        <p:spPr bwMode="auto">
          <a:xfrm rot="16200000" flipH="1">
            <a:off x="3606801" y="2478088"/>
            <a:ext cx="201612" cy="1700213"/>
          </a:xfrm>
          <a:prstGeom prst="bentConnector3">
            <a:avLst>
              <a:gd name="adj1" fmla="val 49606"/>
            </a:avLst>
          </a:prstGeom>
          <a:noFill/>
          <a:ln w="9525">
            <a:solidFill>
              <a:schemeClr val="tx1"/>
            </a:solidFill>
            <a:miter lim="800000"/>
            <a:headEnd/>
            <a:tailEnd/>
          </a:ln>
        </p:spPr>
      </p:cxnSp>
      <p:cxnSp>
        <p:nvCxnSpPr>
          <p:cNvPr id="2089" name="AutoShape 41"/>
          <p:cNvCxnSpPr>
            <a:cxnSpLocks noChangeShapeType="1"/>
            <a:stCxn id="2054" idx="2"/>
            <a:endCxn id="2078" idx="0"/>
          </p:cNvCxnSpPr>
          <p:nvPr/>
        </p:nvCxnSpPr>
        <p:spPr bwMode="auto">
          <a:xfrm rot="16200000" flipH="1">
            <a:off x="4183063" y="1901825"/>
            <a:ext cx="201612" cy="2852738"/>
          </a:xfrm>
          <a:prstGeom prst="bentConnector3">
            <a:avLst>
              <a:gd name="adj1" fmla="val 49606"/>
            </a:avLst>
          </a:prstGeom>
          <a:noFill/>
          <a:ln w="9525">
            <a:solidFill>
              <a:schemeClr val="tx1"/>
            </a:solidFill>
            <a:miter lim="800000"/>
            <a:headEnd/>
            <a:tailEnd/>
          </a:ln>
        </p:spPr>
      </p:cxnSp>
      <p:cxnSp>
        <p:nvCxnSpPr>
          <p:cNvPr id="2090" name="AutoShape 42"/>
          <p:cNvCxnSpPr>
            <a:cxnSpLocks noChangeShapeType="1"/>
            <a:stCxn id="2054" idx="2"/>
            <a:endCxn id="2077" idx="0"/>
          </p:cNvCxnSpPr>
          <p:nvPr/>
        </p:nvCxnSpPr>
        <p:spPr bwMode="auto">
          <a:xfrm rot="16200000" flipH="1">
            <a:off x="4867276" y="1217613"/>
            <a:ext cx="201612" cy="4221163"/>
          </a:xfrm>
          <a:prstGeom prst="bentConnector3">
            <a:avLst>
              <a:gd name="adj1" fmla="val 49606"/>
            </a:avLst>
          </a:prstGeom>
          <a:noFill/>
          <a:ln w="9525">
            <a:solidFill>
              <a:schemeClr val="tx1"/>
            </a:solidFill>
            <a:miter lim="800000"/>
            <a:headEnd/>
            <a:tailEnd/>
          </a:ln>
        </p:spPr>
      </p:cxnSp>
      <p:cxnSp>
        <p:nvCxnSpPr>
          <p:cNvPr id="2091" name="AutoShape 43"/>
          <p:cNvCxnSpPr>
            <a:cxnSpLocks noChangeShapeType="1"/>
            <a:stCxn id="2054" idx="2"/>
            <a:endCxn id="2076" idx="0"/>
          </p:cNvCxnSpPr>
          <p:nvPr/>
        </p:nvCxnSpPr>
        <p:spPr bwMode="auto">
          <a:xfrm rot="16200000" flipH="1">
            <a:off x="5384801" y="700088"/>
            <a:ext cx="201612" cy="5256213"/>
          </a:xfrm>
          <a:prstGeom prst="bentConnector3">
            <a:avLst>
              <a:gd name="adj1" fmla="val 49606"/>
            </a:avLst>
          </a:prstGeom>
          <a:noFill/>
          <a:ln w="9525">
            <a:solidFill>
              <a:schemeClr val="tx1"/>
            </a:solidFill>
            <a:miter lim="800000"/>
            <a:headEnd/>
            <a:tailEnd/>
          </a:ln>
        </p:spPr>
      </p:cxnSp>
      <p:cxnSp>
        <p:nvCxnSpPr>
          <p:cNvPr id="2092" name="AutoShape 44"/>
          <p:cNvCxnSpPr>
            <a:cxnSpLocks noChangeShapeType="1"/>
            <a:stCxn id="2054" idx="2"/>
            <a:endCxn id="2075" idx="0"/>
          </p:cNvCxnSpPr>
          <p:nvPr/>
        </p:nvCxnSpPr>
        <p:spPr bwMode="auto">
          <a:xfrm rot="16200000" flipH="1">
            <a:off x="5875338" y="209550"/>
            <a:ext cx="201612" cy="6237288"/>
          </a:xfrm>
          <a:prstGeom prst="bentConnector3">
            <a:avLst>
              <a:gd name="adj1" fmla="val 49606"/>
            </a:avLst>
          </a:prstGeom>
          <a:noFill/>
          <a:ln w="9525">
            <a:solidFill>
              <a:schemeClr val="tx1"/>
            </a:solidFill>
            <a:miter lim="800000"/>
            <a:headEnd/>
            <a:tailEnd/>
          </a:ln>
        </p:spPr>
      </p:cxnSp>
      <p:cxnSp>
        <p:nvCxnSpPr>
          <p:cNvPr id="2093" name="AutoShape 45"/>
          <p:cNvCxnSpPr>
            <a:cxnSpLocks noChangeShapeType="1"/>
            <a:stCxn id="2054" idx="2"/>
            <a:endCxn id="2074" idx="0"/>
          </p:cNvCxnSpPr>
          <p:nvPr/>
        </p:nvCxnSpPr>
        <p:spPr bwMode="auto">
          <a:xfrm rot="16200000" flipH="1">
            <a:off x="6450807" y="-365919"/>
            <a:ext cx="201612" cy="7388225"/>
          </a:xfrm>
          <a:prstGeom prst="bentConnector3">
            <a:avLst>
              <a:gd name="adj1" fmla="val 49606"/>
            </a:avLst>
          </a:prstGeom>
          <a:noFill/>
          <a:ln w="9525">
            <a:solidFill>
              <a:schemeClr val="tx1"/>
            </a:solidFill>
            <a:miter lim="800000"/>
            <a:headEnd/>
            <a:tailEnd/>
          </a:ln>
        </p:spPr>
      </p:cxnSp>
      <p:sp>
        <p:nvSpPr>
          <p:cNvPr id="2094" name="Line 46"/>
          <p:cNvSpPr>
            <a:spLocks noChangeShapeType="1"/>
          </p:cNvSpPr>
          <p:nvPr/>
        </p:nvSpPr>
        <p:spPr bwMode="auto">
          <a:xfrm>
            <a:off x="2135188" y="4292601"/>
            <a:ext cx="0" cy="1368425"/>
          </a:xfrm>
          <a:prstGeom prst="line">
            <a:avLst/>
          </a:prstGeom>
          <a:noFill/>
          <a:ln w="9525" cap="rnd">
            <a:solidFill>
              <a:schemeClr val="accent2"/>
            </a:solidFill>
            <a:prstDash val="sysDot"/>
            <a:round/>
            <a:headEnd/>
            <a:tailEnd/>
          </a:ln>
        </p:spPr>
        <p:txBody>
          <a:bodyPr>
            <a:spAutoFit/>
          </a:bodyPr>
          <a:lstStyle/>
          <a:p>
            <a:endParaRPr lang="sl-SI"/>
          </a:p>
        </p:txBody>
      </p:sp>
      <p:sp>
        <p:nvSpPr>
          <p:cNvPr id="47" name="PoljeZBesedilom 46"/>
          <p:cNvSpPr txBox="1"/>
          <p:nvPr/>
        </p:nvSpPr>
        <p:spPr>
          <a:xfrm>
            <a:off x="2135560" y="5013176"/>
            <a:ext cx="356188" cy="400110"/>
          </a:xfrm>
          <a:prstGeom prst="rect">
            <a:avLst/>
          </a:prstGeom>
          <a:noFill/>
        </p:spPr>
        <p:txBody>
          <a:bodyPr wrap="none" rtlCol="0">
            <a:spAutoFit/>
          </a:bodyPr>
          <a:lstStyle/>
          <a:p>
            <a:r>
              <a:rPr lang="sl-SI" dirty="0">
                <a:solidFill>
                  <a:schemeClr val="accent2"/>
                </a:solidFill>
              </a:rPr>
              <a:t>A</a:t>
            </a:r>
          </a:p>
        </p:txBody>
      </p:sp>
      <p:sp>
        <p:nvSpPr>
          <p:cNvPr id="48" name="PoljeZBesedilom 47"/>
          <p:cNvSpPr txBox="1"/>
          <p:nvPr/>
        </p:nvSpPr>
        <p:spPr>
          <a:xfrm>
            <a:off x="1779372" y="5045114"/>
            <a:ext cx="356188" cy="400110"/>
          </a:xfrm>
          <a:prstGeom prst="rect">
            <a:avLst/>
          </a:prstGeom>
          <a:noFill/>
        </p:spPr>
        <p:txBody>
          <a:bodyPr wrap="none" rtlCol="0">
            <a:spAutoFit/>
          </a:bodyPr>
          <a:lstStyle/>
          <a:p>
            <a:r>
              <a:rPr lang="sl-SI" dirty="0">
                <a:solidFill>
                  <a:schemeClr val="accent2"/>
                </a:solidFill>
              </a:rPr>
              <a:t>A</a:t>
            </a:r>
          </a:p>
        </p:txBody>
      </p:sp>
      <p:sp>
        <p:nvSpPr>
          <p:cNvPr id="49" name="PoljeZBesedilom 48"/>
          <p:cNvSpPr txBox="1"/>
          <p:nvPr/>
        </p:nvSpPr>
        <p:spPr>
          <a:xfrm>
            <a:off x="1692938" y="5805264"/>
            <a:ext cx="370614" cy="400110"/>
          </a:xfrm>
          <a:prstGeom prst="rect">
            <a:avLst/>
          </a:prstGeom>
          <a:noFill/>
        </p:spPr>
        <p:txBody>
          <a:bodyPr wrap="none" rtlCol="0">
            <a:spAutoFit/>
          </a:bodyPr>
          <a:lstStyle/>
          <a:p>
            <a:r>
              <a:rPr lang="sl-SI" dirty="0">
                <a:solidFill>
                  <a:schemeClr val="accent2"/>
                </a:solidFill>
              </a:rPr>
              <a:t>D</a:t>
            </a:r>
          </a:p>
        </p:txBody>
      </p:sp>
      <p:sp>
        <p:nvSpPr>
          <p:cNvPr id="50" name="PoljeZBesedilom 49"/>
          <p:cNvSpPr txBox="1"/>
          <p:nvPr/>
        </p:nvSpPr>
        <p:spPr>
          <a:xfrm>
            <a:off x="2196994" y="5805264"/>
            <a:ext cx="370614" cy="400110"/>
          </a:xfrm>
          <a:prstGeom prst="rect">
            <a:avLst/>
          </a:prstGeom>
          <a:noFill/>
        </p:spPr>
        <p:txBody>
          <a:bodyPr wrap="none" rtlCol="0">
            <a:spAutoFit/>
          </a:bodyPr>
          <a:lstStyle/>
          <a:p>
            <a:r>
              <a:rPr lang="sl-SI" dirty="0">
                <a:solidFill>
                  <a:schemeClr val="accent2"/>
                </a:solidFill>
              </a:rPr>
              <a:t>D</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5458" name="Group 2"/>
          <p:cNvGraphicFramePr>
            <a:graphicFrameLocks noGrp="1"/>
          </p:cNvGraphicFramePr>
          <p:nvPr>
            <p:ph idx="4294967295"/>
            <p:extLst>
              <p:ext uri="{D42A27DB-BD31-4B8C-83A1-F6EECF244321}">
                <p14:modId xmlns:p14="http://schemas.microsoft.com/office/powerpoint/2010/main" val="359711512"/>
              </p:ext>
            </p:extLst>
          </p:nvPr>
        </p:nvGraphicFramePr>
        <p:xfrm>
          <a:off x="2208213" y="1412875"/>
          <a:ext cx="7797800" cy="4949952"/>
        </p:xfrm>
        <a:graphic>
          <a:graphicData uri="http://schemas.openxmlformats.org/drawingml/2006/table">
            <a:tbl>
              <a:tblPr/>
              <a:tblGrid>
                <a:gridCol w="1077912">
                  <a:extLst>
                    <a:ext uri="{9D8B030D-6E8A-4147-A177-3AD203B41FA5}">
                      <a16:colId xmlns:a16="http://schemas.microsoft.com/office/drawing/2014/main" xmlns="" val="20000"/>
                    </a:ext>
                  </a:extLst>
                </a:gridCol>
                <a:gridCol w="2520950">
                  <a:extLst>
                    <a:ext uri="{9D8B030D-6E8A-4147-A177-3AD203B41FA5}">
                      <a16:colId xmlns:a16="http://schemas.microsoft.com/office/drawing/2014/main" xmlns="" val="20001"/>
                    </a:ext>
                  </a:extLst>
                </a:gridCol>
                <a:gridCol w="865188">
                  <a:extLst>
                    <a:ext uri="{9D8B030D-6E8A-4147-A177-3AD203B41FA5}">
                      <a16:colId xmlns:a16="http://schemas.microsoft.com/office/drawing/2014/main" xmlns="" val="20002"/>
                    </a:ext>
                  </a:extLst>
                </a:gridCol>
                <a:gridCol w="3333750">
                  <a:extLst>
                    <a:ext uri="{9D8B030D-6E8A-4147-A177-3AD203B41FA5}">
                      <a16:colId xmlns:a16="http://schemas.microsoft.com/office/drawing/2014/main" xmlns="" val="20003"/>
                    </a:ext>
                  </a:extLst>
                </a:gridCol>
              </a:tblGrid>
              <a:tr h="4143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dirty="0">
                          <a:ln>
                            <a:noFill/>
                          </a:ln>
                          <a:solidFill>
                            <a:schemeClr val="tx1"/>
                          </a:solidFill>
                          <a:effectLst/>
                          <a:latin typeface="Arial" charset="0"/>
                        </a:rPr>
                        <a:t>KLASIFIKACIJ.</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dirty="0">
                          <a:ln>
                            <a:noFill/>
                          </a:ln>
                          <a:solidFill>
                            <a:schemeClr val="tx1"/>
                          </a:solidFill>
                          <a:effectLst/>
                          <a:latin typeface="Arial" charset="0"/>
                        </a:rPr>
                        <a:t>      </a:t>
                      </a:r>
                      <a:r>
                        <a:rPr kumimoji="0" lang="sl-SI" sz="1400" b="1" i="0" u="none" strike="noStrike" cap="none" normalizeH="0" baseline="0" dirty="0">
                          <a:ln>
                            <a:noFill/>
                          </a:ln>
                          <a:solidFill>
                            <a:schemeClr val="tx1"/>
                          </a:solidFill>
                          <a:effectLst/>
                          <a:latin typeface="Arial" charset="0"/>
                        </a:rPr>
                        <a:t>ZNAK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dirty="0">
                          <a:ln>
                            <a:noFill/>
                          </a:ln>
                          <a:solidFill>
                            <a:schemeClr val="tx1"/>
                          </a:solidFill>
                          <a:effectLst/>
                          <a:latin typeface="Arial" charset="0"/>
                        </a:rPr>
                        <a:t>OPIS VSEBINE KLAS. ZNAKA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400" b="1" i="0" u="none" strike="noStrike" cap="none" normalizeH="0" baseline="0" dirty="0">
                          <a:ln>
                            <a:noFill/>
                          </a:ln>
                          <a:solidFill>
                            <a:schemeClr val="tx1"/>
                          </a:solidFill>
                          <a:effectLst/>
                          <a:latin typeface="Arial" charset="0"/>
                        </a:rPr>
                        <a:t>GESLO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dirty="0">
                          <a:ln>
                            <a:noFill/>
                          </a:ln>
                          <a:solidFill>
                            <a:schemeClr val="tx1"/>
                          </a:solidFill>
                          <a:effectLst/>
                          <a:latin typeface="Arial" charset="0"/>
                        </a:rPr>
                        <a:t>ROK HRAMBE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0" i="0" u="none" strike="noStrike" cap="none" normalizeH="0" baseline="0" dirty="0">
                          <a:ln>
                            <a:noFill/>
                          </a:ln>
                          <a:solidFill>
                            <a:schemeClr val="tx1"/>
                          </a:solidFill>
                          <a:effectLst/>
                          <a:latin typeface="Arial" charset="0"/>
                        </a:rPr>
                        <a:t>OPOMBE, RAZLAGE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dirty="0">
                          <a:ln>
                            <a:noFill/>
                          </a:ln>
                          <a:solidFill>
                            <a:schemeClr val="tx1"/>
                          </a:solidFill>
                          <a:effectLst/>
                          <a:latin typeface="Arial" charset="0"/>
                        </a:rPr>
                        <a:t>VSEBINE, ROKOV, E-GRADIVA, ZAKON. PODLAG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xmlns="" val="10000"/>
                  </a:ext>
                </a:extLst>
              </a:tr>
              <a:tr h="3822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0</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00</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  000</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  001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  002</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  003</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  004</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  005</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01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  010</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  011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  012</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02</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  020</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    0200</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    0201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  021</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ORGANIZACIA IN POSLOVANJE</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1" i="0" u="none" strike="noStrike" cap="none" normalizeH="0" baseline="0">
                          <a:ln>
                            <a:noFill/>
                          </a:ln>
                          <a:solidFill>
                            <a:schemeClr val="tx1"/>
                          </a:solidFill>
                          <a:effectLst/>
                          <a:latin typeface="Arial" charset="0"/>
                        </a:rPr>
                        <a:t>Splošno o organizaciji</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Ustanovitveni akti</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Vpis v sodni register</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Statusne spremembe, reorganizacije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Sanacija, prenehanje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Nadzor in revizije poslovanja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Dokumentacija v zvezi z žigi, simboli</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1" i="0" u="none" strike="noStrike" cap="none" normalizeH="0" baseline="0">
                          <a:ln>
                            <a:noFill/>
                          </a:ln>
                          <a:solidFill>
                            <a:schemeClr val="tx1"/>
                          </a:solidFill>
                          <a:effectLst/>
                          <a:latin typeface="Arial" charset="0"/>
                        </a:rPr>
                        <a:t>Pravni akti</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Statuti</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Pravilniki, poslovniki</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Interna navodila</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1" i="0" u="none" strike="noStrike" cap="none" normalizeH="0" baseline="0">
                          <a:ln>
                            <a:noFill/>
                          </a:ln>
                          <a:solidFill>
                            <a:schemeClr val="tx1"/>
                          </a:solidFill>
                          <a:effectLst/>
                          <a:latin typeface="Arial" charset="0"/>
                        </a:rPr>
                        <a:t>Volitve, imenovanja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Volitve organov</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Zapisniki in sklepi o izidu volitev</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Glasovalna dokumentacija in drugo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a:ln>
                            <a:noFill/>
                          </a:ln>
                          <a:solidFill>
                            <a:schemeClr val="tx1"/>
                          </a:solidFill>
                          <a:effectLst/>
                          <a:latin typeface="Arial" charset="0"/>
                        </a:rPr>
                        <a:t>Imenovanja in razrešitve</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dirty="0">
                          <a:ln>
                            <a:noFill/>
                          </a:ln>
                          <a:solidFill>
                            <a:schemeClr val="tx1"/>
                          </a:solidFill>
                          <a:effectLst/>
                          <a:latin typeface="Arial" charset="0"/>
                        </a:rPr>
                        <a:t>T</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dirty="0">
                          <a:ln>
                            <a:noFill/>
                          </a:ln>
                          <a:solidFill>
                            <a:schemeClr val="tx1"/>
                          </a:solidFill>
                          <a:effectLst/>
                          <a:latin typeface="Arial" charset="0"/>
                        </a:rPr>
                        <a:t>T</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dirty="0">
                          <a:ln>
                            <a:noFill/>
                          </a:ln>
                          <a:solidFill>
                            <a:schemeClr val="tx1"/>
                          </a:solidFill>
                          <a:effectLst/>
                          <a:latin typeface="Arial" charset="0"/>
                        </a:rPr>
                        <a:t>T</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dirty="0">
                          <a:ln>
                            <a:noFill/>
                          </a:ln>
                          <a:solidFill>
                            <a:schemeClr val="tx1"/>
                          </a:solidFill>
                          <a:effectLst/>
                          <a:latin typeface="Arial" charset="0"/>
                        </a:rPr>
                        <a:t>T</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dirty="0">
                          <a:ln>
                            <a:noFill/>
                          </a:ln>
                          <a:solidFill>
                            <a:schemeClr val="tx1"/>
                          </a:solidFill>
                          <a:effectLst/>
                          <a:latin typeface="Arial" charset="0"/>
                        </a:rPr>
                        <a:t>T</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dirty="0">
                          <a:ln>
                            <a:noFill/>
                          </a:ln>
                          <a:solidFill>
                            <a:schemeClr val="tx1"/>
                          </a:solidFill>
                          <a:effectLst/>
                          <a:latin typeface="Arial" charset="0"/>
                        </a:rPr>
                        <a:t>T</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dirty="0">
                          <a:ln>
                            <a:noFill/>
                          </a:ln>
                          <a:solidFill>
                            <a:schemeClr val="tx1"/>
                          </a:solidFill>
                          <a:effectLst/>
                          <a:latin typeface="Arial" charset="0"/>
                        </a:rPr>
                        <a:t>T</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dirty="0">
                          <a:ln>
                            <a:noFill/>
                          </a:ln>
                          <a:solidFill>
                            <a:schemeClr val="tx1"/>
                          </a:solidFill>
                          <a:effectLst/>
                          <a:latin typeface="Arial" charset="0"/>
                        </a:rPr>
                        <a:t>T</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dirty="0">
                          <a:ln>
                            <a:noFill/>
                          </a:ln>
                          <a:solidFill>
                            <a:schemeClr val="tx1"/>
                          </a:solidFill>
                          <a:effectLst/>
                          <a:latin typeface="Arial" charset="0"/>
                        </a:rPr>
                        <a:t>T</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dirty="0">
                          <a:ln>
                            <a:noFill/>
                          </a:ln>
                          <a:solidFill>
                            <a:schemeClr val="tx1"/>
                          </a:solidFill>
                          <a:effectLst/>
                          <a:latin typeface="Arial" charset="0"/>
                        </a:rPr>
                        <a:t>T</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dirty="0">
                          <a:ln>
                            <a:noFill/>
                          </a:ln>
                          <a:solidFill>
                            <a:schemeClr val="tx1"/>
                          </a:solidFill>
                          <a:effectLst/>
                          <a:latin typeface="Arial" charset="0"/>
                        </a:rPr>
                        <a:t>T</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dirty="0">
                          <a:ln>
                            <a:noFill/>
                          </a:ln>
                          <a:solidFill>
                            <a:schemeClr val="tx1"/>
                          </a:solidFill>
                          <a:effectLst/>
                          <a:latin typeface="Arial" charset="0"/>
                        </a:rPr>
                        <a:t>1 leto</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dirty="0">
                          <a:ln>
                            <a:noFill/>
                          </a:ln>
                          <a:solidFill>
                            <a:schemeClr val="tx1"/>
                          </a:solidFill>
                          <a:effectLst/>
                          <a:latin typeface="Arial" charset="0"/>
                        </a:rPr>
                        <a:t>T</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bl>
          </a:graphicData>
        </a:graphic>
      </p:graphicFrame>
      <p:sp>
        <p:nvSpPr>
          <p:cNvPr id="23571" name="Text Box 19"/>
          <p:cNvSpPr txBox="1">
            <a:spLocks noChangeArrowheads="1"/>
          </p:cNvSpPr>
          <p:nvPr/>
        </p:nvSpPr>
        <p:spPr bwMode="auto">
          <a:xfrm>
            <a:off x="1524000" y="836613"/>
            <a:ext cx="9144000" cy="457200"/>
          </a:xfrm>
          <a:prstGeom prst="rect">
            <a:avLst/>
          </a:prstGeom>
          <a:noFill/>
          <a:ln w="9525">
            <a:noFill/>
            <a:miter lim="800000"/>
            <a:headEnd/>
            <a:tailEnd/>
          </a:ln>
        </p:spPr>
        <p:txBody>
          <a:bodyPr>
            <a:spAutoFit/>
          </a:bodyPr>
          <a:lstStyle/>
          <a:p>
            <a:pPr algn="ctr"/>
            <a:r>
              <a:rPr lang="sl-SI" sz="2400" dirty="0"/>
              <a:t>NAČRT za RAZVRŠČANJE po VSEBINI </a:t>
            </a:r>
            <a:r>
              <a:rPr lang="sl-SI" sz="2400" dirty="0" smtClean="0"/>
              <a:t>– </a:t>
            </a:r>
            <a:r>
              <a:rPr lang="sl-SI" sz="2400" dirty="0"/>
              <a:t>primer</a:t>
            </a:r>
          </a:p>
        </p:txBody>
      </p:sp>
      <p:sp>
        <p:nvSpPr>
          <p:cNvPr id="23572" name="Text Box 20"/>
          <p:cNvSpPr txBox="1">
            <a:spLocks noChangeArrowheads="1"/>
          </p:cNvSpPr>
          <p:nvPr/>
        </p:nvSpPr>
        <p:spPr bwMode="auto">
          <a:xfrm>
            <a:off x="7608888" y="6453189"/>
            <a:ext cx="2392362" cy="274637"/>
          </a:xfrm>
          <a:prstGeom prst="rect">
            <a:avLst/>
          </a:prstGeom>
          <a:noFill/>
          <a:ln w="9525">
            <a:noFill/>
            <a:miter lim="800000"/>
            <a:headEnd/>
            <a:tailEnd/>
          </a:ln>
        </p:spPr>
        <p:txBody>
          <a:bodyPr wrap="none">
            <a:spAutoFit/>
          </a:bodyPr>
          <a:lstStyle/>
          <a:p>
            <a:r>
              <a:rPr lang="sl-SI" sz="1200"/>
              <a:t>Iz Žumer, V., Poslovanje z zapisi</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3410" name="Group 2"/>
          <p:cNvGraphicFramePr>
            <a:graphicFrameLocks noGrp="1"/>
          </p:cNvGraphicFramePr>
          <p:nvPr>
            <p:ph idx="4294967295"/>
            <p:extLst>
              <p:ext uri="{D42A27DB-BD31-4B8C-83A1-F6EECF244321}">
                <p14:modId xmlns:p14="http://schemas.microsoft.com/office/powerpoint/2010/main" val="1171350058"/>
              </p:ext>
            </p:extLst>
          </p:nvPr>
        </p:nvGraphicFramePr>
        <p:xfrm>
          <a:off x="1992314" y="1340769"/>
          <a:ext cx="6623967" cy="5404527"/>
        </p:xfrm>
        <a:graphic>
          <a:graphicData uri="http://schemas.openxmlformats.org/drawingml/2006/table">
            <a:tbl>
              <a:tblPr/>
              <a:tblGrid>
                <a:gridCol w="932493"/>
                <a:gridCol w="2294103"/>
                <a:gridCol w="3397371"/>
              </a:tblGrid>
              <a:tr h="68012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200" b="0" i="0" u="none" strike="noStrike" cap="none" normalizeH="0" baseline="0" dirty="0" smtClean="0">
                          <a:ln>
                            <a:noFill/>
                          </a:ln>
                          <a:solidFill>
                            <a:srgbClr val="333333"/>
                          </a:solidFill>
                          <a:effectLst/>
                          <a:latin typeface="Arial" charset="0"/>
                        </a:rPr>
                        <a:t>KLAS.</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dirty="0" smtClean="0">
                          <a:ln>
                            <a:noFill/>
                          </a:ln>
                          <a:solidFill>
                            <a:srgbClr val="333333"/>
                          </a:solidFill>
                          <a:effectLst/>
                          <a:latin typeface="Arial" charset="0"/>
                        </a:rPr>
                        <a:t>ZNAK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dirty="0" smtClean="0">
                          <a:ln>
                            <a:noFill/>
                          </a:ln>
                          <a:solidFill>
                            <a:srgbClr val="333333"/>
                          </a:solidFill>
                          <a:effectLst/>
                          <a:latin typeface="Arial" charset="0"/>
                        </a:rPr>
                        <a:t>POMEN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0" i="0" u="none" strike="noStrike" cap="none" normalizeH="0" baseline="0" dirty="0" smtClean="0">
                          <a:ln>
                            <a:noFill/>
                          </a:ln>
                          <a:solidFill>
                            <a:srgbClr val="333333"/>
                          </a:solidFill>
                          <a:effectLst/>
                          <a:latin typeface="Arial" charset="0"/>
                        </a:rPr>
                        <a:t>K. ZNAKA</a:t>
                      </a:r>
                      <a:endParaRPr kumimoji="0" lang="sl-SI" sz="1200" b="0" i="0" u="none" strike="noStrike" cap="none" normalizeH="0" baseline="0" dirty="0" smtClean="0">
                        <a:ln>
                          <a:noFill/>
                        </a:ln>
                        <a:solidFill>
                          <a:srgbClr val="333333"/>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r>
                        <a:rPr lang="sl-SI" sz="1400" b="0" i="0" u="none" strike="noStrike" baseline="0" dirty="0" smtClean="0">
                          <a:solidFill>
                            <a:srgbClr val="000000"/>
                          </a:solidFill>
                          <a:latin typeface="Arial" panose="020B0604020202020204" pitchFamily="34" charset="0"/>
                        </a:rPr>
                        <a:t>Opis </a:t>
                      </a:r>
                      <a:r>
                        <a:rPr lang="sl-SI" sz="1400" b="0" i="0" u="none" strike="noStrike" baseline="0" dirty="0" smtClean="0">
                          <a:solidFill>
                            <a:srgbClr val="000000"/>
                          </a:solidFill>
                          <a:latin typeface="Arial" panose="020B0604020202020204" pitchFamily="34" charset="0"/>
                        </a:rPr>
                        <a:t>vsebine k. </a:t>
                      </a:r>
                      <a:r>
                        <a:rPr lang="sl-SI" sz="1400" b="0" i="0" u="none" strike="noStrike" baseline="0" dirty="0" smtClean="0">
                          <a:solidFill>
                            <a:srgbClr val="000000"/>
                          </a:solidFill>
                          <a:latin typeface="Arial" panose="020B0604020202020204" pitchFamily="34" charset="0"/>
                        </a:rPr>
                        <a:t>znaka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r>
              <a:tr h="464846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1" i="0" u="none" strike="noStrike" cap="none" normalizeH="0" baseline="0" dirty="0" smtClean="0">
                          <a:ln>
                            <a:noFill/>
                          </a:ln>
                          <a:solidFill>
                            <a:srgbClr val="333333"/>
                          </a:solidFill>
                          <a:effectLst/>
                          <a:latin typeface="Arial" charset="0"/>
                        </a:rPr>
                        <a:t>1</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cap="none" normalizeH="0" baseline="0" dirty="0" smtClean="0">
                        <a:ln>
                          <a:noFill/>
                        </a:ln>
                        <a:solidFill>
                          <a:srgbClr val="333333"/>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cap="none" normalizeH="0" baseline="0" dirty="0" smtClean="0">
                        <a:ln>
                          <a:noFill/>
                        </a:ln>
                        <a:solidFill>
                          <a:srgbClr val="333333"/>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cap="none" normalizeH="0" baseline="0" dirty="0" smtClean="0">
                        <a:ln>
                          <a:noFill/>
                        </a:ln>
                        <a:solidFill>
                          <a:srgbClr val="333333"/>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1" i="0" u="none" strike="noStrike" cap="none" normalizeH="0" baseline="0" dirty="0" smtClean="0">
                          <a:ln>
                            <a:noFill/>
                          </a:ln>
                          <a:solidFill>
                            <a:srgbClr val="333333"/>
                          </a:solidFill>
                          <a:effectLst/>
                          <a:latin typeface="Arial" charset="0"/>
                        </a:rPr>
                        <a:t>10</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cap="none" normalizeH="0" baseline="0" dirty="0" smtClean="0">
                        <a:ln>
                          <a:noFill/>
                        </a:ln>
                        <a:solidFill>
                          <a:srgbClr val="333333"/>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cap="none" normalizeH="0" baseline="0" dirty="0" smtClean="0">
                        <a:ln>
                          <a:noFill/>
                        </a:ln>
                        <a:solidFill>
                          <a:srgbClr val="333333"/>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1" i="0" u="none" strike="noStrike" cap="none" normalizeH="0" baseline="0" dirty="0" smtClean="0">
                          <a:ln>
                            <a:noFill/>
                          </a:ln>
                          <a:solidFill>
                            <a:srgbClr val="333333"/>
                          </a:solidFill>
                          <a:effectLst/>
                          <a:latin typeface="Arial" charset="0"/>
                        </a:rPr>
                        <a:t>100</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cap="none" normalizeH="0" baseline="0" dirty="0" smtClean="0">
                        <a:ln>
                          <a:noFill/>
                        </a:ln>
                        <a:solidFill>
                          <a:srgbClr val="333333"/>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cap="none" normalizeH="0" baseline="0" dirty="0" smtClean="0">
                        <a:ln>
                          <a:noFill/>
                        </a:ln>
                        <a:solidFill>
                          <a:srgbClr val="333333"/>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cap="none" normalizeH="0" baseline="0" dirty="0" smtClean="0">
                        <a:ln>
                          <a:noFill/>
                        </a:ln>
                        <a:solidFill>
                          <a:srgbClr val="333333"/>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cap="none" normalizeH="0" baseline="0" dirty="0" smtClean="0">
                        <a:ln>
                          <a:noFill/>
                        </a:ln>
                        <a:solidFill>
                          <a:srgbClr val="333333"/>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cap="none" normalizeH="0" baseline="0" dirty="0" smtClean="0">
                        <a:ln>
                          <a:noFill/>
                        </a:ln>
                        <a:solidFill>
                          <a:srgbClr val="333333"/>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cap="none" normalizeH="0" baseline="0" dirty="0" smtClean="0">
                        <a:ln>
                          <a:noFill/>
                        </a:ln>
                        <a:solidFill>
                          <a:srgbClr val="333333"/>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cap="none" normalizeH="0" baseline="0" dirty="0" smtClean="0">
                        <a:ln>
                          <a:noFill/>
                        </a:ln>
                        <a:solidFill>
                          <a:srgbClr val="333333"/>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cap="none" normalizeH="0" baseline="0" dirty="0" smtClean="0">
                        <a:ln>
                          <a:noFill/>
                        </a:ln>
                        <a:solidFill>
                          <a:srgbClr val="333333"/>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cap="none" normalizeH="0" baseline="0" dirty="0" smtClean="0">
                        <a:ln>
                          <a:noFill/>
                        </a:ln>
                        <a:solidFill>
                          <a:srgbClr val="333333"/>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cap="none" normalizeH="0" baseline="0" dirty="0" smtClean="0">
                        <a:ln>
                          <a:noFill/>
                        </a:ln>
                        <a:solidFill>
                          <a:srgbClr val="333333"/>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cap="none" normalizeH="0" baseline="0" dirty="0" smtClean="0">
                        <a:ln>
                          <a:noFill/>
                        </a:ln>
                        <a:solidFill>
                          <a:srgbClr val="333333"/>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1" i="0" u="none" strike="noStrike" cap="none" normalizeH="0" baseline="0" dirty="0" smtClean="0">
                          <a:ln>
                            <a:noFill/>
                          </a:ln>
                          <a:solidFill>
                            <a:srgbClr val="333333"/>
                          </a:solidFill>
                          <a:effectLst/>
                          <a:latin typeface="Arial" charset="0"/>
                        </a:rPr>
                        <a:t>101</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cap="none" normalizeH="0" baseline="0" dirty="0" smtClean="0">
                        <a:ln>
                          <a:noFill/>
                        </a:ln>
                        <a:solidFill>
                          <a:srgbClr val="333333"/>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cap="none" normalizeH="0" baseline="0" dirty="0" smtClean="0">
                        <a:ln>
                          <a:noFill/>
                        </a:ln>
                        <a:solidFill>
                          <a:srgbClr val="333333"/>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1" i="0" u="none" strike="noStrike" cap="none" normalizeH="0" baseline="0" dirty="0" smtClean="0">
                          <a:ln>
                            <a:noFill/>
                          </a:ln>
                          <a:solidFill>
                            <a:srgbClr val="333333"/>
                          </a:solidFill>
                          <a:effectLst/>
                          <a:latin typeface="Arial" charset="0"/>
                        </a:rPr>
                        <a:t>102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1" i="0" u="none" strike="noStrike" cap="none" normalizeH="0" baseline="0" dirty="0" smtClean="0">
                          <a:ln>
                            <a:noFill/>
                          </a:ln>
                          <a:solidFill>
                            <a:srgbClr val="333333"/>
                          </a:solidFill>
                          <a:effectLst/>
                          <a:latin typeface="Arial" charset="0"/>
                        </a:rPr>
                        <a:t>DELO, DRUŽINA,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1" i="0" u="none" strike="noStrike" cap="none" normalizeH="0" baseline="0" dirty="0" smtClean="0">
                          <a:ln>
                            <a:noFill/>
                          </a:ln>
                          <a:solidFill>
                            <a:srgbClr val="333333"/>
                          </a:solidFill>
                          <a:effectLst/>
                          <a:latin typeface="Arial" charset="0"/>
                        </a:rPr>
                        <a:t>ZDRAVJE IN SOCILNE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1" i="0" u="none" strike="noStrike" cap="none" normalizeH="0" baseline="0" dirty="0" smtClean="0">
                          <a:ln>
                            <a:noFill/>
                          </a:ln>
                          <a:solidFill>
                            <a:srgbClr val="333333"/>
                          </a:solidFill>
                          <a:effectLst/>
                          <a:latin typeface="Arial" charset="0"/>
                        </a:rPr>
                        <a:t>ZADEVE</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cap="none" normalizeH="0" baseline="0" dirty="0" smtClean="0">
                        <a:ln>
                          <a:noFill/>
                        </a:ln>
                        <a:solidFill>
                          <a:srgbClr val="333333"/>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1" i="0" u="none" strike="noStrike" cap="none" normalizeH="0" baseline="0" dirty="0" smtClean="0">
                          <a:ln>
                            <a:noFill/>
                          </a:ln>
                          <a:solidFill>
                            <a:srgbClr val="333333"/>
                          </a:solidFill>
                          <a:effectLst/>
                          <a:latin typeface="Arial" charset="0"/>
                        </a:rPr>
                        <a:t>DELOVNA RAZMERJA IN PRAVICE IZ DELA</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cap="none" normalizeH="0" baseline="0" dirty="0" smtClean="0">
                        <a:ln>
                          <a:noFill/>
                        </a:ln>
                        <a:solidFill>
                          <a:srgbClr val="333333"/>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1" i="0" u="none" strike="noStrike" cap="none" normalizeH="0" baseline="0" dirty="0" smtClean="0">
                          <a:ln>
                            <a:noFill/>
                          </a:ln>
                          <a:solidFill>
                            <a:srgbClr val="333333"/>
                          </a:solidFill>
                          <a:effectLst/>
                          <a:latin typeface="Arial" charset="0"/>
                        </a:rPr>
                        <a:t>Individualna delovna razmerja</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cap="none" normalizeH="0" baseline="0" dirty="0" smtClean="0">
                        <a:ln>
                          <a:noFill/>
                        </a:ln>
                        <a:solidFill>
                          <a:schemeClr val="accent2"/>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kern="1200" cap="none" normalizeH="0" baseline="0" dirty="0" smtClean="0">
                        <a:ln>
                          <a:noFill/>
                        </a:ln>
                        <a:solidFill>
                          <a:srgbClr val="333333"/>
                        </a:solidFill>
                        <a:effectLst/>
                        <a:latin typeface="Arial" charset="0"/>
                        <a:ea typeface="+mn-ea"/>
                        <a:cs typeface="+mn-cs"/>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kern="1200" cap="none" normalizeH="0" baseline="0" dirty="0" smtClean="0">
                        <a:ln>
                          <a:noFill/>
                        </a:ln>
                        <a:solidFill>
                          <a:srgbClr val="333333"/>
                        </a:solidFill>
                        <a:effectLst/>
                        <a:latin typeface="Arial" charset="0"/>
                        <a:ea typeface="+mn-ea"/>
                        <a:cs typeface="+mn-cs"/>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kern="1200" cap="none" normalizeH="0" baseline="0" dirty="0" smtClean="0">
                        <a:ln>
                          <a:noFill/>
                        </a:ln>
                        <a:solidFill>
                          <a:srgbClr val="333333"/>
                        </a:solidFill>
                        <a:effectLst/>
                        <a:latin typeface="Arial" charset="0"/>
                        <a:ea typeface="+mn-ea"/>
                        <a:cs typeface="+mn-cs"/>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kern="1200" cap="none" normalizeH="0" baseline="0" dirty="0" smtClean="0">
                        <a:ln>
                          <a:noFill/>
                        </a:ln>
                        <a:solidFill>
                          <a:srgbClr val="333333"/>
                        </a:solidFill>
                        <a:effectLst/>
                        <a:latin typeface="Arial" charset="0"/>
                        <a:ea typeface="+mn-ea"/>
                        <a:cs typeface="+mn-cs"/>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kern="1200" cap="none" normalizeH="0" baseline="0" dirty="0" smtClean="0">
                        <a:ln>
                          <a:noFill/>
                        </a:ln>
                        <a:solidFill>
                          <a:srgbClr val="333333"/>
                        </a:solidFill>
                        <a:effectLst/>
                        <a:latin typeface="Arial" charset="0"/>
                        <a:ea typeface="+mn-ea"/>
                        <a:cs typeface="+mn-cs"/>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kern="1200" cap="none" normalizeH="0" baseline="0" dirty="0" smtClean="0">
                        <a:ln>
                          <a:noFill/>
                        </a:ln>
                        <a:solidFill>
                          <a:srgbClr val="333333"/>
                        </a:solidFill>
                        <a:effectLst/>
                        <a:latin typeface="Arial" charset="0"/>
                        <a:ea typeface="+mn-ea"/>
                        <a:cs typeface="+mn-cs"/>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kern="1200" cap="none" normalizeH="0" baseline="0" dirty="0" smtClean="0">
                        <a:ln>
                          <a:noFill/>
                        </a:ln>
                        <a:solidFill>
                          <a:srgbClr val="333333"/>
                        </a:solidFill>
                        <a:effectLst/>
                        <a:latin typeface="Arial" charset="0"/>
                        <a:ea typeface="+mn-ea"/>
                        <a:cs typeface="+mn-cs"/>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kern="1200" cap="none" normalizeH="0" baseline="0" dirty="0" smtClean="0">
                        <a:ln>
                          <a:noFill/>
                        </a:ln>
                        <a:solidFill>
                          <a:srgbClr val="333333"/>
                        </a:solidFill>
                        <a:effectLst/>
                        <a:latin typeface="Arial" charset="0"/>
                        <a:ea typeface="+mn-ea"/>
                        <a:cs typeface="+mn-cs"/>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kern="1200" cap="none" normalizeH="0" baseline="0" dirty="0" smtClean="0">
                        <a:ln>
                          <a:noFill/>
                        </a:ln>
                        <a:solidFill>
                          <a:srgbClr val="333333"/>
                        </a:solidFill>
                        <a:effectLst/>
                        <a:latin typeface="Arial" charset="0"/>
                        <a:ea typeface="+mn-ea"/>
                        <a:cs typeface="+mn-cs"/>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kern="1200" cap="none" normalizeH="0" baseline="0" dirty="0" smtClean="0">
                        <a:ln>
                          <a:noFill/>
                        </a:ln>
                        <a:solidFill>
                          <a:srgbClr val="333333"/>
                        </a:solidFill>
                        <a:effectLst/>
                        <a:latin typeface="Arial" charset="0"/>
                        <a:ea typeface="+mn-ea"/>
                        <a:cs typeface="+mn-cs"/>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1" i="0" u="none" strike="noStrike" kern="1200" cap="none" normalizeH="0" baseline="0" dirty="0" smtClean="0">
                          <a:ln>
                            <a:noFill/>
                          </a:ln>
                          <a:solidFill>
                            <a:srgbClr val="333333"/>
                          </a:solidFill>
                          <a:effectLst/>
                          <a:latin typeface="Arial" charset="0"/>
                          <a:ea typeface="+mn-ea"/>
                          <a:cs typeface="+mn-cs"/>
                        </a:rPr>
                        <a:t>Kolektivna delovna razmerja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1" i="0" u="none" strike="noStrike" kern="1200" cap="none" normalizeH="0" baseline="0" dirty="0" smtClean="0">
                          <a:ln>
                            <a:noFill/>
                          </a:ln>
                          <a:solidFill>
                            <a:srgbClr val="333333"/>
                          </a:solidFill>
                          <a:effectLst/>
                          <a:latin typeface="Arial" charset="0"/>
                          <a:ea typeface="+mn-ea"/>
                          <a:cs typeface="+mn-cs"/>
                        </a:rPr>
                        <a:t>In socialno partnerstvo</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kern="1200" cap="none" normalizeH="0" baseline="0" dirty="0" smtClean="0">
                        <a:ln>
                          <a:noFill/>
                        </a:ln>
                        <a:solidFill>
                          <a:srgbClr val="333333"/>
                        </a:solidFill>
                        <a:effectLst/>
                        <a:latin typeface="Arial" charset="0"/>
                        <a:ea typeface="+mn-ea"/>
                        <a:cs typeface="+mn-cs"/>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1" i="0" u="none" strike="noStrike" kern="1200" cap="none" normalizeH="0" baseline="0" dirty="0" smtClean="0">
                          <a:ln>
                            <a:noFill/>
                          </a:ln>
                          <a:solidFill>
                            <a:srgbClr val="333333"/>
                          </a:solidFill>
                          <a:effectLst/>
                          <a:latin typeface="Arial" charset="0"/>
                          <a:ea typeface="+mn-ea"/>
                          <a:cs typeface="+mn-cs"/>
                        </a:rPr>
                        <a:t>Varnost in zdravje pri delu</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smtClean="0">
                        <a:ln>
                          <a:noFill/>
                        </a:ln>
                        <a:solidFill>
                          <a:srgbClr val="3333CC"/>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smtClean="0">
                        <a:ln>
                          <a:noFill/>
                        </a:ln>
                        <a:solidFill>
                          <a:srgbClr val="3333CC"/>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smtClean="0">
                        <a:ln>
                          <a:noFill/>
                        </a:ln>
                        <a:solidFill>
                          <a:srgbClr val="3333CC"/>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smtClean="0">
                        <a:ln>
                          <a:noFill/>
                        </a:ln>
                        <a:solidFill>
                          <a:srgbClr val="3333CC"/>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smtClean="0">
                        <a:ln>
                          <a:noFill/>
                        </a:ln>
                        <a:solidFill>
                          <a:srgbClr val="3333CC"/>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smtClean="0">
                        <a:ln>
                          <a:noFill/>
                        </a:ln>
                        <a:solidFill>
                          <a:srgbClr val="3333CC"/>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smtClean="0">
                        <a:ln>
                          <a:noFill/>
                        </a:ln>
                        <a:solidFill>
                          <a:srgbClr val="3333CC"/>
                        </a:solidFill>
                        <a:effectLst/>
                        <a:latin typeface="Arial" charset="0"/>
                      </a:endParaRPr>
                    </a:p>
                    <a:p>
                      <a:r>
                        <a:rPr lang="sl-SI" sz="1000" b="0" i="0" u="none" strike="noStrike" baseline="0" dirty="0" smtClean="0">
                          <a:solidFill>
                            <a:srgbClr val="000000"/>
                          </a:solidFill>
                          <a:latin typeface="Arial" panose="020B0604020202020204" pitchFamily="34" charset="0"/>
                        </a:rPr>
                        <a:t>Sistem delovnih razmerij, kadrovski načrti, interni kadrovski ukrepi, analiza kadrovskih resursov, sistemizacija in pogoji za zasedbo delovnih mest, formacije, pogodbe o delu, avtorske pogodbe, pogodbe o izobraževanju, postopek sklenitve in prenehanja delovnega razmerja, prerazporejanje delavcev, napotitve delavcev na dolžnost, disciplinski postopki, letni dopusti, jubilejne nagrade, odpravnine, delovna uspešnost, plače, dnevnice, terenski dodatek, dodatek za ločeno življenje, delovne personalne mape in druge kadrovske evidence, pripravništvo in mentorstvo, letne ocene po ZJU, letni pogovori s sodelavcem, prevedbe, napredovanja, delovni spori, razrešitve in imenovanja funkcionarjev, ... 	</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smtClean="0">
                        <a:ln>
                          <a:noFill/>
                        </a:ln>
                        <a:solidFill>
                          <a:srgbClr val="3333CC"/>
                        </a:solidFill>
                        <a:effectLst/>
                        <a:latin typeface="Arial" charset="0"/>
                      </a:endParaRPr>
                    </a:p>
                    <a:p>
                      <a:r>
                        <a:rPr lang="sl-SI" sz="1000" b="0" i="0" u="none" strike="noStrike" baseline="0" dirty="0" smtClean="0">
                          <a:solidFill>
                            <a:srgbClr val="000000"/>
                          </a:solidFill>
                          <a:latin typeface="Arial" panose="020B0604020202020204" pitchFamily="34" charset="0"/>
                        </a:rPr>
                        <a:t>Splošne sistemske ureditve, kolektivne pogodbe in aneksi, pogajanja, sodelovanje delavcev pri upravljanju, reprezentativnost sindikatov, hramba statutov sindikatov, 	</a:t>
                      </a:r>
                    </a:p>
                    <a:p>
                      <a:r>
                        <a:rPr lang="sl-SI" sz="1000" b="0" i="0" u="none" strike="noStrike" baseline="0" dirty="0" smtClean="0">
                          <a:solidFill>
                            <a:srgbClr val="000000"/>
                          </a:solidFill>
                          <a:latin typeface="Arial" panose="020B0604020202020204" pitchFamily="34" charset="0"/>
                        </a:rPr>
                        <a:t>Naloge v zvezi z zagotavljanjem varnega delovnega okolja, prijava nesreče pri delu, ocena varnosti in zdravja pri delu, redni servisi gasilske in druge tehnike, opreme in sredstev za varstvo pred požarom, požarni redi,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5630" name="Text Box 32"/>
          <p:cNvSpPr txBox="1">
            <a:spLocks noChangeArrowheads="1"/>
          </p:cNvSpPr>
          <p:nvPr/>
        </p:nvSpPr>
        <p:spPr bwMode="auto">
          <a:xfrm>
            <a:off x="0" y="797804"/>
            <a:ext cx="12192000" cy="830997"/>
          </a:xfrm>
          <a:prstGeom prst="rect">
            <a:avLst/>
          </a:prstGeom>
          <a:noFill/>
          <a:ln w="9525">
            <a:noFill/>
            <a:miter lim="800000"/>
            <a:headEnd/>
            <a:tailEnd/>
          </a:ln>
        </p:spPr>
        <p:txBody>
          <a:bodyPr wrap="square">
            <a:spAutoFit/>
          </a:bodyPr>
          <a:lstStyle/>
          <a:p>
            <a:r>
              <a:rPr lang="sl-SI" sz="2400" dirty="0"/>
              <a:t>ZBIRNI </a:t>
            </a:r>
            <a:r>
              <a:rPr lang="sl-SI" sz="2400" dirty="0" smtClean="0"/>
              <a:t>KLASIFIKACIJSKI NAČRT – Pravilnik </a:t>
            </a:r>
            <a:r>
              <a:rPr lang="sl-SI" sz="2400" dirty="0"/>
              <a:t>o določanju rokov</a:t>
            </a:r>
            <a:r>
              <a:rPr lang="sl-SI" sz="1800" dirty="0"/>
              <a:t> </a:t>
            </a:r>
            <a:r>
              <a:rPr lang="sl-SI" sz="2400" dirty="0"/>
              <a:t>hrambe </a:t>
            </a:r>
            <a:r>
              <a:rPr lang="sl-SI" sz="2400" dirty="0" err="1"/>
              <a:t>d.g</a:t>
            </a:r>
            <a:r>
              <a:rPr lang="sl-SI" sz="2400" dirty="0"/>
              <a:t>. </a:t>
            </a:r>
            <a:r>
              <a:rPr lang="sl-SI" dirty="0"/>
              <a:t>v </a:t>
            </a:r>
            <a:r>
              <a:rPr lang="sl-SI" dirty="0"/>
              <a:t>javni </a:t>
            </a:r>
            <a:r>
              <a:rPr lang="sl-SI" dirty="0" smtClean="0"/>
              <a:t>upravi</a:t>
            </a:r>
            <a:endParaRPr lang="sl-SI" dirty="0">
              <a:latin typeface="Arial" panose="020B0604020202020204" pitchFamily="34" charset="0"/>
            </a:endParaRPr>
          </a:p>
          <a:p>
            <a:pPr algn="r"/>
            <a:r>
              <a:rPr lang="sl-SI" sz="2400" dirty="0"/>
              <a:t>					</a:t>
            </a:r>
          </a:p>
        </p:txBody>
      </p:sp>
      <p:graphicFrame>
        <p:nvGraphicFramePr>
          <p:cNvPr id="2" name="Tabela 1"/>
          <p:cNvGraphicFramePr>
            <a:graphicFrameLocks noGrp="1"/>
          </p:cNvGraphicFramePr>
          <p:nvPr>
            <p:extLst>
              <p:ext uri="{D42A27DB-BD31-4B8C-83A1-F6EECF244321}">
                <p14:modId xmlns:p14="http://schemas.microsoft.com/office/powerpoint/2010/main" val="4198583949"/>
              </p:ext>
            </p:extLst>
          </p:nvPr>
        </p:nvGraphicFramePr>
        <p:xfrm>
          <a:off x="8616280" y="1340768"/>
          <a:ext cx="865188" cy="5400600"/>
        </p:xfrm>
        <a:graphic>
          <a:graphicData uri="http://schemas.openxmlformats.org/drawingml/2006/table">
            <a:tbl>
              <a:tblPr/>
              <a:tblGrid>
                <a:gridCol w="865188"/>
              </a:tblGrid>
              <a:tr h="72008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dirty="0" smtClean="0">
                          <a:ln>
                            <a:noFill/>
                          </a:ln>
                          <a:solidFill>
                            <a:schemeClr val="tx1"/>
                          </a:solidFill>
                          <a:effectLst/>
                          <a:latin typeface="Arial" charset="0"/>
                        </a:rPr>
                        <a:t>ROK HRAMBE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r>
              <a:tr h="468052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pl-PL" sz="1000" b="0" i="0" u="none" strike="noStrike" cap="none" normalizeH="0" baseline="0" dirty="0" smtClean="0">
                          <a:ln>
                            <a:noFill/>
                          </a:ln>
                          <a:solidFill>
                            <a:schemeClr val="tx1"/>
                          </a:solidFill>
                          <a:effectLst/>
                          <a:latin typeface="Arial" charset="0"/>
                        </a:rPr>
                        <a:t>A, T oz. najmanj 100 let od nastanka, 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pl-PL" sz="1000"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pl-PL" sz="1000"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pl-PL" sz="1000"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pl-PL" sz="1000"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pl-PL" sz="1000"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pl-PL" sz="1000"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pl-PL" sz="1000"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dirty="0" smtClean="0">
                          <a:ln>
                            <a:noFill/>
                          </a:ln>
                          <a:solidFill>
                            <a:schemeClr val="tx1"/>
                          </a:solidFill>
                          <a:effectLst/>
                          <a:latin typeface="Arial" charset="0"/>
                        </a:rPr>
                        <a:t>A, 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000" b="0" i="0" u="none" strike="noStrike" cap="none" normalizeH="0" baseline="0" dirty="0" smtClean="0">
                          <a:ln>
                            <a:noFill/>
                          </a:ln>
                          <a:solidFill>
                            <a:schemeClr val="tx1"/>
                          </a:solidFill>
                          <a:effectLst/>
                          <a:latin typeface="Arial" charset="0"/>
                        </a:rPr>
                        <a:t>A, 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4160936382"/>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9"/>
          <p:cNvSpPr>
            <a:spLocks noChangeArrowheads="1"/>
          </p:cNvSpPr>
          <p:nvPr/>
        </p:nvSpPr>
        <p:spPr bwMode="auto">
          <a:xfrm>
            <a:off x="1524000" y="0"/>
            <a:ext cx="9144000" cy="1417638"/>
          </a:xfrm>
          <a:prstGeom prst="rect">
            <a:avLst/>
          </a:prstGeom>
          <a:noFill/>
          <a:ln w="9525">
            <a:noFill/>
            <a:miter lim="800000"/>
            <a:headEnd/>
            <a:tailEnd/>
          </a:ln>
        </p:spPr>
        <p:txBody>
          <a:bodyPr anchor="ctr"/>
          <a:lstStyle/>
          <a:p>
            <a:r>
              <a:rPr lang="sl-SI" sz="4000" dirty="0" smtClean="0">
                <a:solidFill>
                  <a:schemeClr val="accent2"/>
                </a:solidFill>
              </a:rPr>
              <a:t>Dokumentarno gradivo </a:t>
            </a:r>
            <a:endParaRPr lang="sl-SI" sz="4000" dirty="0">
              <a:solidFill>
                <a:schemeClr val="accent2"/>
              </a:solidFill>
            </a:endParaRPr>
          </a:p>
        </p:txBody>
      </p:sp>
      <p:sp>
        <p:nvSpPr>
          <p:cNvPr id="4" name="Text Box 4"/>
          <p:cNvSpPr txBox="1">
            <a:spLocks noChangeArrowheads="1"/>
          </p:cNvSpPr>
          <p:nvPr/>
        </p:nvSpPr>
        <p:spPr bwMode="auto">
          <a:xfrm>
            <a:off x="1524000" y="1647826"/>
            <a:ext cx="9396536" cy="4862870"/>
          </a:xfrm>
          <a:prstGeom prst="rect">
            <a:avLst/>
          </a:prstGeom>
          <a:noFill/>
          <a:ln w="9525">
            <a:noFill/>
            <a:miter lim="800000"/>
            <a:headEnd/>
            <a:tailEnd/>
          </a:ln>
          <a:effectLst/>
        </p:spPr>
        <p:txBody>
          <a:bodyPr wrap="square">
            <a:spAutoFit/>
          </a:bodyPr>
          <a:lstStyle/>
          <a:p>
            <a:pPr lvl="1">
              <a:lnSpc>
                <a:spcPct val="80000"/>
              </a:lnSpc>
              <a:spcBef>
                <a:spcPct val="20000"/>
              </a:spcBef>
              <a:defRPr/>
            </a:pPr>
            <a:r>
              <a:rPr lang="sl-SI" dirty="0" smtClean="0">
                <a:solidFill>
                  <a:schemeClr val="accent2"/>
                </a:solidFill>
              </a:rPr>
              <a:t>OBLIKA</a:t>
            </a:r>
            <a:endParaRPr lang="sl-SI" dirty="0">
              <a:solidFill>
                <a:schemeClr val="accent2"/>
              </a:solidFill>
            </a:endParaRPr>
          </a:p>
          <a:p>
            <a:pPr lvl="1">
              <a:lnSpc>
                <a:spcPct val="80000"/>
              </a:lnSpc>
              <a:spcBef>
                <a:spcPct val="20000"/>
              </a:spcBef>
              <a:buFontTx/>
              <a:buChar char="•"/>
              <a:defRPr/>
            </a:pPr>
            <a:r>
              <a:rPr lang="sl-SI" dirty="0" smtClean="0">
                <a:effectLst>
                  <a:outerShdw blurRad="38100" dist="38100" dir="2700000" algn="tl">
                    <a:srgbClr val="000000">
                      <a:alpha val="43137"/>
                    </a:srgbClr>
                  </a:outerShdw>
                </a:effectLst>
              </a:rPr>
              <a:t>   </a:t>
            </a:r>
            <a:r>
              <a:rPr lang="sl-SI" dirty="0"/>
              <a:t>v </a:t>
            </a:r>
            <a:r>
              <a:rPr lang="sl-SI" b="1" dirty="0"/>
              <a:t>fizični</a:t>
            </a:r>
            <a:r>
              <a:rPr lang="sl-SI" dirty="0"/>
              <a:t> obliki – na </a:t>
            </a:r>
            <a:r>
              <a:rPr lang="sl-SI" dirty="0" smtClean="0"/>
              <a:t>papirju</a:t>
            </a:r>
          </a:p>
          <a:p>
            <a:pPr lvl="1">
              <a:lnSpc>
                <a:spcPct val="80000"/>
              </a:lnSpc>
              <a:spcBef>
                <a:spcPct val="20000"/>
              </a:spcBef>
              <a:buFontTx/>
              <a:buChar char="•"/>
              <a:defRPr/>
            </a:pPr>
            <a:r>
              <a:rPr lang="sl-SI" dirty="0" smtClean="0"/>
              <a:t>   v </a:t>
            </a:r>
            <a:r>
              <a:rPr lang="sl-SI" b="1" dirty="0" smtClean="0"/>
              <a:t>elektronski</a:t>
            </a:r>
            <a:r>
              <a:rPr lang="sl-SI" dirty="0" smtClean="0"/>
              <a:t> obliki – (analogni in) </a:t>
            </a:r>
            <a:r>
              <a:rPr lang="sl-SI" u="sng" dirty="0" smtClean="0">
                <a:solidFill>
                  <a:schemeClr val="accent2"/>
                </a:solidFill>
              </a:rPr>
              <a:t>digitalni</a:t>
            </a:r>
            <a:r>
              <a:rPr lang="sl-SI" dirty="0" smtClean="0"/>
              <a:t>:</a:t>
            </a:r>
          </a:p>
          <a:p>
            <a:pPr marL="1257300" lvl="2" indent="-342900">
              <a:lnSpc>
                <a:spcPct val="80000"/>
              </a:lnSpc>
              <a:spcBef>
                <a:spcPct val="20000"/>
              </a:spcBef>
              <a:buFont typeface="Wingdings" panose="05000000000000000000" pitchFamily="2" charset="2"/>
              <a:buChar char="v"/>
              <a:defRPr/>
            </a:pPr>
            <a:r>
              <a:rPr lang="sl-SI" sz="1800" dirty="0"/>
              <a:t>glede na informacijsko </a:t>
            </a:r>
            <a:r>
              <a:rPr lang="sl-SI" sz="1800" u="sng" dirty="0" smtClean="0"/>
              <a:t>okolje</a:t>
            </a:r>
            <a:r>
              <a:rPr lang="sl-SI" sz="1800" dirty="0" smtClean="0"/>
              <a:t> – „osnovne vrste“</a:t>
            </a:r>
            <a:endParaRPr lang="sl-SI" sz="1800" dirty="0"/>
          </a:p>
          <a:p>
            <a:pPr marL="1885950" lvl="3" indent="-514350">
              <a:lnSpc>
                <a:spcPct val="80000"/>
              </a:lnSpc>
              <a:spcBef>
                <a:spcPct val="20000"/>
              </a:spcBef>
              <a:buFont typeface="+mj-lt"/>
              <a:buAutoNum type="romanUcPeriod"/>
              <a:defRPr/>
            </a:pPr>
            <a:r>
              <a:rPr lang="sl-SI" sz="1800" dirty="0" smtClean="0">
                <a:solidFill>
                  <a:schemeClr val="accent2"/>
                </a:solidFill>
              </a:rPr>
              <a:t>nestrukturirani dokumenti / d. v datotečnih sistemih</a:t>
            </a:r>
          </a:p>
          <a:p>
            <a:pPr marL="1885950" lvl="3" indent="-514350">
              <a:lnSpc>
                <a:spcPct val="80000"/>
              </a:lnSpc>
              <a:spcBef>
                <a:spcPct val="20000"/>
              </a:spcBef>
              <a:buFont typeface="+mj-lt"/>
              <a:buAutoNum type="romanUcPeriod"/>
              <a:defRPr/>
            </a:pPr>
            <a:r>
              <a:rPr lang="sl-SI" sz="1800" dirty="0">
                <a:solidFill>
                  <a:schemeClr val="accent2"/>
                </a:solidFill>
              </a:rPr>
              <a:t>podatkovne zbirke – uradne evidence / registri</a:t>
            </a:r>
          </a:p>
          <a:p>
            <a:pPr marL="1885950" lvl="3" indent="-514350">
              <a:lnSpc>
                <a:spcPct val="80000"/>
              </a:lnSpc>
              <a:spcBef>
                <a:spcPct val="20000"/>
              </a:spcBef>
              <a:buFont typeface="+mj-lt"/>
              <a:buAutoNum type="romanUcPeriod"/>
              <a:defRPr/>
            </a:pPr>
            <a:r>
              <a:rPr lang="sl-SI" sz="1800" dirty="0" smtClean="0">
                <a:solidFill>
                  <a:schemeClr val="accent2"/>
                </a:solidFill>
              </a:rPr>
              <a:t>dokumentni </a:t>
            </a:r>
            <a:r>
              <a:rPr lang="sl-SI" sz="1800" dirty="0">
                <a:solidFill>
                  <a:schemeClr val="accent2"/>
                </a:solidFill>
              </a:rPr>
              <a:t>sistem / </a:t>
            </a:r>
            <a:r>
              <a:rPr lang="sl-SI" sz="1800" dirty="0" smtClean="0">
                <a:solidFill>
                  <a:schemeClr val="accent2"/>
                </a:solidFill>
              </a:rPr>
              <a:t>ISUD</a:t>
            </a:r>
          </a:p>
          <a:p>
            <a:pPr marL="1885950" lvl="3" indent="-514350">
              <a:lnSpc>
                <a:spcPct val="80000"/>
              </a:lnSpc>
              <a:spcBef>
                <a:spcPct val="20000"/>
              </a:spcBef>
              <a:buFont typeface="+mj-lt"/>
              <a:buAutoNum type="romanUcPeriod"/>
              <a:defRPr/>
            </a:pPr>
            <a:r>
              <a:rPr lang="sl-SI" sz="1800" dirty="0" smtClean="0">
                <a:solidFill>
                  <a:schemeClr val="accent2"/>
                </a:solidFill>
              </a:rPr>
              <a:t>e-pošta</a:t>
            </a:r>
          </a:p>
          <a:p>
            <a:pPr marL="1885950" lvl="3" indent="-514350">
              <a:lnSpc>
                <a:spcPct val="80000"/>
              </a:lnSpc>
              <a:spcBef>
                <a:spcPct val="20000"/>
              </a:spcBef>
              <a:buFont typeface="+mj-lt"/>
              <a:buAutoNum type="romanUcPeriod"/>
              <a:defRPr/>
            </a:pPr>
            <a:r>
              <a:rPr lang="sl-SI" sz="1800" dirty="0">
                <a:solidFill>
                  <a:schemeClr val="accent2"/>
                </a:solidFill>
              </a:rPr>
              <a:t>s</a:t>
            </a:r>
            <a:r>
              <a:rPr lang="sl-SI" sz="1800" dirty="0" smtClean="0">
                <a:solidFill>
                  <a:schemeClr val="accent2"/>
                </a:solidFill>
              </a:rPr>
              <a:t>pletne strani</a:t>
            </a:r>
          </a:p>
          <a:p>
            <a:pPr marL="1885950" lvl="3" indent="-514350">
              <a:lnSpc>
                <a:spcPct val="80000"/>
              </a:lnSpc>
              <a:spcBef>
                <a:spcPct val="20000"/>
              </a:spcBef>
              <a:buFont typeface="+mj-lt"/>
              <a:buAutoNum type="romanUcPeriod"/>
              <a:defRPr/>
            </a:pPr>
            <a:r>
              <a:rPr lang="sl-SI" sz="1800" dirty="0">
                <a:solidFill>
                  <a:schemeClr val="accent2"/>
                </a:solidFill>
              </a:rPr>
              <a:t>d</a:t>
            </a:r>
            <a:r>
              <a:rPr lang="sl-SI" sz="1800" dirty="0" smtClean="0">
                <a:solidFill>
                  <a:schemeClr val="accent2"/>
                </a:solidFill>
              </a:rPr>
              <a:t>ružbena omrežja…</a:t>
            </a:r>
            <a:endParaRPr lang="sl-SI" sz="1800" dirty="0">
              <a:solidFill>
                <a:schemeClr val="accent2"/>
              </a:solidFill>
            </a:endParaRPr>
          </a:p>
          <a:p>
            <a:pPr marL="1257300" lvl="2" indent="-342900">
              <a:lnSpc>
                <a:spcPct val="80000"/>
              </a:lnSpc>
              <a:spcBef>
                <a:spcPct val="20000"/>
              </a:spcBef>
              <a:buFont typeface="Wingdings" panose="05000000000000000000" pitchFamily="2" charset="2"/>
              <a:buChar char="v"/>
              <a:defRPr/>
            </a:pPr>
            <a:r>
              <a:rPr lang="sl-SI" dirty="0" smtClean="0"/>
              <a:t> </a:t>
            </a:r>
            <a:r>
              <a:rPr lang="sl-SI" sz="1800" dirty="0" smtClean="0"/>
              <a:t>različnih digitalnih vsebin-</a:t>
            </a:r>
            <a:r>
              <a:rPr lang="sl-SI" sz="1800" u="sng" dirty="0" smtClean="0"/>
              <a:t>zapisov</a:t>
            </a:r>
            <a:r>
              <a:rPr lang="sl-SI" sz="1800" dirty="0" smtClean="0"/>
              <a:t> v vseh okoljih – „vsebinske vrste“</a:t>
            </a:r>
          </a:p>
          <a:p>
            <a:pPr marL="1828800" lvl="3" indent="-457200">
              <a:lnSpc>
                <a:spcPct val="80000"/>
              </a:lnSpc>
              <a:spcBef>
                <a:spcPct val="20000"/>
              </a:spcBef>
              <a:buFont typeface="+mj-lt"/>
              <a:buAutoNum type="arabicPeriod"/>
              <a:defRPr/>
            </a:pPr>
            <a:r>
              <a:rPr lang="sl-SI" sz="1800" dirty="0" smtClean="0">
                <a:solidFill>
                  <a:schemeClr val="accent2"/>
                </a:solidFill>
              </a:rPr>
              <a:t>besedilni in mešani zapisi</a:t>
            </a:r>
          </a:p>
          <a:p>
            <a:pPr marL="1828800" lvl="3" indent="-457200">
              <a:lnSpc>
                <a:spcPct val="80000"/>
              </a:lnSpc>
              <a:spcBef>
                <a:spcPct val="20000"/>
              </a:spcBef>
              <a:buFont typeface="+mj-lt"/>
              <a:buAutoNum type="arabicPeriod"/>
              <a:defRPr/>
            </a:pPr>
            <a:r>
              <a:rPr lang="sl-SI" sz="1800" dirty="0" smtClean="0">
                <a:solidFill>
                  <a:schemeClr val="accent2"/>
                </a:solidFill>
              </a:rPr>
              <a:t>slikovni zapisi</a:t>
            </a:r>
          </a:p>
          <a:p>
            <a:pPr marL="1828800" lvl="3" indent="-457200">
              <a:lnSpc>
                <a:spcPct val="80000"/>
              </a:lnSpc>
              <a:spcBef>
                <a:spcPct val="20000"/>
              </a:spcBef>
              <a:buFont typeface="+mj-lt"/>
              <a:buAutoNum type="arabicPeriod"/>
              <a:defRPr/>
            </a:pPr>
            <a:r>
              <a:rPr lang="sl-SI" sz="1800" dirty="0" smtClean="0">
                <a:solidFill>
                  <a:schemeClr val="accent2"/>
                </a:solidFill>
              </a:rPr>
              <a:t>zvočni zapisi</a:t>
            </a:r>
          </a:p>
          <a:p>
            <a:pPr marL="1828800" lvl="3" indent="-457200">
              <a:lnSpc>
                <a:spcPct val="80000"/>
              </a:lnSpc>
              <a:spcBef>
                <a:spcPct val="20000"/>
              </a:spcBef>
              <a:buFont typeface="+mj-lt"/>
              <a:buAutoNum type="arabicPeriod"/>
              <a:defRPr/>
            </a:pPr>
            <a:r>
              <a:rPr lang="sl-SI" sz="1800" dirty="0" smtClean="0">
                <a:solidFill>
                  <a:schemeClr val="accent2"/>
                </a:solidFill>
              </a:rPr>
              <a:t>AV zapisi</a:t>
            </a:r>
          </a:p>
          <a:p>
            <a:pPr marL="1828800" lvl="3" indent="-457200">
              <a:lnSpc>
                <a:spcPct val="80000"/>
              </a:lnSpc>
              <a:spcBef>
                <a:spcPct val="20000"/>
              </a:spcBef>
              <a:buFont typeface="+mj-lt"/>
              <a:buAutoNum type="arabicPeriod"/>
              <a:defRPr/>
            </a:pPr>
            <a:r>
              <a:rPr lang="sl-SI" sz="1800" dirty="0">
                <a:solidFill>
                  <a:schemeClr val="accent2"/>
                </a:solidFill>
              </a:rPr>
              <a:t>p</a:t>
            </a:r>
            <a:r>
              <a:rPr lang="sl-SI" sz="1800" dirty="0" smtClean="0">
                <a:solidFill>
                  <a:schemeClr val="accent2"/>
                </a:solidFill>
              </a:rPr>
              <a:t>rostorski podatki</a:t>
            </a:r>
            <a:endParaRPr lang="sl-SI" sz="1800" dirty="0">
              <a:solidFill>
                <a:schemeClr val="accent2"/>
              </a:solidFill>
            </a:endParaRPr>
          </a:p>
          <a:p>
            <a:pPr marL="1828800" lvl="3" indent="-457200">
              <a:lnSpc>
                <a:spcPct val="80000"/>
              </a:lnSpc>
              <a:spcBef>
                <a:spcPct val="20000"/>
              </a:spcBef>
              <a:buFont typeface="+mj-lt"/>
              <a:buAutoNum type="arabicPeriod"/>
              <a:defRPr/>
            </a:pPr>
            <a:r>
              <a:rPr lang="sl-SI" sz="1800" dirty="0">
                <a:solidFill>
                  <a:schemeClr val="accent2"/>
                </a:solidFill>
              </a:rPr>
              <a:t>t</a:t>
            </a:r>
            <a:r>
              <a:rPr lang="sl-SI" sz="1800" dirty="0" smtClean="0">
                <a:solidFill>
                  <a:schemeClr val="accent2"/>
                </a:solidFill>
              </a:rPr>
              <a:t>ehnične risbe…                                               </a:t>
            </a:r>
            <a:endParaRPr lang="sl-SI" sz="1800" dirty="0">
              <a:solidFill>
                <a:schemeClr val="accent2"/>
              </a:solidFill>
            </a:endParaRPr>
          </a:p>
        </p:txBody>
      </p:sp>
    </p:spTree>
    <p:extLst>
      <p:ext uri="{BB962C8B-B14F-4D97-AF65-F5344CB8AC3E}">
        <p14:creationId xmlns:p14="http://schemas.microsoft.com/office/powerpoint/2010/main" val="345857970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2706688" y="2017713"/>
            <a:ext cx="7961312" cy="4291012"/>
          </a:xfrm>
        </p:spPr>
        <p:txBody>
          <a:bodyPr/>
          <a:lstStyle/>
          <a:p>
            <a:pPr eaLnBrk="1" hangingPunct="1">
              <a:lnSpc>
                <a:spcPct val="90000"/>
              </a:lnSpc>
            </a:pPr>
            <a:r>
              <a:rPr lang="sl-SI" sz="2000" dirty="0" smtClean="0">
                <a:solidFill>
                  <a:schemeClr val="accent2"/>
                </a:solidFill>
                <a:latin typeface="Arial" pitchFamily="34" charset="0"/>
                <a:cs typeface="Arial" pitchFamily="34" charset="0"/>
              </a:rPr>
              <a:t>KLASIFIKACIJSKI NAČRT ZA RAZVRŠČANJE PO VSEBINI </a:t>
            </a:r>
            <a:r>
              <a:rPr lang="sl-SI" sz="2000" dirty="0" smtClean="0">
                <a:solidFill>
                  <a:schemeClr val="accent2"/>
                </a:solidFill>
                <a:latin typeface="Arial" pitchFamily="34" charset="0"/>
                <a:cs typeface="Arial" pitchFamily="34" charset="0"/>
              </a:rPr>
              <a:t>– priloga internega </a:t>
            </a:r>
            <a:r>
              <a:rPr lang="sl-SI" sz="2000" dirty="0" smtClean="0">
                <a:solidFill>
                  <a:schemeClr val="accent2"/>
                </a:solidFill>
                <a:latin typeface="Arial" pitchFamily="34" charset="0"/>
                <a:cs typeface="Arial" pitchFamily="34" charset="0"/>
              </a:rPr>
              <a:t>pravnega akta</a:t>
            </a:r>
            <a:r>
              <a:rPr lang="sl-SI" sz="2000" dirty="0" smtClean="0">
                <a:solidFill>
                  <a:schemeClr val="accent2"/>
                </a:solidFill>
                <a:latin typeface="Arial" pitchFamily="34" charset="0"/>
                <a:cs typeface="Arial" pitchFamily="34" charset="0"/>
              </a:rPr>
              <a:t> </a:t>
            </a:r>
            <a:r>
              <a:rPr lang="sl-SI" sz="2000" dirty="0" smtClean="0">
                <a:solidFill>
                  <a:schemeClr val="accent2"/>
                </a:solidFill>
                <a:latin typeface="Arial" pitchFamily="34" charset="0"/>
                <a:cs typeface="Arial" pitchFamily="34" charset="0"/>
              </a:rPr>
              <a:t>za upravljanje gradiva – NP </a:t>
            </a:r>
          </a:p>
          <a:p>
            <a:pPr eaLnBrk="1" hangingPunct="1">
              <a:lnSpc>
                <a:spcPct val="90000"/>
              </a:lnSpc>
            </a:pPr>
            <a:r>
              <a:rPr lang="sl-SI" sz="2000" dirty="0" smtClean="0">
                <a:solidFill>
                  <a:schemeClr val="accent2"/>
                </a:solidFill>
                <a:latin typeface="Arial" pitchFamily="34" charset="0"/>
                <a:cs typeface="Arial" pitchFamily="34" charset="0"/>
              </a:rPr>
              <a:t>za </a:t>
            </a:r>
            <a:r>
              <a:rPr lang="sl-SI" sz="2000" dirty="0" smtClean="0">
                <a:solidFill>
                  <a:schemeClr val="accent2"/>
                </a:solidFill>
                <a:latin typeface="Arial" pitchFamily="34" charset="0"/>
                <a:cs typeface="Arial" pitchFamily="34" charset="0"/>
              </a:rPr>
              <a:t>daljše obdobje</a:t>
            </a:r>
          </a:p>
          <a:p>
            <a:pPr eaLnBrk="1" hangingPunct="1">
              <a:lnSpc>
                <a:spcPct val="90000"/>
              </a:lnSpc>
            </a:pPr>
            <a:r>
              <a:rPr lang="sl-SI" sz="2000" dirty="0" smtClean="0">
                <a:solidFill>
                  <a:schemeClr val="accent2"/>
                </a:solidFill>
                <a:latin typeface="Arial" pitchFamily="34" charset="0"/>
                <a:cs typeface="Arial" pitchFamily="34" charset="0"/>
              </a:rPr>
              <a:t>razredov/znakov </a:t>
            </a:r>
            <a:r>
              <a:rPr lang="sl-SI" sz="2000" dirty="0">
                <a:solidFill>
                  <a:schemeClr val="accent2"/>
                </a:solidFill>
                <a:latin typeface="Arial" pitchFamily="34" charset="0"/>
                <a:cs typeface="Arial" pitchFamily="34" charset="0"/>
              </a:rPr>
              <a:t>ne črtamo, ne spreminjamo; </a:t>
            </a:r>
          </a:p>
          <a:p>
            <a:pPr eaLnBrk="1" hangingPunct="1">
              <a:lnSpc>
                <a:spcPct val="90000"/>
              </a:lnSpc>
              <a:buFontTx/>
              <a:buNone/>
            </a:pPr>
            <a:r>
              <a:rPr lang="sl-SI" sz="2000" dirty="0">
                <a:solidFill>
                  <a:schemeClr val="accent2"/>
                </a:solidFill>
                <a:latin typeface="Arial" pitchFamily="34" charset="0"/>
                <a:cs typeface="Arial" pitchFamily="34" charset="0"/>
              </a:rPr>
              <a:t>	dodajanje novih datiramo</a:t>
            </a:r>
          </a:p>
          <a:p>
            <a:pPr eaLnBrk="1" hangingPunct="1">
              <a:lnSpc>
                <a:spcPct val="90000"/>
              </a:lnSpc>
            </a:pPr>
            <a:r>
              <a:rPr lang="sl-SI" sz="2000" dirty="0" smtClean="0">
                <a:solidFill>
                  <a:schemeClr val="accent2"/>
                </a:solidFill>
                <a:latin typeface="Arial" pitchFamily="34" charset="0"/>
                <a:cs typeface="Arial" pitchFamily="34" charset="0"/>
              </a:rPr>
              <a:t>gesla </a:t>
            </a:r>
            <a:r>
              <a:rPr lang="sl-SI" sz="2000" dirty="0">
                <a:solidFill>
                  <a:schemeClr val="accent2"/>
                </a:solidFill>
                <a:latin typeface="Arial" pitchFamily="34" charset="0"/>
                <a:cs typeface="Arial" pitchFamily="34" charset="0"/>
              </a:rPr>
              <a:t>razredov – enoznačna, jedrnata, izpovedna,</a:t>
            </a:r>
          </a:p>
          <a:p>
            <a:pPr eaLnBrk="1" hangingPunct="1">
              <a:lnSpc>
                <a:spcPct val="90000"/>
              </a:lnSpc>
              <a:buNone/>
            </a:pPr>
            <a:r>
              <a:rPr lang="sl-SI" sz="2000" dirty="0">
                <a:solidFill>
                  <a:schemeClr val="accent2"/>
                </a:solidFill>
                <a:latin typeface="Arial" pitchFamily="34" charset="0"/>
                <a:cs typeface="Arial" pitchFamily="34" charset="0"/>
              </a:rPr>
              <a:t>	brez sinonimov, brez okrajšav</a:t>
            </a:r>
          </a:p>
          <a:p>
            <a:pPr eaLnBrk="1" hangingPunct="1">
              <a:lnSpc>
                <a:spcPct val="90000"/>
              </a:lnSpc>
              <a:buNone/>
            </a:pPr>
            <a:endParaRPr lang="sl-SI" sz="2000" dirty="0">
              <a:solidFill>
                <a:schemeClr val="accent2"/>
              </a:solidFill>
              <a:latin typeface="Arial" pitchFamily="34" charset="0"/>
              <a:cs typeface="Arial" pitchFamily="34" charset="0"/>
            </a:endParaRPr>
          </a:p>
          <a:p>
            <a:pPr eaLnBrk="1" hangingPunct="1">
              <a:lnSpc>
                <a:spcPct val="90000"/>
              </a:lnSpc>
              <a:buFontTx/>
              <a:buNone/>
            </a:pPr>
            <a:r>
              <a:rPr lang="sl-SI" sz="2000" dirty="0">
                <a:solidFill>
                  <a:schemeClr val="accent2"/>
                </a:solidFill>
                <a:latin typeface="Arial" pitchFamily="34" charset="0"/>
                <a:cs typeface="Arial" pitchFamily="34" charset="0"/>
              </a:rPr>
              <a:t>	</a:t>
            </a:r>
          </a:p>
        </p:txBody>
      </p:sp>
      <p:sp>
        <p:nvSpPr>
          <p:cNvPr id="5" name="Rectangle 4"/>
          <p:cNvSpPr>
            <a:spLocks noChangeArrowheads="1"/>
          </p:cNvSpPr>
          <p:nvPr/>
        </p:nvSpPr>
        <p:spPr bwMode="auto">
          <a:xfrm>
            <a:off x="1524000" y="-27384"/>
            <a:ext cx="9144000" cy="1417637"/>
          </a:xfrm>
          <a:prstGeom prst="rect">
            <a:avLst/>
          </a:prstGeom>
          <a:noFill/>
          <a:ln w="9525">
            <a:noFill/>
            <a:miter lim="800000"/>
            <a:headEnd/>
            <a:tailEnd/>
          </a:ln>
        </p:spPr>
        <p:txBody>
          <a:bodyPr anchor="ctr"/>
          <a:lstStyle/>
          <a:p>
            <a:pPr algn="ctr"/>
            <a:r>
              <a:rPr lang="sl-SI" sz="4000" dirty="0" smtClean="0">
                <a:solidFill>
                  <a:schemeClr val="accent2"/>
                </a:solidFill>
              </a:rPr>
              <a:t>Razvrščanje po vsebini </a:t>
            </a:r>
            <a:r>
              <a:rPr lang="sl-SI" sz="4000" dirty="0">
                <a:solidFill>
                  <a:schemeClr val="accent2"/>
                </a:solidFill>
              </a:rPr>
              <a:t>(klasificiranje)</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2706688" y="2017713"/>
            <a:ext cx="9485312" cy="4291012"/>
          </a:xfrm>
        </p:spPr>
        <p:txBody>
          <a:bodyPr/>
          <a:lstStyle/>
          <a:p>
            <a:pPr eaLnBrk="1" hangingPunct="1">
              <a:lnSpc>
                <a:spcPct val="90000"/>
              </a:lnSpc>
            </a:pPr>
            <a:r>
              <a:rPr lang="sl-SI" sz="2000" dirty="0" smtClean="0">
                <a:solidFill>
                  <a:schemeClr val="accent2"/>
                </a:solidFill>
                <a:latin typeface="Arial" pitchFamily="34" charset="0"/>
                <a:cs typeface="Arial" pitchFamily="34" charset="0"/>
              </a:rPr>
              <a:t>vrste </a:t>
            </a:r>
            <a:r>
              <a:rPr lang="sl-SI" sz="2000" dirty="0">
                <a:solidFill>
                  <a:schemeClr val="accent2"/>
                </a:solidFill>
                <a:latin typeface="Arial" pitchFamily="34" charset="0"/>
                <a:cs typeface="Arial" pitchFamily="34" charset="0"/>
              </a:rPr>
              <a:t>rokov hrambe:</a:t>
            </a:r>
          </a:p>
          <a:p>
            <a:pPr lvl="1" eaLnBrk="1" hangingPunct="1">
              <a:lnSpc>
                <a:spcPct val="90000"/>
              </a:lnSpc>
            </a:pPr>
            <a:r>
              <a:rPr lang="sl-SI" sz="2000" dirty="0">
                <a:solidFill>
                  <a:schemeClr val="accent2"/>
                </a:solidFill>
                <a:latin typeface="Arial" pitchFamily="34" charset="0"/>
                <a:cs typeface="Arial" pitchFamily="34" charset="0"/>
              </a:rPr>
              <a:t>izraženi v letih – število let – 2, 5, 10…</a:t>
            </a:r>
          </a:p>
          <a:p>
            <a:pPr lvl="1" eaLnBrk="1" hangingPunct="1">
              <a:lnSpc>
                <a:spcPct val="90000"/>
              </a:lnSpc>
            </a:pPr>
            <a:r>
              <a:rPr lang="sl-SI" sz="2000" dirty="0">
                <a:solidFill>
                  <a:schemeClr val="accent2"/>
                </a:solidFill>
                <a:latin typeface="Arial" pitchFamily="34" charset="0"/>
                <a:cs typeface="Arial" pitchFamily="34" charset="0"/>
              </a:rPr>
              <a:t>trajno – T </a:t>
            </a:r>
          </a:p>
          <a:p>
            <a:pPr lvl="1" eaLnBrk="1" hangingPunct="1">
              <a:lnSpc>
                <a:spcPct val="90000"/>
              </a:lnSpc>
            </a:pPr>
            <a:r>
              <a:rPr lang="sl-SI" sz="2000" dirty="0">
                <a:solidFill>
                  <a:srgbClr val="C00000"/>
                </a:solidFill>
                <a:latin typeface="Arial" pitchFamily="34" charset="0"/>
                <a:cs typeface="Arial" pitchFamily="34" charset="0"/>
              </a:rPr>
              <a:t>arhivsko – A </a:t>
            </a:r>
            <a:endParaRPr lang="sl-SI" sz="2000" dirty="0" smtClean="0">
              <a:solidFill>
                <a:srgbClr val="C00000"/>
              </a:solidFill>
              <a:latin typeface="Arial" pitchFamily="34" charset="0"/>
              <a:cs typeface="Arial" pitchFamily="34" charset="0"/>
            </a:endParaRPr>
          </a:p>
          <a:p>
            <a:pPr marL="342900" lvl="1" indent="-342900" eaLnBrk="1" hangingPunct="1">
              <a:lnSpc>
                <a:spcPct val="90000"/>
              </a:lnSpc>
              <a:buFontTx/>
              <a:buChar char="•"/>
            </a:pPr>
            <a:r>
              <a:rPr lang="sl-SI" sz="2000" dirty="0">
                <a:solidFill>
                  <a:schemeClr val="accent2"/>
                </a:solidFill>
                <a:latin typeface="Arial" pitchFamily="34" charset="0"/>
                <a:cs typeface="Arial" pitchFamily="34" charset="0"/>
              </a:rPr>
              <a:t>2, 5, 10</a:t>
            </a:r>
            <a:r>
              <a:rPr lang="sl-SI" sz="2000" dirty="0" smtClean="0">
                <a:solidFill>
                  <a:schemeClr val="accent2"/>
                </a:solidFill>
                <a:latin typeface="Arial" pitchFamily="34" charset="0"/>
                <a:cs typeface="Arial" pitchFamily="34" charset="0"/>
              </a:rPr>
              <a:t>… in </a:t>
            </a:r>
            <a:r>
              <a:rPr lang="sl-SI" sz="2000" dirty="0" smtClean="0">
                <a:solidFill>
                  <a:schemeClr val="accent2"/>
                </a:solidFill>
                <a:latin typeface="Arial" pitchFamily="34" charset="0"/>
                <a:cs typeface="Arial" pitchFamily="34" charset="0"/>
              </a:rPr>
              <a:t>T določi sama organizacija v (k.) načrtu za razvrščanje po vsebini</a:t>
            </a:r>
          </a:p>
          <a:p>
            <a:pPr lvl="1" eaLnBrk="1" hangingPunct="1">
              <a:lnSpc>
                <a:spcPct val="90000"/>
              </a:lnSpc>
            </a:pPr>
            <a:r>
              <a:rPr lang="sl-SI" sz="2000" dirty="0" smtClean="0">
                <a:solidFill>
                  <a:schemeClr val="accent2"/>
                </a:solidFill>
                <a:latin typeface="Arial" pitchFamily="34" charset="0"/>
                <a:cs typeface="Arial" pitchFamily="34" charset="0"/>
              </a:rPr>
              <a:t>na podlagi predpisov (področnih, Pravilnika o določanju rokov hrambe v javni upravi)</a:t>
            </a:r>
          </a:p>
          <a:p>
            <a:pPr lvl="1" eaLnBrk="1" hangingPunct="1">
              <a:lnSpc>
                <a:spcPct val="90000"/>
              </a:lnSpc>
            </a:pPr>
            <a:r>
              <a:rPr lang="sl-SI" sz="2000" dirty="0" smtClean="0">
                <a:solidFill>
                  <a:schemeClr val="accent2"/>
                </a:solidFill>
                <a:latin typeface="Arial" pitchFamily="34" charset="0"/>
                <a:cs typeface="Arial" pitchFamily="34" charset="0"/>
              </a:rPr>
              <a:t>upoštevajoč potrebe poslovanja in pravne varnosti (izkušnje in predvidevanja)</a:t>
            </a:r>
          </a:p>
          <a:p>
            <a:pPr lvl="1" eaLnBrk="1" hangingPunct="1">
              <a:lnSpc>
                <a:spcPct val="90000"/>
              </a:lnSpc>
            </a:pPr>
            <a:r>
              <a:rPr lang="sl-SI" sz="2000" dirty="0" smtClean="0">
                <a:solidFill>
                  <a:schemeClr val="accent2"/>
                </a:solidFill>
                <a:latin typeface="Arial" pitchFamily="34" charset="0"/>
                <a:cs typeface="Arial" pitchFamily="34" charset="0"/>
              </a:rPr>
              <a:t>kdaj začne teči?</a:t>
            </a:r>
          </a:p>
          <a:p>
            <a:pPr lvl="1" eaLnBrk="1" hangingPunct="1">
              <a:lnSpc>
                <a:spcPct val="90000"/>
              </a:lnSpc>
            </a:pPr>
            <a:r>
              <a:rPr lang="sl-SI" sz="2000" dirty="0" smtClean="0">
                <a:solidFill>
                  <a:schemeClr val="accent2"/>
                </a:solidFill>
                <a:latin typeface="Arial" pitchFamily="34" charset="0"/>
                <a:cs typeface="Arial" pitchFamily="34" charset="0"/>
              </a:rPr>
              <a:t>kako ga računamo?</a:t>
            </a:r>
          </a:p>
          <a:p>
            <a:pPr eaLnBrk="1" hangingPunct="1">
              <a:lnSpc>
                <a:spcPct val="90000"/>
              </a:lnSpc>
            </a:pPr>
            <a:r>
              <a:rPr lang="sl-SI" sz="2000" dirty="0" smtClean="0">
                <a:solidFill>
                  <a:srgbClr val="C00000"/>
                </a:solidFill>
                <a:latin typeface="Arial" pitchFamily="34" charset="0"/>
                <a:cs typeface="Arial" pitchFamily="34" charset="0"/>
              </a:rPr>
              <a:t>A določi pristojni arhiv </a:t>
            </a:r>
            <a:r>
              <a:rPr lang="sl-SI" sz="2000" dirty="0" smtClean="0">
                <a:solidFill>
                  <a:srgbClr val="3333CC"/>
                </a:solidFill>
                <a:latin typeface="Arial" pitchFamily="34" charset="0"/>
                <a:cs typeface="Arial" pitchFamily="34" charset="0"/>
              </a:rPr>
              <a:t>(ustvarjalec sodeluje)</a:t>
            </a:r>
            <a:r>
              <a:rPr lang="sl-SI" sz="2000" dirty="0" smtClean="0">
                <a:solidFill>
                  <a:srgbClr val="C00000"/>
                </a:solidFill>
                <a:latin typeface="Arial" pitchFamily="34" charset="0"/>
                <a:cs typeface="Arial" pitchFamily="34" charset="0"/>
              </a:rPr>
              <a:t> </a:t>
            </a:r>
            <a:endParaRPr lang="sl-SI" sz="2000" dirty="0" smtClean="0">
              <a:solidFill>
                <a:srgbClr val="C00000"/>
              </a:solidFill>
              <a:latin typeface="Arial" pitchFamily="34" charset="0"/>
              <a:cs typeface="Arial" pitchFamily="34" charset="0"/>
            </a:endParaRPr>
          </a:p>
        </p:txBody>
      </p:sp>
      <p:sp>
        <p:nvSpPr>
          <p:cNvPr id="5" name="Rectangle 4"/>
          <p:cNvSpPr>
            <a:spLocks noChangeArrowheads="1"/>
          </p:cNvSpPr>
          <p:nvPr/>
        </p:nvSpPr>
        <p:spPr bwMode="auto">
          <a:xfrm>
            <a:off x="1524000" y="-27384"/>
            <a:ext cx="9144000" cy="1417637"/>
          </a:xfrm>
          <a:prstGeom prst="rect">
            <a:avLst/>
          </a:prstGeom>
          <a:noFill/>
          <a:ln w="9525">
            <a:noFill/>
            <a:miter lim="800000"/>
            <a:headEnd/>
            <a:tailEnd/>
          </a:ln>
        </p:spPr>
        <p:txBody>
          <a:bodyPr anchor="ctr"/>
          <a:lstStyle/>
          <a:p>
            <a:pPr algn="ctr"/>
            <a:r>
              <a:rPr lang="sl-SI" sz="4000" dirty="0" smtClean="0">
                <a:solidFill>
                  <a:schemeClr val="accent2"/>
                </a:solidFill>
              </a:rPr>
              <a:t>Roki hrambe gradiva</a:t>
            </a:r>
            <a:endParaRPr lang="sl-SI" sz="4000" dirty="0">
              <a:solidFill>
                <a:schemeClr val="accent2"/>
              </a:solidFill>
            </a:endParaRPr>
          </a:p>
        </p:txBody>
      </p:sp>
      <p:sp>
        <p:nvSpPr>
          <p:cNvPr id="6" name="Text Box 9"/>
          <p:cNvSpPr txBox="1">
            <a:spLocks noChangeArrowheads="1"/>
          </p:cNvSpPr>
          <p:nvPr/>
        </p:nvSpPr>
        <p:spPr bwMode="auto">
          <a:xfrm>
            <a:off x="1524000" y="6300610"/>
            <a:ext cx="9144000" cy="584775"/>
          </a:xfrm>
          <a:prstGeom prst="rect">
            <a:avLst/>
          </a:prstGeom>
          <a:noFill/>
          <a:ln w="9525">
            <a:noFill/>
            <a:miter lim="800000"/>
            <a:headEnd/>
            <a:tailEnd/>
          </a:ln>
        </p:spPr>
        <p:txBody>
          <a:bodyPr wrap="square">
            <a:spAutoFit/>
          </a:bodyPr>
          <a:lstStyle/>
          <a:p>
            <a:pPr lvl="1">
              <a:buFont typeface="Wingdings" pitchFamily="2" charset="2"/>
              <a:buChar char="Ø"/>
            </a:pPr>
            <a:r>
              <a:rPr lang="sl-SI" sz="1600" dirty="0">
                <a:solidFill>
                  <a:srgbClr val="CC0000"/>
                </a:solidFill>
              </a:rPr>
              <a:t>   določbe o arhivskem gradivu prevladajo nad določbami o trajnem in o rokih v letih</a:t>
            </a:r>
          </a:p>
          <a:p>
            <a:pPr lvl="1">
              <a:buFont typeface="Wingdings" pitchFamily="2" charset="2"/>
              <a:buChar char="Ø"/>
            </a:pPr>
            <a:r>
              <a:rPr lang="sl-SI" sz="1600" dirty="0">
                <a:solidFill>
                  <a:srgbClr val="CC0000"/>
                </a:solidFill>
              </a:rPr>
              <a:t>   obvezno posredovanje klasifikacijskega načrta za določitev arhivskega gradiva arhivu</a:t>
            </a:r>
          </a:p>
        </p:txBody>
      </p:sp>
    </p:spTree>
    <p:extLst>
      <p:ext uri="{BB962C8B-B14F-4D97-AF65-F5344CB8AC3E}">
        <p14:creationId xmlns:p14="http://schemas.microsoft.com/office/powerpoint/2010/main" val="3556899108"/>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3"/>
          <p:cNvSpPr txBox="1">
            <a:spLocks noChangeArrowheads="1"/>
          </p:cNvSpPr>
          <p:nvPr/>
        </p:nvSpPr>
        <p:spPr bwMode="auto">
          <a:xfrm>
            <a:off x="2835276" y="4673600"/>
            <a:ext cx="184731" cy="400110"/>
          </a:xfrm>
          <a:prstGeom prst="rect">
            <a:avLst/>
          </a:prstGeom>
          <a:noFill/>
          <a:ln w="9525">
            <a:noFill/>
            <a:miter lim="800000"/>
            <a:headEnd/>
            <a:tailEnd/>
          </a:ln>
        </p:spPr>
        <p:txBody>
          <a:bodyPr wrap="none">
            <a:spAutoFit/>
          </a:bodyPr>
          <a:lstStyle/>
          <a:p>
            <a:endParaRPr lang="sl-SI"/>
          </a:p>
        </p:txBody>
      </p:sp>
      <p:grpSp>
        <p:nvGrpSpPr>
          <p:cNvPr id="2" name="Group 13"/>
          <p:cNvGrpSpPr>
            <a:grpSpLocks/>
          </p:cNvGrpSpPr>
          <p:nvPr/>
        </p:nvGrpSpPr>
        <p:grpSpPr bwMode="auto">
          <a:xfrm>
            <a:off x="2495550" y="3716338"/>
            <a:ext cx="6069014" cy="1571624"/>
            <a:chOff x="612" y="1525"/>
            <a:chExt cx="3823" cy="990"/>
          </a:xfrm>
        </p:grpSpPr>
        <p:sp>
          <p:nvSpPr>
            <p:cNvPr id="26630" name="Text Box 5"/>
            <p:cNvSpPr txBox="1">
              <a:spLocks noChangeArrowheads="1"/>
            </p:cNvSpPr>
            <p:nvPr/>
          </p:nvSpPr>
          <p:spPr bwMode="auto">
            <a:xfrm>
              <a:off x="2336" y="1525"/>
              <a:ext cx="1905" cy="327"/>
            </a:xfrm>
            <a:prstGeom prst="rect">
              <a:avLst/>
            </a:prstGeom>
            <a:solidFill>
              <a:schemeClr val="accent2">
                <a:lumMod val="20000"/>
                <a:lumOff val="80000"/>
              </a:schemeClr>
            </a:solidFill>
            <a:ln w="9525">
              <a:noFill/>
              <a:miter lim="800000"/>
              <a:headEnd/>
              <a:tailEnd/>
            </a:ln>
          </p:spPr>
          <p:txBody>
            <a:bodyPr wrap="square">
              <a:spAutoFit/>
            </a:bodyPr>
            <a:lstStyle/>
            <a:p>
              <a:r>
                <a:rPr lang="sl-SI" sz="2800" dirty="0">
                  <a:solidFill>
                    <a:schemeClr val="accent2"/>
                  </a:solidFill>
                </a:rPr>
                <a:t>62510 </a:t>
              </a:r>
              <a:r>
                <a:rPr lang="sl-SI" sz="2800" dirty="0">
                  <a:solidFill>
                    <a:schemeClr val="tx2"/>
                  </a:solidFill>
                </a:rPr>
                <a:t>– 5</a:t>
              </a:r>
              <a:r>
                <a:rPr lang="sl-SI" sz="2800" dirty="0">
                  <a:solidFill>
                    <a:schemeClr val="bg2"/>
                  </a:solidFill>
                </a:rPr>
                <a:t>/2010</a:t>
              </a:r>
            </a:p>
          </p:txBody>
        </p:sp>
        <p:sp>
          <p:nvSpPr>
            <p:cNvPr id="26631" name="Text Box 6"/>
            <p:cNvSpPr txBox="1">
              <a:spLocks noChangeArrowheads="1"/>
            </p:cNvSpPr>
            <p:nvPr/>
          </p:nvSpPr>
          <p:spPr bwMode="auto">
            <a:xfrm>
              <a:off x="2336" y="1797"/>
              <a:ext cx="1568" cy="174"/>
            </a:xfrm>
            <a:prstGeom prst="rect">
              <a:avLst/>
            </a:prstGeom>
            <a:noFill/>
            <a:ln w="9525">
              <a:noFill/>
              <a:miter lim="800000"/>
              <a:headEnd/>
              <a:tailEnd/>
            </a:ln>
          </p:spPr>
          <p:txBody>
            <a:bodyPr wrap="none">
              <a:spAutoFit/>
            </a:bodyPr>
            <a:lstStyle/>
            <a:p>
              <a:r>
                <a:rPr lang="sl-SI" sz="1200" dirty="0" err="1">
                  <a:solidFill>
                    <a:schemeClr val="accent2"/>
                  </a:solidFill>
                </a:rPr>
                <a:t>klasifikac</a:t>
              </a:r>
              <a:r>
                <a:rPr lang="sl-SI" sz="1200" dirty="0">
                  <a:solidFill>
                    <a:schemeClr val="accent2"/>
                  </a:solidFill>
                </a:rPr>
                <a:t>. znak</a:t>
              </a:r>
              <a:r>
                <a:rPr lang="sl-SI" sz="1200" dirty="0">
                  <a:solidFill>
                    <a:schemeClr val="tx2"/>
                  </a:solidFill>
                </a:rPr>
                <a:t>       št. </a:t>
              </a:r>
              <a:r>
                <a:rPr lang="sl-SI" sz="1200" dirty="0" smtClean="0">
                  <a:solidFill>
                    <a:schemeClr val="tx2"/>
                  </a:solidFill>
                </a:rPr>
                <a:t>agr.      </a:t>
              </a:r>
              <a:r>
                <a:rPr lang="sl-SI" sz="1200" dirty="0">
                  <a:solidFill>
                    <a:schemeClr val="bg2"/>
                  </a:solidFill>
                </a:rPr>
                <a:t>leto</a:t>
              </a:r>
            </a:p>
          </p:txBody>
        </p:sp>
        <p:sp>
          <p:nvSpPr>
            <p:cNvPr id="26632" name="Text Box 7"/>
            <p:cNvSpPr txBox="1">
              <a:spLocks noChangeArrowheads="1"/>
            </p:cNvSpPr>
            <p:nvPr/>
          </p:nvSpPr>
          <p:spPr bwMode="auto">
            <a:xfrm>
              <a:off x="2336" y="2069"/>
              <a:ext cx="1905" cy="327"/>
            </a:xfrm>
            <a:prstGeom prst="rect">
              <a:avLst/>
            </a:prstGeom>
            <a:solidFill>
              <a:schemeClr val="accent2">
                <a:lumMod val="20000"/>
                <a:lumOff val="80000"/>
              </a:schemeClr>
            </a:solidFill>
            <a:ln w="9525">
              <a:noFill/>
              <a:miter lim="800000"/>
              <a:headEnd/>
              <a:tailEnd/>
            </a:ln>
          </p:spPr>
          <p:txBody>
            <a:bodyPr>
              <a:spAutoFit/>
            </a:bodyPr>
            <a:lstStyle/>
            <a:p>
              <a:r>
                <a:rPr lang="sl-SI" sz="2800" dirty="0">
                  <a:solidFill>
                    <a:schemeClr val="accent2"/>
                  </a:solidFill>
                </a:rPr>
                <a:t>62510 </a:t>
              </a:r>
              <a:r>
                <a:rPr lang="sl-SI" sz="2800" dirty="0">
                  <a:solidFill>
                    <a:schemeClr val="tx2"/>
                  </a:solidFill>
                </a:rPr>
                <a:t>– </a:t>
              </a:r>
              <a:r>
                <a:rPr lang="sl-SI" sz="2800" dirty="0" smtClean="0">
                  <a:solidFill>
                    <a:schemeClr val="tx2"/>
                  </a:solidFill>
                </a:rPr>
                <a:t>5</a:t>
              </a:r>
              <a:r>
                <a:rPr lang="sl-SI" sz="2800" dirty="0" smtClean="0">
                  <a:solidFill>
                    <a:schemeClr val="bg2"/>
                  </a:solidFill>
                </a:rPr>
                <a:t>/2010</a:t>
              </a:r>
              <a:r>
                <a:rPr lang="sl-SI" sz="2800" dirty="0" smtClean="0"/>
                <a:t>/1</a:t>
              </a:r>
              <a:endParaRPr lang="sl-SI" sz="2800" dirty="0"/>
            </a:p>
          </p:txBody>
        </p:sp>
        <p:sp>
          <p:nvSpPr>
            <p:cNvPr id="26633" name="Text Box 8"/>
            <p:cNvSpPr txBox="1">
              <a:spLocks noChangeArrowheads="1"/>
            </p:cNvSpPr>
            <p:nvPr/>
          </p:nvSpPr>
          <p:spPr bwMode="auto">
            <a:xfrm>
              <a:off x="2336" y="2341"/>
              <a:ext cx="2099" cy="174"/>
            </a:xfrm>
            <a:prstGeom prst="rect">
              <a:avLst/>
            </a:prstGeom>
            <a:noFill/>
            <a:ln w="9525">
              <a:noFill/>
              <a:miter lim="800000"/>
              <a:headEnd/>
              <a:tailEnd/>
            </a:ln>
          </p:spPr>
          <p:txBody>
            <a:bodyPr wrap="none">
              <a:spAutoFit/>
            </a:bodyPr>
            <a:lstStyle/>
            <a:p>
              <a:r>
                <a:rPr lang="sl-SI" sz="1200" dirty="0" err="1">
                  <a:solidFill>
                    <a:schemeClr val="accent2"/>
                  </a:solidFill>
                </a:rPr>
                <a:t>klasifikac</a:t>
              </a:r>
              <a:r>
                <a:rPr lang="sl-SI" sz="1200" dirty="0">
                  <a:solidFill>
                    <a:schemeClr val="accent2"/>
                  </a:solidFill>
                </a:rPr>
                <a:t>. znak</a:t>
              </a:r>
              <a:r>
                <a:rPr lang="sl-SI" sz="1200" dirty="0">
                  <a:solidFill>
                    <a:schemeClr val="tx2"/>
                  </a:solidFill>
                </a:rPr>
                <a:t>       št. </a:t>
              </a:r>
              <a:r>
                <a:rPr lang="sl-SI" sz="1200" dirty="0" smtClean="0">
                  <a:solidFill>
                    <a:schemeClr val="tx2"/>
                  </a:solidFill>
                </a:rPr>
                <a:t>agr.       </a:t>
              </a:r>
              <a:r>
                <a:rPr lang="sl-SI" sz="1200" dirty="0">
                  <a:solidFill>
                    <a:schemeClr val="bg2"/>
                  </a:solidFill>
                </a:rPr>
                <a:t>leto</a:t>
              </a:r>
              <a:r>
                <a:rPr lang="sl-SI" sz="1200" dirty="0">
                  <a:solidFill>
                    <a:schemeClr val="tx2"/>
                  </a:solidFill>
                </a:rPr>
                <a:t>       št. dok.</a:t>
              </a:r>
            </a:p>
          </p:txBody>
        </p:sp>
        <p:sp>
          <p:nvSpPr>
            <p:cNvPr id="26634" name="Text Box 9"/>
            <p:cNvSpPr txBox="1">
              <a:spLocks noChangeArrowheads="1"/>
            </p:cNvSpPr>
            <p:nvPr/>
          </p:nvSpPr>
          <p:spPr bwMode="auto">
            <a:xfrm>
              <a:off x="612" y="1570"/>
              <a:ext cx="1621" cy="252"/>
            </a:xfrm>
            <a:prstGeom prst="rect">
              <a:avLst/>
            </a:prstGeom>
            <a:solidFill>
              <a:schemeClr val="accent2">
                <a:lumMod val="20000"/>
                <a:lumOff val="80000"/>
              </a:schemeClr>
            </a:solidFill>
            <a:ln w="9525">
              <a:noFill/>
              <a:miter lim="800000"/>
              <a:headEnd/>
              <a:tailEnd/>
            </a:ln>
          </p:spPr>
          <p:txBody>
            <a:bodyPr wrap="square">
              <a:spAutoFit/>
            </a:bodyPr>
            <a:lstStyle/>
            <a:p>
              <a:r>
                <a:rPr lang="sl-SI" sz="1800" u="sng" dirty="0"/>
                <a:t>številka</a:t>
              </a:r>
              <a:r>
                <a:rPr lang="sl-SI" u="sng" dirty="0"/>
                <a:t> </a:t>
              </a:r>
              <a:r>
                <a:rPr lang="sl-SI" sz="1600" u="sng" dirty="0" smtClean="0"/>
                <a:t>AGREGACIJE</a:t>
              </a:r>
              <a:r>
                <a:rPr lang="sl-SI" u="sng" dirty="0" smtClean="0"/>
                <a:t>:</a:t>
              </a:r>
              <a:endParaRPr lang="sl-SI" u="sng" dirty="0"/>
            </a:p>
          </p:txBody>
        </p:sp>
        <p:sp>
          <p:nvSpPr>
            <p:cNvPr id="26635" name="Text Box 10"/>
            <p:cNvSpPr txBox="1">
              <a:spLocks noChangeArrowheads="1"/>
            </p:cNvSpPr>
            <p:nvPr/>
          </p:nvSpPr>
          <p:spPr bwMode="auto">
            <a:xfrm>
              <a:off x="612" y="2115"/>
              <a:ext cx="1621" cy="252"/>
            </a:xfrm>
            <a:prstGeom prst="rect">
              <a:avLst/>
            </a:prstGeom>
            <a:solidFill>
              <a:schemeClr val="accent2">
                <a:lumMod val="20000"/>
                <a:lumOff val="80000"/>
              </a:schemeClr>
            </a:solidFill>
            <a:ln w="9525">
              <a:noFill/>
              <a:miter lim="800000"/>
              <a:headEnd/>
              <a:tailEnd/>
            </a:ln>
          </p:spPr>
          <p:txBody>
            <a:bodyPr wrap="square">
              <a:spAutoFit/>
            </a:bodyPr>
            <a:lstStyle/>
            <a:p>
              <a:r>
                <a:rPr lang="sl-SI" sz="1800" u="sng" dirty="0" smtClean="0"/>
                <a:t>številka</a:t>
              </a:r>
              <a:r>
                <a:rPr lang="sl-SI" u="sng" dirty="0" smtClean="0"/>
                <a:t> </a:t>
              </a:r>
              <a:r>
                <a:rPr lang="sl-SI" sz="1600" u="sng" dirty="0"/>
                <a:t>DOKUMENTA</a:t>
              </a:r>
              <a:r>
                <a:rPr lang="sl-SI" u="sng" dirty="0"/>
                <a:t>:</a:t>
              </a:r>
            </a:p>
          </p:txBody>
        </p:sp>
      </p:grpSp>
      <p:sp>
        <p:nvSpPr>
          <p:cNvPr id="26629" name="Rectangle 12"/>
          <p:cNvSpPr>
            <a:spLocks noGrp="1" noChangeArrowheads="1"/>
          </p:cNvSpPr>
          <p:nvPr>
            <p:ph type="body" idx="1"/>
          </p:nvPr>
        </p:nvSpPr>
        <p:spPr>
          <a:xfrm>
            <a:off x="1992313" y="1557339"/>
            <a:ext cx="8229600" cy="2376487"/>
          </a:xfrm>
          <a:noFill/>
        </p:spPr>
        <p:txBody>
          <a:bodyPr/>
          <a:lstStyle/>
          <a:p>
            <a:pPr eaLnBrk="1" hangingPunct="1"/>
            <a:r>
              <a:rPr lang="sl-SI" sz="2000" dirty="0">
                <a:solidFill>
                  <a:schemeClr val="accent2"/>
                </a:solidFill>
                <a:latin typeface="Arial" pitchFamily="34" charset="0"/>
                <a:cs typeface="Arial" pitchFamily="34" charset="0"/>
              </a:rPr>
              <a:t>Klasifikacijski znak – osnova za </a:t>
            </a:r>
          </a:p>
          <a:p>
            <a:pPr eaLnBrk="1" hangingPunct="1">
              <a:buFontTx/>
              <a:buNone/>
            </a:pPr>
            <a:r>
              <a:rPr lang="sl-SI" sz="2000" dirty="0">
                <a:solidFill>
                  <a:schemeClr val="accent2"/>
                </a:solidFill>
                <a:latin typeface="Arial" pitchFamily="34" charset="0"/>
                <a:cs typeface="Arial" pitchFamily="34" charset="0"/>
              </a:rPr>
              <a:t>	enoznačno identifikacijsko oznako  =  evidenčno oznako </a:t>
            </a:r>
          </a:p>
          <a:p>
            <a:pPr eaLnBrk="1" hangingPunct="1">
              <a:buFontTx/>
              <a:buNone/>
            </a:pPr>
            <a:r>
              <a:rPr lang="sl-SI" sz="2000" dirty="0">
                <a:solidFill>
                  <a:schemeClr val="accent2"/>
                </a:solidFill>
                <a:latin typeface="Arial" pitchFamily="34" charset="0"/>
                <a:cs typeface="Arial" pitchFamily="34" charset="0"/>
              </a:rPr>
              <a:t>					=  številko dokumenta (v zadevi)</a:t>
            </a:r>
          </a:p>
        </p:txBody>
      </p:sp>
      <p:sp>
        <p:nvSpPr>
          <p:cNvPr id="13" name="Rectangle 4"/>
          <p:cNvSpPr>
            <a:spLocks noChangeArrowheads="1"/>
          </p:cNvSpPr>
          <p:nvPr/>
        </p:nvSpPr>
        <p:spPr bwMode="auto">
          <a:xfrm>
            <a:off x="1524000" y="-27384"/>
            <a:ext cx="9144000" cy="1417637"/>
          </a:xfrm>
          <a:prstGeom prst="rect">
            <a:avLst/>
          </a:prstGeom>
          <a:noFill/>
          <a:ln w="9525">
            <a:noFill/>
            <a:miter lim="800000"/>
            <a:headEnd/>
            <a:tailEnd/>
          </a:ln>
        </p:spPr>
        <p:txBody>
          <a:bodyPr anchor="ctr"/>
          <a:lstStyle/>
          <a:p>
            <a:pPr algn="ctr"/>
            <a:r>
              <a:rPr lang="sl-SI" sz="4000" dirty="0">
                <a:solidFill>
                  <a:schemeClr val="accent2"/>
                </a:solidFill>
              </a:rPr>
              <a:t>Razvrščanje </a:t>
            </a:r>
            <a:r>
              <a:rPr lang="sl-SI" sz="4000" dirty="0" smtClean="0">
                <a:solidFill>
                  <a:schemeClr val="accent2"/>
                </a:solidFill>
              </a:rPr>
              <a:t>po vsebini (klasificiranje</a:t>
            </a:r>
            <a:r>
              <a:rPr lang="sl-SI" sz="4000" dirty="0">
                <a:solidFill>
                  <a:schemeClr val="accent2"/>
                </a:solidFill>
              </a:rPr>
              <a:t>)</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524000" y="-27384"/>
            <a:ext cx="9144000" cy="1143000"/>
          </a:xfrm>
        </p:spPr>
        <p:txBody>
          <a:bodyPr/>
          <a:lstStyle/>
          <a:p>
            <a:pPr algn="l" eaLnBrk="1" hangingPunct="1"/>
            <a:r>
              <a:rPr lang="sl-SI" sz="4000" dirty="0">
                <a:solidFill>
                  <a:schemeClr val="accent2"/>
                </a:solidFill>
                <a:latin typeface="Arial" pitchFamily="34" charset="0"/>
                <a:cs typeface="Arial" pitchFamily="34" charset="0"/>
              </a:rPr>
              <a:t>Dodeljevanje dostopnih </a:t>
            </a:r>
            <a:r>
              <a:rPr lang="sl-SI" sz="4000" dirty="0" smtClean="0">
                <a:solidFill>
                  <a:schemeClr val="accent2"/>
                </a:solidFill>
                <a:latin typeface="Arial" pitchFamily="34" charset="0"/>
                <a:cs typeface="Arial" pitchFamily="34" charset="0"/>
              </a:rPr>
              <a:t>pravic</a:t>
            </a:r>
            <a:endParaRPr lang="sl-SI" sz="4000" dirty="0">
              <a:solidFill>
                <a:schemeClr val="accent2"/>
              </a:solidFill>
              <a:latin typeface="Arial" pitchFamily="34" charset="0"/>
              <a:cs typeface="Arial" pitchFamily="34" charset="0"/>
            </a:endParaRPr>
          </a:p>
        </p:txBody>
      </p:sp>
      <p:sp>
        <p:nvSpPr>
          <p:cNvPr id="8" name="Elipsa 7"/>
          <p:cNvSpPr/>
          <p:nvPr/>
        </p:nvSpPr>
        <p:spPr bwMode="auto">
          <a:xfrm>
            <a:off x="8196832" y="1196753"/>
            <a:ext cx="2160175" cy="1947565"/>
          </a:xfrm>
          <a:prstGeom prst="ellipse">
            <a:avLst/>
          </a:prstGeom>
          <a:solidFill>
            <a:schemeClr val="accent5">
              <a:lumMod val="20000"/>
              <a:lumOff val="80000"/>
            </a:schemeClr>
          </a:solidFill>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wrap="none">
            <a:spAutoFit/>
          </a:bodyPr>
          <a:lstStyle/>
          <a:p>
            <a:pPr algn="ctr" fontAlgn="auto">
              <a:spcBef>
                <a:spcPts val="0"/>
              </a:spcBef>
              <a:spcAft>
                <a:spcPts val="0"/>
              </a:spcAft>
              <a:defRPr/>
            </a:pPr>
            <a:r>
              <a:rPr lang="sl-SI" sz="2400" dirty="0">
                <a:solidFill>
                  <a:schemeClr val="accent2"/>
                </a:solidFill>
                <a:latin typeface="Arial" pitchFamily="34" charset="0"/>
                <a:cs typeface="Arial" pitchFamily="34" charset="0"/>
              </a:rPr>
              <a:t>KDO?</a:t>
            </a:r>
          </a:p>
          <a:p>
            <a:pPr algn="ctr" fontAlgn="auto">
              <a:spcBef>
                <a:spcPts val="0"/>
              </a:spcBef>
              <a:spcAft>
                <a:spcPts val="0"/>
              </a:spcAft>
              <a:defRPr/>
            </a:pPr>
            <a:r>
              <a:rPr lang="sl-SI" dirty="0">
                <a:solidFill>
                  <a:schemeClr val="accent2"/>
                </a:solidFill>
                <a:latin typeface="Arial" pitchFamily="34" charset="0"/>
                <a:cs typeface="Arial" pitchFamily="34" charset="0"/>
              </a:rPr>
              <a:t>IZVAJALEC</a:t>
            </a:r>
          </a:p>
          <a:p>
            <a:pPr algn="ctr" fontAlgn="auto">
              <a:spcBef>
                <a:spcPts val="0"/>
              </a:spcBef>
              <a:spcAft>
                <a:spcPts val="0"/>
              </a:spcAft>
              <a:defRPr/>
            </a:pPr>
            <a:r>
              <a:rPr lang="sl-SI" dirty="0">
                <a:solidFill>
                  <a:schemeClr val="accent2"/>
                </a:solidFill>
                <a:latin typeface="Arial" pitchFamily="34" charset="0"/>
                <a:cs typeface="Arial" pitchFamily="34" charset="0"/>
              </a:rPr>
              <a:t>AVTOR</a:t>
            </a:r>
          </a:p>
          <a:p>
            <a:pPr algn="ctr" fontAlgn="auto">
              <a:spcBef>
                <a:spcPts val="0"/>
              </a:spcBef>
              <a:spcAft>
                <a:spcPts val="0"/>
              </a:spcAft>
              <a:defRPr/>
            </a:pPr>
            <a:r>
              <a:rPr lang="sl-SI" dirty="0">
                <a:solidFill>
                  <a:schemeClr val="accent2"/>
                </a:solidFill>
                <a:latin typeface="Arial" pitchFamily="34" charset="0"/>
                <a:cs typeface="Arial" pitchFamily="34" charset="0"/>
              </a:rPr>
              <a:t>BRALEC</a:t>
            </a:r>
            <a:endParaRPr lang="sl-SI" dirty="0">
              <a:solidFill>
                <a:schemeClr val="accent5">
                  <a:lumMod val="50000"/>
                </a:schemeClr>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body" idx="1"/>
          </p:nvPr>
        </p:nvSpPr>
        <p:spPr>
          <a:xfrm>
            <a:off x="2711450" y="5085184"/>
            <a:ext cx="7956550" cy="1296988"/>
          </a:xfrm>
        </p:spPr>
        <p:txBody>
          <a:bodyPr/>
          <a:lstStyle/>
          <a:p>
            <a:pPr eaLnBrk="1" hangingPunct="1">
              <a:buFontTx/>
              <a:buNone/>
            </a:pPr>
            <a:r>
              <a:rPr lang="sl-SI" sz="2000" dirty="0" err="1">
                <a:latin typeface="Arial" pitchFamily="34" charset="0"/>
                <a:cs typeface="Arial" pitchFamily="34" charset="0"/>
              </a:rPr>
              <a:t>Signiranje</a:t>
            </a:r>
            <a:r>
              <a:rPr lang="sl-SI" sz="2000" dirty="0">
                <a:latin typeface="Arial" pitchFamily="34" charset="0"/>
                <a:cs typeface="Arial" pitchFamily="34" charset="0"/>
              </a:rPr>
              <a:t>: </a:t>
            </a:r>
          </a:p>
          <a:p>
            <a:pPr eaLnBrk="1" hangingPunct="1">
              <a:buFontTx/>
              <a:buNone/>
            </a:pPr>
            <a:r>
              <a:rPr lang="sl-SI" sz="2000" dirty="0">
                <a:latin typeface="Arial" pitchFamily="34" charset="0"/>
                <a:cs typeface="Arial" pitchFamily="34" charset="0"/>
              </a:rPr>
              <a:t>popolno / nepopolno (</a:t>
            </a:r>
            <a:r>
              <a:rPr lang="sl-SI" sz="2000" dirty="0" err="1">
                <a:latin typeface="Arial" pitchFamily="34" charset="0"/>
                <a:cs typeface="Arial" pitchFamily="34" charset="0"/>
              </a:rPr>
              <a:t>dosigniranje</a:t>
            </a:r>
            <a:r>
              <a:rPr lang="sl-SI" sz="2000" dirty="0">
                <a:latin typeface="Arial" pitchFamily="34" charset="0"/>
                <a:cs typeface="Arial" pitchFamily="34" charset="0"/>
              </a:rPr>
              <a:t>, </a:t>
            </a:r>
            <a:r>
              <a:rPr lang="sl-SI" sz="2000" dirty="0" err="1">
                <a:latin typeface="Arial" pitchFamily="34" charset="0"/>
                <a:cs typeface="Arial" pitchFamily="34" charset="0"/>
              </a:rPr>
              <a:t>presigniranje</a:t>
            </a:r>
            <a:r>
              <a:rPr lang="sl-SI" sz="2000" dirty="0">
                <a:latin typeface="Arial" pitchFamily="34" charset="0"/>
                <a:cs typeface="Arial" pitchFamily="34" charset="0"/>
              </a:rPr>
              <a:t>)</a:t>
            </a:r>
          </a:p>
        </p:txBody>
      </p:sp>
      <p:sp>
        <p:nvSpPr>
          <p:cNvPr id="30724" name="Text Box 4"/>
          <p:cNvSpPr txBox="1">
            <a:spLocks noChangeArrowheads="1"/>
          </p:cNvSpPr>
          <p:nvPr/>
        </p:nvSpPr>
        <p:spPr bwMode="auto">
          <a:xfrm>
            <a:off x="4800600" y="2205038"/>
            <a:ext cx="2951584" cy="400110"/>
          </a:xfrm>
          <a:prstGeom prst="rect">
            <a:avLst/>
          </a:prstGeom>
          <a:solidFill>
            <a:schemeClr val="accent2">
              <a:alpha val="10196"/>
            </a:schemeClr>
          </a:solidFill>
          <a:ln w="9525">
            <a:solidFill>
              <a:schemeClr val="accent2"/>
            </a:solidFill>
            <a:miter lim="800000"/>
            <a:headEnd/>
            <a:tailEnd/>
          </a:ln>
        </p:spPr>
        <p:txBody>
          <a:bodyPr wrap="square">
            <a:spAutoFit/>
          </a:bodyPr>
          <a:lstStyle/>
          <a:p>
            <a:pPr algn="ctr"/>
            <a:r>
              <a:rPr lang="sl-SI" dirty="0">
                <a:solidFill>
                  <a:schemeClr val="accent2"/>
                </a:solidFill>
              </a:rPr>
              <a:t>NAČRT </a:t>
            </a:r>
            <a:r>
              <a:rPr lang="sl-SI" dirty="0" smtClean="0">
                <a:solidFill>
                  <a:schemeClr val="accent2"/>
                </a:solidFill>
              </a:rPr>
              <a:t>(DP, SIGNIRNI) </a:t>
            </a:r>
            <a:endParaRPr lang="sl-SI" dirty="0">
              <a:solidFill>
                <a:schemeClr val="accent2"/>
              </a:solidFill>
            </a:endParaRPr>
          </a:p>
        </p:txBody>
      </p:sp>
      <p:sp>
        <p:nvSpPr>
          <p:cNvPr id="30725" name="Text Box 5"/>
          <p:cNvSpPr txBox="1">
            <a:spLocks noChangeArrowheads="1"/>
          </p:cNvSpPr>
          <p:nvPr/>
        </p:nvSpPr>
        <p:spPr bwMode="auto">
          <a:xfrm>
            <a:off x="2711451" y="2773364"/>
            <a:ext cx="6655989" cy="1015663"/>
          </a:xfrm>
          <a:prstGeom prst="rect">
            <a:avLst/>
          </a:prstGeom>
          <a:noFill/>
          <a:ln w="6350">
            <a:noFill/>
            <a:miter lim="800000"/>
            <a:headEnd/>
            <a:tailEnd/>
          </a:ln>
        </p:spPr>
        <p:txBody>
          <a:bodyPr wrap="none">
            <a:spAutoFit/>
          </a:bodyPr>
          <a:lstStyle/>
          <a:p>
            <a:r>
              <a:rPr lang="sl-SI" dirty="0"/>
              <a:t>Vsebinska zasnova:</a:t>
            </a:r>
          </a:p>
          <a:p>
            <a:pPr>
              <a:buFontTx/>
              <a:buChar char="•"/>
            </a:pPr>
            <a:r>
              <a:rPr lang="sl-SI" dirty="0"/>
              <a:t>  delovna mesta – sistemizacija, organizacijska struktura</a:t>
            </a:r>
          </a:p>
          <a:p>
            <a:pPr>
              <a:buFontTx/>
              <a:buChar char="•"/>
            </a:pPr>
            <a:r>
              <a:rPr lang="sl-SI" dirty="0"/>
              <a:t>  linearna</a:t>
            </a:r>
          </a:p>
        </p:txBody>
      </p:sp>
      <p:sp>
        <p:nvSpPr>
          <p:cNvPr id="30726" name="Text Box 6"/>
          <p:cNvSpPr txBox="1">
            <a:spLocks noChangeArrowheads="1"/>
          </p:cNvSpPr>
          <p:nvPr/>
        </p:nvSpPr>
        <p:spPr bwMode="auto">
          <a:xfrm>
            <a:off x="2711450" y="3925888"/>
            <a:ext cx="5905500" cy="1016000"/>
          </a:xfrm>
          <a:prstGeom prst="rect">
            <a:avLst/>
          </a:prstGeom>
          <a:noFill/>
          <a:ln w="6350">
            <a:noFill/>
            <a:miter lim="800000"/>
            <a:headEnd/>
            <a:tailEnd/>
          </a:ln>
        </p:spPr>
        <p:txBody>
          <a:bodyPr>
            <a:spAutoFit/>
          </a:bodyPr>
          <a:lstStyle/>
          <a:p>
            <a:r>
              <a:rPr lang="sl-SI" dirty="0"/>
              <a:t>Zgradba:</a:t>
            </a:r>
          </a:p>
          <a:p>
            <a:pPr>
              <a:buFontTx/>
              <a:buChar char="•"/>
            </a:pPr>
            <a:r>
              <a:rPr lang="sl-SI" dirty="0"/>
              <a:t>  </a:t>
            </a:r>
            <a:r>
              <a:rPr lang="sl-SI" dirty="0" err="1"/>
              <a:t>signirni</a:t>
            </a:r>
            <a:r>
              <a:rPr lang="sl-SI" dirty="0"/>
              <a:t> znak</a:t>
            </a:r>
          </a:p>
          <a:p>
            <a:pPr>
              <a:buFontTx/>
              <a:buChar char="•"/>
            </a:pPr>
            <a:r>
              <a:rPr lang="sl-SI" dirty="0"/>
              <a:t>  naziv organizacijske enote / delovnega mesta</a:t>
            </a:r>
          </a:p>
        </p:txBody>
      </p:sp>
      <p:sp>
        <p:nvSpPr>
          <p:cNvPr id="30727" name="Rectangle 7"/>
          <p:cNvSpPr>
            <a:spLocks noChangeArrowheads="1"/>
          </p:cNvSpPr>
          <p:nvPr/>
        </p:nvSpPr>
        <p:spPr bwMode="auto">
          <a:xfrm>
            <a:off x="1524000" y="1844056"/>
            <a:ext cx="9144000" cy="504825"/>
          </a:xfrm>
          <a:prstGeom prst="rect">
            <a:avLst/>
          </a:prstGeom>
          <a:noFill/>
          <a:ln w="9525">
            <a:noFill/>
            <a:miter lim="800000"/>
            <a:headEnd/>
            <a:tailEnd/>
          </a:ln>
        </p:spPr>
        <p:txBody>
          <a:bodyPr/>
          <a:lstStyle/>
          <a:p>
            <a:pPr marL="342900" indent="-342900" algn="ctr">
              <a:spcBef>
                <a:spcPct val="20000"/>
              </a:spcBef>
            </a:pPr>
            <a:r>
              <a:rPr lang="sl-SI" dirty="0">
                <a:solidFill>
                  <a:schemeClr val="accent2"/>
                </a:solidFill>
              </a:rPr>
              <a:t>podlaga</a:t>
            </a:r>
          </a:p>
        </p:txBody>
      </p:sp>
      <p:sp>
        <p:nvSpPr>
          <p:cNvPr id="8" name="Elipsa 7"/>
          <p:cNvSpPr/>
          <p:nvPr/>
        </p:nvSpPr>
        <p:spPr bwMode="auto">
          <a:xfrm>
            <a:off x="8196832" y="1196753"/>
            <a:ext cx="2160175" cy="1947565"/>
          </a:xfrm>
          <a:prstGeom prst="ellipse">
            <a:avLst/>
          </a:prstGeom>
          <a:solidFill>
            <a:schemeClr val="accent5">
              <a:lumMod val="20000"/>
              <a:lumOff val="80000"/>
            </a:schemeClr>
          </a:solidFill>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wrap="none">
            <a:spAutoFit/>
          </a:bodyPr>
          <a:lstStyle/>
          <a:p>
            <a:pPr algn="ctr" fontAlgn="auto">
              <a:spcBef>
                <a:spcPts val="0"/>
              </a:spcBef>
              <a:spcAft>
                <a:spcPts val="0"/>
              </a:spcAft>
              <a:defRPr/>
            </a:pPr>
            <a:r>
              <a:rPr lang="sl-SI" sz="2400" dirty="0">
                <a:solidFill>
                  <a:schemeClr val="accent2"/>
                </a:solidFill>
                <a:latin typeface="Arial" pitchFamily="34" charset="0"/>
                <a:cs typeface="Arial" pitchFamily="34" charset="0"/>
              </a:rPr>
              <a:t>KDO?</a:t>
            </a:r>
          </a:p>
          <a:p>
            <a:pPr algn="ctr" fontAlgn="auto">
              <a:spcBef>
                <a:spcPts val="0"/>
              </a:spcBef>
              <a:spcAft>
                <a:spcPts val="0"/>
              </a:spcAft>
              <a:defRPr/>
            </a:pPr>
            <a:r>
              <a:rPr lang="sl-SI" dirty="0">
                <a:solidFill>
                  <a:schemeClr val="accent2"/>
                </a:solidFill>
                <a:latin typeface="Arial" pitchFamily="34" charset="0"/>
                <a:cs typeface="Arial" pitchFamily="34" charset="0"/>
              </a:rPr>
              <a:t>IZVAJALEC</a:t>
            </a:r>
          </a:p>
          <a:p>
            <a:pPr algn="ctr" fontAlgn="auto">
              <a:spcBef>
                <a:spcPts val="0"/>
              </a:spcBef>
              <a:spcAft>
                <a:spcPts val="0"/>
              </a:spcAft>
              <a:defRPr/>
            </a:pPr>
            <a:r>
              <a:rPr lang="sl-SI" dirty="0">
                <a:solidFill>
                  <a:schemeClr val="accent2"/>
                </a:solidFill>
                <a:latin typeface="Arial" pitchFamily="34" charset="0"/>
                <a:cs typeface="Arial" pitchFamily="34" charset="0"/>
              </a:rPr>
              <a:t>AVTOR</a:t>
            </a:r>
          </a:p>
          <a:p>
            <a:pPr algn="ctr" fontAlgn="auto">
              <a:spcBef>
                <a:spcPts val="0"/>
              </a:spcBef>
              <a:spcAft>
                <a:spcPts val="0"/>
              </a:spcAft>
              <a:defRPr/>
            </a:pPr>
            <a:r>
              <a:rPr lang="sl-SI" dirty="0">
                <a:solidFill>
                  <a:schemeClr val="accent2"/>
                </a:solidFill>
                <a:latin typeface="Arial" pitchFamily="34" charset="0"/>
                <a:cs typeface="Arial" pitchFamily="34" charset="0"/>
              </a:rPr>
              <a:t>BRALEC</a:t>
            </a:r>
            <a:endParaRPr lang="sl-SI" dirty="0">
              <a:solidFill>
                <a:schemeClr val="accent5">
                  <a:lumMod val="50000"/>
                </a:schemeClr>
              </a:solidFill>
              <a:latin typeface="Arial" pitchFamily="34" charset="0"/>
              <a:cs typeface="Arial" pitchFamily="34" charset="0"/>
            </a:endParaRPr>
          </a:p>
        </p:txBody>
      </p:sp>
      <p:sp>
        <p:nvSpPr>
          <p:cNvPr id="11" name="Rectangle 2"/>
          <p:cNvSpPr>
            <a:spLocks noGrp="1" noChangeArrowheads="1"/>
          </p:cNvSpPr>
          <p:nvPr>
            <p:ph type="title"/>
          </p:nvPr>
        </p:nvSpPr>
        <p:spPr>
          <a:xfrm>
            <a:off x="1524000" y="-27384"/>
            <a:ext cx="9144000" cy="1143000"/>
          </a:xfrm>
        </p:spPr>
        <p:txBody>
          <a:bodyPr/>
          <a:lstStyle/>
          <a:p>
            <a:pPr algn="l" eaLnBrk="1" hangingPunct="1"/>
            <a:r>
              <a:rPr lang="sl-SI" sz="4000" dirty="0">
                <a:solidFill>
                  <a:schemeClr val="accent2"/>
                </a:solidFill>
                <a:latin typeface="Arial" pitchFamily="34" charset="0"/>
                <a:cs typeface="Arial" pitchFamily="34" charset="0"/>
              </a:rPr>
              <a:t>Dodeljevanje dostopnih </a:t>
            </a:r>
            <a:r>
              <a:rPr lang="sl-SI" sz="4000" dirty="0" smtClean="0">
                <a:solidFill>
                  <a:schemeClr val="accent2"/>
                </a:solidFill>
                <a:latin typeface="Arial" pitchFamily="34" charset="0"/>
                <a:cs typeface="Arial" pitchFamily="34" charset="0"/>
              </a:rPr>
              <a:t>pravic</a:t>
            </a:r>
            <a:endParaRPr lang="sl-SI" sz="4000" dirty="0">
              <a:solidFill>
                <a:schemeClr val="accent2"/>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4872039" y="908051"/>
            <a:ext cx="2592387" cy="396875"/>
          </a:xfrm>
          <a:prstGeom prst="rect">
            <a:avLst/>
          </a:prstGeom>
          <a:noFill/>
          <a:ln w="9525">
            <a:noFill/>
            <a:miter lim="800000"/>
            <a:headEnd/>
            <a:tailEnd/>
          </a:ln>
        </p:spPr>
        <p:txBody>
          <a:bodyPr>
            <a:spAutoFit/>
          </a:bodyPr>
          <a:lstStyle/>
          <a:p>
            <a:pPr algn="ctr"/>
            <a:r>
              <a:rPr lang="sl-SI"/>
              <a:t>SIGNIRNI NAČRT</a:t>
            </a:r>
          </a:p>
        </p:txBody>
      </p:sp>
      <p:sp>
        <p:nvSpPr>
          <p:cNvPr id="31747" name="Text Box 3"/>
          <p:cNvSpPr txBox="1">
            <a:spLocks noChangeArrowheads="1"/>
          </p:cNvSpPr>
          <p:nvPr/>
        </p:nvSpPr>
        <p:spPr bwMode="auto">
          <a:xfrm>
            <a:off x="2835276" y="4673600"/>
            <a:ext cx="184731" cy="400110"/>
          </a:xfrm>
          <a:prstGeom prst="rect">
            <a:avLst/>
          </a:prstGeom>
          <a:noFill/>
          <a:ln w="9525">
            <a:noFill/>
            <a:miter lim="800000"/>
            <a:headEnd/>
            <a:tailEnd/>
          </a:ln>
        </p:spPr>
        <p:txBody>
          <a:bodyPr wrap="none">
            <a:spAutoFit/>
          </a:bodyPr>
          <a:lstStyle/>
          <a:p>
            <a:endParaRPr lang="en-US"/>
          </a:p>
        </p:txBody>
      </p:sp>
      <p:graphicFrame>
        <p:nvGraphicFramePr>
          <p:cNvPr id="286724" name="Group 4"/>
          <p:cNvGraphicFramePr>
            <a:graphicFrameLocks noGrp="1"/>
          </p:cNvGraphicFramePr>
          <p:nvPr>
            <p:ph idx="1"/>
            <p:extLst>
              <p:ext uri="{D42A27DB-BD31-4B8C-83A1-F6EECF244321}">
                <p14:modId xmlns:p14="http://schemas.microsoft.com/office/powerpoint/2010/main" val="422046441"/>
              </p:ext>
            </p:extLst>
          </p:nvPr>
        </p:nvGraphicFramePr>
        <p:xfrm>
          <a:off x="1992313" y="1412876"/>
          <a:ext cx="8229600" cy="5316157"/>
        </p:xfrm>
        <a:graphic>
          <a:graphicData uri="http://schemas.openxmlformats.org/drawingml/2006/table">
            <a:tbl>
              <a:tblPr/>
              <a:tblGrid>
                <a:gridCol w="1193800">
                  <a:extLst>
                    <a:ext uri="{9D8B030D-6E8A-4147-A177-3AD203B41FA5}">
                      <a16:colId xmlns:a16="http://schemas.microsoft.com/office/drawing/2014/main" xmlns="" val="20000"/>
                    </a:ext>
                  </a:extLst>
                </a:gridCol>
                <a:gridCol w="3446462">
                  <a:extLst>
                    <a:ext uri="{9D8B030D-6E8A-4147-A177-3AD203B41FA5}">
                      <a16:colId xmlns:a16="http://schemas.microsoft.com/office/drawing/2014/main" xmlns="" val="20001"/>
                    </a:ext>
                  </a:extLst>
                </a:gridCol>
                <a:gridCol w="3589338">
                  <a:extLst>
                    <a:ext uri="{9D8B030D-6E8A-4147-A177-3AD203B41FA5}">
                      <a16:colId xmlns:a16="http://schemas.microsoft.com/office/drawing/2014/main" xmlns="" val="20002"/>
                    </a:ext>
                  </a:extLst>
                </a:gridCol>
              </a:tblGrid>
              <a:tr h="5064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dirty="0">
                          <a:ln>
                            <a:noFill/>
                          </a:ln>
                          <a:solidFill>
                            <a:schemeClr val="accent2"/>
                          </a:solidFill>
                          <a:effectLst/>
                          <a:latin typeface="Arial" charset="0"/>
                        </a:rPr>
                        <a:t>SIGNIRNI</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1" i="0" u="none" strike="noStrike" cap="none" normalizeH="0" baseline="0" dirty="0">
                          <a:ln>
                            <a:noFill/>
                          </a:ln>
                          <a:solidFill>
                            <a:schemeClr val="accent2"/>
                          </a:solidFill>
                          <a:effectLst/>
                          <a:latin typeface="Arial" charset="0"/>
                        </a:rPr>
                        <a:t>    </a:t>
                      </a:r>
                      <a:r>
                        <a:rPr kumimoji="0" lang="sl-SI" sz="1200" b="1" i="0" u="none" strike="noStrike" cap="none" normalizeH="0" baseline="0" dirty="0">
                          <a:ln>
                            <a:noFill/>
                          </a:ln>
                          <a:solidFill>
                            <a:schemeClr val="accent2"/>
                          </a:solidFill>
                          <a:effectLst/>
                          <a:latin typeface="Arial" charset="0"/>
                        </a:rPr>
                        <a:t>ZNAK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alpha val="60000"/>
                      </a:srgb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0" i="0" u="none" strike="noStrike" cap="none" normalizeH="0" baseline="0" dirty="0">
                          <a:ln>
                            <a:noFill/>
                          </a:ln>
                          <a:solidFill>
                            <a:schemeClr val="accent2"/>
                          </a:solidFill>
                          <a:effectLst/>
                          <a:latin typeface="Arial" charset="0"/>
                        </a:rPr>
                        <a:t>NAZIV ORGANIZACIJSKE ENOTE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0" i="0" u="none" strike="noStrike" cap="none" normalizeH="0" baseline="0" dirty="0">
                          <a:ln>
                            <a:noFill/>
                          </a:ln>
                          <a:solidFill>
                            <a:schemeClr val="accent2"/>
                          </a:solidFill>
                          <a:effectLst/>
                          <a:latin typeface="Arial" charset="0"/>
                        </a:rPr>
                        <a:t>Naziv delovnega mesta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alpha val="60000"/>
                      </a:srgb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sl-SI" sz="1200" b="0" i="0" u="none" strike="noStrike" cap="none" normalizeH="0" baseline="0" dirty="0">
                        <a:ln>
                          <a:noFill/>
                        </a:ln>
                        <a:solidFill>
                          <a:schemeClr val="accent2"/>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dirty="0">
                          <a:ln>
                            <a:noFill/>
                          </a:ln>
                          <a:solidFill>
                            <a:schemeClr val="accent2"/>
                          </a:solidFill>
                          <a:effectLst/>
                          <a:latin typeface="Arial" charset="0"/>
                        </a:rPr>
                        <a:t>PRIIMEK IN IME</a:t>
                      </a:r>
                      <a:endParaRPr kumimoji="0" lang="sl-SI" sz="1000" b="1" i="0" u="none" strike="noStrike" cap="none" normalizeH="0" baseline="0" dirty="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alpha val="60000"/>
                      </a:srgbClr>
                    </a:solidFill>
                  </a:tcPr>
                </a:tc>
                <a:extLst>
                  <a:ext uri="{0D108BD9-81ED-4DB2-BD59-A6C34878D82A}">
                    <a16:rowId xmlns:a16="http://schemas.microsoft.com/office/drawing/2014/main" xmlns="" val="10000"/>
                  </a:ext>
                </a:extLst>
              </a:tr>
              <a:tr h="38465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a:ln>
                            <a:noFill/>
                          </a:ln>
                          <a:solidFill>
                            <a:schemeClr val="accent2"/>
                          </a:solidFill>
                          <a:effectLst/>
                          <a:latin typeface="Arial" charset="0"/>
                        </a:rPr>
                        <a:t>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a:ln>
                            <a:noFill/>
                          </a:ln>
                          <a:solidFill>
                            <a:schemeClr val="accent2"/>
                          </a:solidFill>
                          <a:effectLst/>
                          <a:latin typeface="Arial" charset="0"/>
                        </a:rPr>
                        <a:t>1-01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a:ln>
                            <a:noFill/>
                          </a:ln>
                          <a:solidFill>
                            <a:schemeClr val="accent2"/>
                          </a:solidFill>
                          <a:effectLst/>
                          <a:latin typeface="Arial" charset="0"/>
                        </a:rPr>
                        <a:t>1-02</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a:ln>
                            <a:noFill/>
                          </a:ln>
                          <a:solidFill>
                            <a:schemeClr val="accent2"/>
                          </a:solidFill>
                          <a:effectLst/>
                          <a:latin typeface="Arial" charset="0"/>
                        </a:rPr>
                        <a:t>1-03</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a:ln>
                            <a:noFill/>
                          </a:ln>
                          <a:solidFill>
                            <a:schemeClr val="accent2"/>
                          </a:solidFill>
                          <a:effectLst/>
                          <a:latin typeface="Arial" charset="0"/>
                        </a:rPr>
                        <a:t>1-04</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a:ln>
                            <a:noFill/>
                          </a:ln>
                          <a:solidFill>
                            <a:schemeClr val="accent2"/>
                          </a:solidFill>
                          <a:effectLst/>
                          <a:latin typeface="Arial" charset="0"/>
                        </a:rPr>
                        <a:t>1-05</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a:ln>
                            <a:noFill/>
                          </a:ln>
                          <a:solidFill>
                            <a:schemeClr val="accent2"/>
                          </a:solidFill>
                          <a:effectLst/>
                          <a:latin typeface="Arial" charset="0"/>
                        </a:rPr>
                        <a:t>1-06</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a:ln>
                            <a:noFill/>
                          </a:ln>
                          <a:solidFill>
                            <a:schemeClr val="accent2"/>
                          </a:solidFill>
                          <a:effectLst/>
                          <a:latin typeface="Arial" charset="0"/>
                        </a:rPr>
                        <a:t>1-07</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1" i="0" u="none" strike="noStrike" cap="none" normalizeH="0" baseline="0">
                        <a:ln>
                          <a:noFill/>
                        </a:ln>
                        <a:solidFill>
                          <a:schemeClr val="accent2"/>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a:ln>
                            <a:noFill/>
                          </a:ln>
                          <a:solidFill>
                            <a:schemeClr val="accent2"/>
                          </a:solidFill>
                          <a:effectLst/>
                          <a:latin typeface="Arial" charset="0"/>
                        </a:rPr>
                        <a:t>101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a:ln>
                            <a:noFill/>
                          </a:ln>
                          <a:solidFill>
                            <a:schemeClr val="accent2"/>
                          </a:solidFill>
                          <a:effectLst/>
                          <a:latin typeface="Arial" charset="0"/>
                        </a:rPr>
                        <a:t>101-01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a:ln>
                            <a:noFill/>
                          </a:ln>
                          <a:solidFill>
                            <a:schemeClr val="accent2"/>
                          </a:solidFill>
                          <a:effectLst/>
                          <a:latin typeface="Arial" charset="0"/>
                        </a:rPr>
                        <a:t>101-02</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a:ln>
                            <a:noFill/>
                          </a:ln>
                          <a:solidFill>
                            <a:schemeClr val="accent2"/>
                          </a:solidFill>
                          <a:effectLst/>
                          <a:latin typeface="Arial" charset="0"/>
                        </a:rPr>
                        <a:t>101-03</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a:ln>
                            <a:noFill/>
                          </a:ln>
                          <a:solidFill>
                            <a:schemeClr val="accent2"/>
                          </a:solidFill>
                          <a:effectLst/>
                          <a:latin typeface="Arial" charset="0"/>
                        </a:rPr>
                        <a:t>101-04</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a:ln>
                            <a:noFill/>
                          </a:ln>
                          <a:solidFill>
                            <a:schemeClr val="accent2"/>
                          </a:solidFill>
                          <a:effectLst/>
                          <a:latin typeface="Arial" charset="0"/>
                        </a:rPr>
                        <a:t>101-05</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a:ln>
                            <a:noFill/>
                          </a:ln>
                          <a:solidFill>
                            <a:schemeClr val="accent2"/>
                          </a:solidFill>
                          <a:effectLst/>
                          <a:latin typeface="Arial" charset="0"/>
                        </a:rPr>
                        <a:t>101-06</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a:ln>
                            <a:noFill/>
                          </a:ln>
                          <a:solidFill>
                            <a:schemeClr val="accent2"/>
                          </a:solidFill>
                          <a:effectLst/>
                          <a:latin typeface="Arial" charset="0"/>
                        </a:rPr>
                        <a:t>101-07</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200" b="1" i="0" u="none" strike="noStrike" cap="none" normalizeH="0" baseline="0">
                        <a:ln>
                          <a:noFill/>
                        </a:ln>
                        <a:solidFill>
                          <a:schemeClr val="accent2"/>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a:ln>
                            <a:noFill/>
                          </a:ln>
                          <a:solidFill>
                            <a:schemeClr val="accent2"/>
                          </a:solidFill>
                          <a:effectLst/>
                          <a:latin typeface="Arial" charset="0"/>
                        </a:rPr>
                        <a:t>102</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a:ln>
                            <a:noFill/>
                          </a:ln>
                          <a:solidFill>
                            <a:schemeClr val="accent2"/>
                          </a:solidFill>
                          <a:effectLst/>
                          <a:latin typeface="Arial" charset="0"/>
                        </a:rPr>
                        <a:t>102-01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a:ln>
                            <a:noFill/>
                          </a:ln>
                          <a:solidFill>
                            <a:schemeClr val="accent2"/>
                          </a:solidFill>
                          <a:effectLst/>
                          <a:latin typeface="Arial" charset="0"/>
                        </a:rPr>
                        <a:t>102-02</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1" i="0" u="none" strike="noStrike" cap="none" normalizeH="0" baseline="0">
                          <a:ln>
                            <a:noFill/>
                          </a:ln>
                          <a:solidFill>
                            <a:schemeClr val="accent2"/>
                          </a:solidFill>
                          <a:effectLst/>
                          <a:latin typeface="Arial"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000" b="1" i="0" u="none" strike="noStrike" cap="none" normalizeH="0" baseline="0" dirty="0">
                          <a:ln>
                            <a:noFill/>
                          </a:ln>
                          <a:solidFill>
                            <a:schemeClr val="accent2"/>
                          </a:solidFill>
                          <a:effectLst/>
                          <a:latin typeface="Arial" charset="0"/>
                        </a:rPr>
                        <a:t>ORGANIZACIJA - VODSTVO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dirty="0">
                          <a:ln>
                            <a:noFill/>
                          </a:ln>
                          <a:solidFill>
                            <a:schemeClr val="accent2"/>
                          </a:solidFill>
                          <a:effectLst/>
                          <a:latin typeface="Arial" charset="0"/>
                        </a:rPr>
                        <a:t>Direktor</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dirty="0">
                          <a:ln>
                            <a:noFill/>
                          </a:ln>
                          <a:solidFill>
                            <a:schemeClr val="accent2"/>
                          </a:solidFill>
                          <a:effectLst/>
                          <a:latin typeface="Arial" charset="0"/>
                        </a:rPr>
                        <a:t>Namestnik direktorja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0" i="0" u="none" strike="noStrike" cap="none" normalizeH="0" baseline="0" dirty="0">
                          <a:ln>
                            <a:noFill/>
                          </a:ln>
                          <a:solidFill>
                            <a:schemeClr val="accent2"/>
                          </a:solidFill>
                          <a:effectLst/>
                          <a:latin typeface="Arial" charset="0"/>
                        </a:rPr>
                        <a:t>Višji svetovalec</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0" i="0" u="none" strike="noStrike" cap="none" normalizeH="0" baseline="0" dirty="0">
                          <a:ln>
                            <a:noFill/>
                          </a:ln>
                          <a:solidFill>
                            <a:schemeClr val="accent2"/>
                          </a:solidFill>
                          <a:effectLst/>
                          <a:latin typeface="Arial" charset="0"/>
                        </a:rPr>
                        <a:t>Višji svetovalec</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0" i="0" u="none" strike="noStrike" cap="none" normalizeH="0" baseline="0" dirty="0">
                          <a:ln>
                            <a:noFill/>
                          </a:ln>
                          <a:solidFill>
                            <a:schemeClr val="accent2"/>
                          </a:solidFill>
                          <a:effectLst/>
                          <a:latin typeface="Arial" charset="0"/>
                        </a:rPr>
                        <a:t>Višji svetovalec</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0" i="0" u="none" strike="noStrike" cap="none" normalizeH="0" baseline="0" dirty="0">
                          <a:ln>
                            <a:noFill/>
                          </a:ln>
                          <a:solidFill>
                            <a:schemeClr val="accent2"/>
                          </a:solidFill>
                          <a:effectLst/>
                          <a:latin typeface="Arial" charset="0"/>
                        </a:rPr>
                        <a:t>Sekretar</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0" i="0" u="none" strike="noStrike" cap="none" normalizeH="0" baseline="0" dirty="0">
                          <a:ln>
                            <a:noFill/>
                          </a:ln>
                          <a:solidFill>
                            <a:schemeClr val="accent2"/>
                          </a:solidFill>
                          <a:effectLst/>
                          <a:latin typeface="Arial" charset="0"/>
                        </a:rPr>
                        <a:t>Sekretar</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200" b="0" i="0" u="none" strike="noStrike" cap="none" normalizeH="0" baseline="0" dirty="0">
                        <a:ln>
                          <a:noFill/>
                        </a:ln>
                        <a:solidFill>
                          <a:schemeClr val="accent2"/>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dirty="0">
                          <a:ln>
                            <a:noFill/>
                          </a:ln>
                          <a:solidFill>
                            <a:schemeClr val="accent2"/>
                          </a:solidFill>
                          <a:effectLst/>
                          <a:latin typeface="Arial" charset="0"/>
                        </a:rPr>
                        <a:t>SLUŽBA ZA SPLOŠNE NALOGE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0" i="0" u="none" strike="noStrike" cap="none" normalizeH="0" baseline="0" dirty="0">
                          <a:ln>
                            <a:noFill/>
                          </a:ln>
                          <a:solidFill>
                            <a:schemeClr val="accent2"/>
                          </a:solidFill>
                          <a:effectLst/>
                          <a:latin typeface="Arial" charset="0"/>
                        </a:rPr>
                        <a:t>Vodja službe za splošne naloge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0" i="0" u="none" strike="noStrike" cap="none" normalizeH="0" baseline="0" dirty="0">
                          <a:ln>
                            <a:noFill/>
                          </a:ln>
                          <a:solidFill>
                            <a:schemeClr val="accent2"/>
                          </a:solidFill>
                          <a:effectLst/>
                          <a:latin typeface="Arial" charset="0"/>
                        </a:rPr>
                        <a:t>Višji svetovalec - pravnik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0" i="0" u="none" strike="noStrike" cap="none" normalizeH="0" baseline="0" dirty="0">
                          <a:ln>
                            <a:noFill/>
                          </a:ln>
                          <a:solidFill>
                            <a:schemeClr val="accent2"/>
                          </a:solidFill>
                          <a:effectLst/>
                          <a:latin typeface="Arial" charset="0"/>
                        </a:rPr>
                        <a:t>Kadrovik</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0" i="0" u="none" strike="noStrike" cap="none" normalizeH="0" baseline="0" dirty="0">
                          <a:ln>
                            <a:noFill/>
                          </a:ln>
                          <a:solidFill>
                            <a:schemeClr val="accent2"/>
                          </a:solidFill>
                          <a:effectLst/>
                          <a:latin typeface="Arial" charset="0"/>
                        </a:rPr>
                        <a:t>Strokovni sodelavec - javna naročila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0" i="0" u="none" strike="noStrike" cap="none" normalizeH="0" baseline="0" dirty="0">
                          <a:ln>
                            <a:noFill/>
                          </a:ln>
                          <a:solidFill>
                            <a:schemeClr val="accent2"/>
                          </a:solidFill>
                          <a:effectLst/>
                          <a:latin typeface="Arial" charset="0"/>
                        </a:rPr>
                        <a:t>Tajnik direktorja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0" i="0" u="none" strike="noStrike" cap="none" normalizeH="0" baseline="0" dirty="0">
                          <a:ln>
                            <a:noFill/>
                          </a:ln>
                          <a:solidFill>
                            <a:schemeClr val="accent2"/>
                          </a:solidFill>
                          <a:effectLst/>
                          <a:latin typeface="Arial" charset="0"/>
                        </a:rPr>
                        <a:t>Finančnik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0" i="0" u="none" strike="noStrike" cap="none" normalizeH="0" baseline="0" dirty="0">
                          <a:ln>
                            <a:noFill/>
                          </a:ln>
                          <a:solidFill>
                            <a:schemeClr val="accent2"/>
                          </a:solidFill>
                          <a:effectLst/>
                          <a:latin typeface="Arial" charset="0"/>
                        </a:rPr>
                        <a:t>Upravnik</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200" b="0" i="0" u="none" strike="noStrike" cap="none" normalizeH="0" baseline="0" dirty="0">
                        <a:ln>
                          <a:noFill/>
                        </a:ln>
                        <a:solidFill>
                          <a:schemeClr val="accent2"/>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1" i="0" u="none" strike="noStrike" cap="none" normalizeH="0" baseline="0" dirty="0">
                          <a:ln>
                            <a:noFill/>
                          </a:ln>
                          <a:solidFill>
                            <a:schemeClr val="accent2"/>
                          </a:solidFill>
                          <a:effectLst/>
                          <a:latin typeface="Arial" charset="0"/>
                        </a:rPr>
                        <a:t>SLUŽBA ZA…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0" i="0" u="none" strike="noStrike" cap="none" normalizeH="0" baseline="0" dirty="0">
                          <a:ln>
                            <a:noFill/>
                          </a:ln>
                          <a:solidFill>
                            <a:schemeClr val="accent2"/>
                          </a:solidFill>
                          <a:effectLst/>
                          <a:latin typeface="Arial" charset="0"/>
                        </a:rPr>
                        <a:t>Vodja službe za…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sl-SI" sz="1200" b="0" i="0" u="none" strike="noStrike" cap="none" normalizeH="0" baseline="0" dirty="0">
                          <a:ln>
                            <a:noFill/>
                          </a:ln>
                          <a:solidFill>
                            <a:schemeClr val="accent2"/>
                          </a:solidFill>
                          <a:effectLst/>
                          <a:latin typeface="Arial" charset="0"/>
                        </a:rPr>
                        <a:t>Strokovni sodelavec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sl-SI" sz="10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bl>
          </a:graphicData>
        </a:graphic>
      </p:graphicFrame>
      <p:pic>
        <p:nvPicPr>
          <p:cNvPr id="286738" name="Picture 18"/>
          <p:cNvPicPr>
            <a:picLocks noChangeAspect="1" noChangeArrowheads="1"/>
          </p:cNvPicPr>
          <p:nvPr/>
        </p:nvPicPr>
        <p:blipFill>
          <a:blip r:embed="rId3" cstate="print"/>
          <a:srcRect/>
          <a:stretch>
            <a:fillRect/>
          </a:stretch>
        </p:blipFill>
        <p:spPr bwMode="auto">
          <a:xfrm>
            <a:off x="5880100" y="2178051"/>
            <a:ext cx="4787900" cy="2835275"/>
          </a:xfrm>
          <a:prstGeom prst="rect">
            <a:avLst/>
          </a:prstGeom>
          <a:noFill/>
          <a:ln w="9525">
            <a:solidFill>
              <a:schemeClr val="accent2"/>
            </a:solid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86738"/>
                                        </p:tgtEl>
                                        <p:attrNameLst>
                                          <p:attrName>style.visibility</p:attrName>
                                        </p:attrNameLst>
                                      </p:cBhvr>
                                      <p:to>
                                        <p:strVal val="visible"/>
                                      </p:to>
                                    </p:set>
                                    <p:animEffect transition="in" filter="fade">
                                      <p:cBhvr>
                                        <p:cTn id="7" dur="2000"/>
                                        <p:tgtEl>
                                          <p:spTgt spid="2867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AutoShape 23"/>
          <p:cNvSpPr>
            <a:spLocks noChangeArrowheads="1"/>
          </p:cNvSpPr>
          <p:nvPr/>
        </p:nvSpPr>
        <p:spPr bwMode="auto">
          <a:xfrm flipH="1">
            <a:off x="2783633" y="2565400"/>
            <a:ext cx="396875" cy="1150938"/>
          </a:xfrm>
          <a:prstGeom prst="curvedLeftArrow">
            <a:avLst>
              <a:gd name="adj1" fmla="val 13439"/>
              <a:gd name="adj2" fmla="val 79978"/>
              <a:gd name="adj3" fmla="val 25597"/>
            </a:avLst>
          </a:prstGeom>
          <a:solidFill>
            <a:srgbClr val="6666FF"/>
          </a:solidFill>
          <a:ln w="9525">
            <a:solidFill>
              <a:srgbClr val="6666FF"/>
            </a:solidFill>
            <a:miter lim="800000"/>
            <a:headEnd/>
            <a:tailEnd/>
          </a:ln>
        </p:spPr>
        <p:txBody>
          <a:bodyPr wrap="none" anchor="ctr"/>
          <a:lstStyle/>
          <a:p>
            <a:endParaRPr lang="sl-SI"/>
          </a:p>
        </p:txBody>
      </p:sp>
      <p:sp>
        <p:nvSpPr>
          <p:cNvPr id="33795" name="Rectangle 38"/>
          <p:cNvSpPr>
            <a:spLocks noChangeArrowheads="1"/>
          </p:cNvSpPr>
          <p:nvPr/>
        </p:nvSpPr>
        <p:spPr bwMode="auto">
          <a:xfrm>
            <a:off x="3216275" y="3357563"/>
            <a:ext cx="4535909" cy="792162"/>
          </a:xfrm>
          <a:prstGeom prst="rect">
            <a:avLst/>
          </a:prstGeom>
          <a:solidFill>
            <a:srgbClr val="333399">
              <a:alpha val="14902"/>
            </a:srgbClr>
          </a:solidFill>
          <a:ln w="25400">
            <a:solidFill>
              <a:schemeClr val="accent2"/>
            </a:solidFill>
            <a:miter lim="800000"/>
            <a:headEnd/>
            <a:tailEnd/>
          </a:ln>
        </p:spPr>
        <p:txBody>
          <a:bodyPr wrap="none" anchor="ctr"/>
          <a:lstStyle/>
          <a:p>
            <a:r>
              <a:rPr lang="sl-SI" b="1" u="sng" dirty="0">
                <a:solidFill>
                  <a:schemeClr val="accent2"/>
                </a:solidFill>
              </a:rPr>
              <a:t>TEKOČA ZBIRKA </a:t>
            </a:r>
            <a:r>
              <a:rPr lang="sl-SI" b="1" u="sng" dirty="0">
                <a:solidFill>
                  <a:schemeClr val="accent2">
                    <a:lumMod val="40000"/>
                    <a:lumOff val="60000"/>
                  </a:schemeClr>
                </a:solidFill>
              </a:rPr>
              <a:t>/PRIROČNI ARHIV</a:t>
            </a:r>
          </a:p>
          <a:p>
            <a:r>
              <a:rPr lang="sl-SI" dirty="0">
                <a:solidFill>
                  <a:schemeClr val="accent2"/>
                </a:solidFill>
              </a:rPr>
              <a:t>EVIDENCA DOK. G. / SEZNAMI</a:t>
            </a:r>
          </a:p>
        </p:txBody>
      </p:sp>
      <p:sp>
        <p:nvSpPr>
          <p:cNvPr id="36870" name="Rectangle 39"/>
          <p:cNvSpPr>
            <a:spLocks noChangeArrowheads="1"/>
          </p:cNvSpPr>
          <p:nvPr/>
        </p:nvSpPr>
        <p:spPr bwMode="auto">
          <a:xfrm>
            <a:off x="2495550" y="1412876"/>
            <a:ext cx="7200850" cy="792163"/>
          </a:xfrm>
          <a:prstGeom prst="rect">
            <a:avLst/>
          </a:prstGeom>
          <a:solidFill>
            <a:srgbClr val="333399">
              <a:alpha val="10196"/>
            </a:srgbClr>
          </a:solidFill>
          <a:ln w="25400">
            <a:solidFill>
              <a:schemeClr val="accent2"/>
            </a:solidFill>
            <a:prstDash val="dash"/>
            <a:miter lim="800000"/>
            <a:headEnd/>
            <a:tailEnd/>
          </a:ln>
        </p:spPr>
        <p:txBody>
          <a:bodyPr wrap="none" anchor="ctr"/>
          <a:lstStyle/>
          <a:p>
            <a:pPr>
              <a:defRPr/>
            </a:pPr>
            <a:r>
              <a:rPr lang="sl-SI" b="1" u="sng" dirty="0">
                <a:solidFill>
                  <a:schemeClr val="accent2"/>
                </a:solidFill>
              </a:rPr>
              <a:t>ZBIRKA </a:t>
            </a:r>
            <a:r>
              <a:rPr lang="sl-SI" b="1" u="sng" dirty="0">
                <a:solidFill>
                  <a:schemeClr val="accent2"/>
                </a:solidFill>
                <a:effectLst>
                  <a:outerShdw blurRad="38100" dist="38100" dir="2700000" algn="tl">
                    <a:srgbClr val="C0C0C0"/>
                  </a:outerShdw>
                </a:effectLst>
              </a:rPr>
              <a:t>NEREŠENIH</a:t>
            </a:r>
            <a:r>
              <a:rPr lang="sl-SI" b="1" u="sng" dirty="0">
                <a:solidFill>
                  <a:schemeClr val="accent2"/>
                </a:solidFill>
              </a:rPr>
              <a:t> </a:t>
            </a:r>
            <a:r>
              <a:rPr lang="sl-SI" b="1" u="sng" dirty="0" smtClean="0">
                <a:solidFill>
                  <a:schemeClr val="accent2"/>
                </a:solidFill>
              </a:rPr>
              <a:t>ZADEV </a:t>
            </a:r>
            <a:r>
              <a:rPr lang="sl-SI" b="1" u="sng" dirty="0" smtClean="0">
                <a:solidFill>
                  <a:schemeClr val="accent2">
                    <a:lumMod val="40000"/>
                    <a:lumOff val="60000"/>
                  </a:schemeClr>
                </a:solidFill>
              </a:rPr>
              <a:t>/AKTIVNA ZBIRKA</a:t>
            </a:r>
            <a:r>
              <a:rPr lang="sl-SI" dirty="0">
                <a:solidFill>
                  <a:schemeClr val="accent2"/>
                </a:solidFill>
              </a:rPr>
              <a:t/>
            </a:r>
            <a:br>
              <a:rPr lang="sl-SI" dirty="0">
                <a:solidFill>
                  <a:schemeClr val="accent2"/>
                </a:solidFill>
              </a:rPr>
            </a:br>
            <a:r>
              <a:rPr lang="sl-SI" dirty="0">
                <a:solidFill>
                  <a:schemeClr val="accent2"/>
                </a:solidFill>
              </a:rPr>
              <a:t>EVIDENCA DOK. GRADIVA </a:t>
            </a:r>
          </a:p>
        </p:txBody>
      </p:sp>
      <p:sp>
        <p:nvSpPr>
          <p:cNvPr id="36871" name="Rectangle 40"/>
          <p:cNvSpPr>
            <a:spLocks noChangeArrowheads="1"/>
          </p:cNvSpPr>
          <p:nvPr/>
        </p:nvSpPr>
        <p:spPr bwMode="auto">
          <a:xfrm>
            <a:off x="3863976" y="5373688"/>
            <a:ext cx="5760416" cy="863600"/>
          </a:xfrm>
          <a:prstGeom prst="rect">
            <a:avLst/>
          </a:prstGeom>
          <a:solidFill>
            <a:schemeClr val="accent2">
              <a:alpha val="14902"/>
            </a:schemeClr>
          </a:solidFill>
          <a:ln w="50800">
            <a:solidFill>
              <a:schemeClr val="accent2"/>
            </a:solidFill>
            <a:miter lim="800000"/>
            <a:headEnd/>
            <a:tailEnd/>
          </a:ln>
        </p:spPr>
        <p:txBody>
          <a:bodyPr wrap="none" anchor="ctr"/>
          <a:lstStyle/>
          <a:p>
            <a:pPr>
              <a:defRPr/>
            </a:pPr>
            <a:endParaRPr lang="sl-SI" b="1" dirty="0">
              <a:solidFill>
                <a:schemeClr val="accent2"/>
              </a:solidFill>
              <a:effectLst>
                <a:outerShdw blurRad="38100" dist="38100" dir="2700000" algn="tl">
                  <a:srgbClr val="C0C0C0"/>
                </a:outerShdw>
              </a:effectLst>
            </a:endParaRPr>
          </a:p>
          <a:p>
            <a:pPr>
              <a:defRPr/>
            </a:pPr>
            <a:r>
              <a:rPr lang="sl-SI" sz="2400" b="1" u="sng" dirty="0">
                <a:solidFill>
                  <a:schemeClr val="accent2"/>
                </a:solidFill>
                <a:effectLst>
                  <a:outerShdw blurRad="38100" dist="38100" dir="2700000" algn="tl">
                    <a:srgbClr val="C0C0C0"/>
                  </a:outerShdw>
                </a:effectLst>
              </a:rPr>
              <a:t>STALNA</a:t>
            </a:r>
            <a:r>
              <a:rPr lang="sl-SI" sz="2400" b="1" u="sng" dirty="0">
                <a:solidFill>
                  <a:schemeClr val="accent2"/>
                </a:solidFill>
              </a:rPr>
              <a:t> ZBIRKA </a:t>
            </a:r>
            <a:r>
              <a:rPr lang="sl-SI" sz="2400" b="1" u="sng" dirty="0">
                <a:solidFill>
                  <a:schemeClr val="accent2">
                    <a:lumMod val="40000"/>
                    <a:lumOff val="60000"/>
                  </a:schemeClr>
                </a:solidFill>
              </a:rPr>
              <a:t>/(CENTRALNI) ARHIV</a:t>
            </a:r>
          </a:p>
          <a:p>
            <a:pPr>
              <a:defRPr/>
            </a:pPr>
            <a:r>
              <a:rPr lang="sl-SI" dirty="0">
                <a:solidFill>
                  <a:schemeClr val="accent2"/>
                </a:solidFill>
              </a:rPr>
              <a:t>NAČRT RAZPOREDITVE GRADIVA</a:t>
            </a:r>
            <a:br>
              <a:rPr lang="sl-SI" dirty="0">
                <a:solidFill>
                  <a:schemeClr val="accent2"/>
                </a:solidFill>
              </a:rPr>
            </a:br>
            <a:endParaRPr lang="sl-SI" dirty="0"/>
          </a:p>
        </p:txBody>
      </p:sp>
      <p:sp>
        <p:nvSpPr>
          <p:cNvPr id="33798" name="Rectangle 43"/>
          <p:cNvSpPr>
            <a:spLocks noChangeArrowheads="1"/>
          </p:cNvSpPr>
          <p:nvPr/>
        </p:nvSpPr>
        <p:spPr bwMode="auto">
          <a:xfrm>
            <a:off x="1524000" y="0"/>
            <a:ext cx="9144000" cy="1124744"/>
          </a:xfrm>
          <a:prstGeom prst="rect">
            <a:avLst/>
          </a:prstGeom>
          <a:noFill/>
          <a:ln w="9525">
            <a:noFill/>
            <a:miter lim="800000"/>
            <a:headEnd/>
            <a:tailEnd/>
          </a:ln>
        </p:spPr>
        <p:txBody>
          <a:bodyPr anchor="ctr"/>
          <a:lstStyle/>
          <a:p>
            <a:pPr algn="ctr"/>
            <a:r>
              <a:rPr lang="sl-SI" sz="4000" dirty="0">
                <a:solidFill>
                  <a:schemeClr val="accent2"/>
                </a:solidFill>
              </a:rPr>
              <a:t>Hramba v zbirkah</a:t>
            </a:r>
          </a:p>
        </p:txBody>
      </p:sp>
      <p:sp>
        <p:nvSpPr>
          <p:cNvPr id="33799" name="Pravokotnik 12"/>
          <p:cNvSpPr>
            <a:spLocks noChangeArrowheads="1"/>
          </p:cNvSpPr>
          <p:nvPr/>
        </p:nvSpPr>
        <p:spPr bwMode="auto">
          <a:xfrm>
            <a:off x="3143250" y="2392363"/>
            <a:ext cx="5545038" cy="400110"/>
          </a:xfrm>
          <a:prstGeom prst="rect">
            <a:avLst/>
          </a:prstGeom>
          <a:noFill/>
          <a:ln w="9525">
            <a:noFill/>
            <a:miter lim="800000"/>
            <a:headEnd/>
            <a:tailEnd/>
          </a:ln>
        </p:spPr>
        <p:txBody>
          <a:bodyPr wrap="square">
            <a:spAutoFit/>
          </a:bodyPr>
          <a:lstStyle/>
          <a:p>
            <a:r>
              <a:rPr lang="sl-SI" b="1" dirty="0"/>
              <a:t>zaključene </a:t>
            </a:r>
            <a:r>
              <a:rPr lang="sl-SI" b="1" dirty="0" smtClean="0"/>
              <a:t>agregacije</a:t>
            </a:r>
            <a:endParaRPr lang="sl-SI" dirty="0"/>
          </a:p>
        </p:txBody>
      </p:sp>
      <p:sp>
        <p:nvSpPr>
          <p:cNvPr id="33800" name="PoljeZBesedilom 13"/>
          <p:cNvSpPr txBox="1">
            <a:spLocks noChangeArrowheads="1"/>
          </p:cNvSpPr>
          <p:nvPr/>
        </p:nvSpPr>
        <p:spPr bwMode="auto">
          <a:xfrm>
            <a:off x="3784601" y="4652963"/>
            <a:ext cx="766557" cy="400110"/>
          </a:xfrm>
          <a:prstGeom prst="rect">
            <a:avLst/>
          </a:prstGeom>
          <a:noFill/>
          <a:ln w="9525">
            <a:noFill/>
            <a:miter lim="800000"/>
            <a:headEnd/>
            <a:tailEnd/>
          </a:ln>
        </p:spPr>
        <p:txBody>
          <a:bodyPr wrap="none">
            <a:spAutoFit/>
          </a:bodyPr>
          <a:lstStyle/>
          <a:p>
            <a:r>
              <a:rPr lang="sl-SI" b="1" dirty="0"/>
              <a:t>2 leti</a:t>
            </a:r>
          </a:p>
        </p:txBody>
      </p:sp>
      <p:sp>
        <p:nvSpPr>
          <p:cNvPr id="33801" name="PoljeZBesedilom 15"/>
          <p:cNvSpPr txBox="1">
            <a:spLocks noChangeArrowheads="1"/>
          </p:cNvSpPr>
          <p:nvPr/>
        </p:nvSpPr>
        <p:spPr bwMode="auto">
          <a:xfrm>
            <a:off x="3216275" y="4076700"/>
            <a:ext cx="4659096" cy="400110"/>
          </a:xfrm>
          <a:prstGeom prst="rect">
            <a:avLst/>
          </a:prstGeom>
          <a:noFill/>
          <a:ln w="9525">
            <a:noFill/>
            <a:miter lim="800000"/>
            <a:headEnd/>
            <a:tailEnd/>
          </a:ln>
        </p:spPr>
        <p:txBody>
          <a:bodyPr wrap="none">
            <a:spAutoFit/>
          </a:bodyPr>
          <a:lstStyle/>
          <a:p>
            <a:r>
              <a:rPr lang="sl-SI" dirty="0">
                <a:solidFill>
                  <a:schemeClr val="accent2"/>
                </a:solidFill>
              </a:rPr>
              <a:t>EVIDENCA DOSTOPOV IN UPORABE</a:t>
            </a:r>
            <a:endParaRPr lang="sl-SI" dirty="0"/>
          </a:p>
        </p:txBody>
      </p:sp>
      <p:sp>
        <p:nvSpPr>
          <p:cNvPr id="33802" name="PoljeZBesedilom 16"/>
          <p:cNvSpPr txBox="1">
            <a:spLocks noChangeArrowheads="1"/>
          </p:cNvSpPr>
          <p:nvPr/>
        </p:nvSpPr>
        <p:spPr bwMode="auto">
          <a:xfrm>
            <a:off x="3863975" y="6165850"/>
            <a:ext cx="4659096" cy="400110"/>
          </a:xfrm>
          <a:prstGeom prst="rect">
            <a:avLst/>
          </a:prstGeom>
          <a:noFill/>
          <a:ln w="9525">
            <a:noFill/>
            <a:miter lim="800000"/>
            <a:headEnd/>
            <a:tailEnd/>
          </a:ln>
        </p:spPr>
        <p:txBody>
          <a:bodyPr wrap="none">
            <a:spAutoFit/>
          </a:bodyPr>
          <a:lstStyle/>
          <a:p>
            <a:r>
              <a:rPr lang="sl-SI">
                <a:solidFill>
                  <a:schemeClr val="accent2"/>
                </a:solidFill>
              </a:rPr>
              <a:t>EVIDENCA DOSTOPOV IN UPORABE</a:t>
            </a:r>
            <a:endParaRPr lang="sl-SI"/>
          </a:p>
        </p:txBody>
      </p:sp>
      <p:sp>
        <p:nvSpPr>
          <p:cNvPr id="33803" name="AutoShape 23"/>
          <p:cNvSpPr>
            <a:spLocks noChangeArrowheads="1"/>
          </p:cNvSpPr>
          <p:nvPr/>
        </p:nvSpPr>
        <p:spPr bwMode="auto">
          <a:xfrm flipH="1">
            <a:off x="3431705" y="4868863"/>
            <a:ext cx="396875" cy="1008062"/>
          </a:xfrm>
          <a:prstGeom prst="curvedLeftArrow">
            <a:avLst>
              <a:gd name="adj1" fmla="val 13453"/>
              <a:gd name="adj2" fmla="val 80057"/>
              <a:gd name="adj3" fmla="val 25597"/>
            </a:avLst>
          </a:prstGeom>
          <a:solidFill>
            <a:srgbClr val="6666FF"/>
          </a:solidFill>
          <a:ln w="9525">
            <a:solidFill>
              <a:srgbClr val="6666FF"/>
            </a:solidFill>
            <a:miter lim="800000"/>
            <a:headEnd/>
            <a:tailEnd/>
          </a:ln>
        </p:spPr>
        <p:txBody>
          <a:bodyPr wrap="none" anchor="ctr"/>
          <a:lstStyle/>
          <a:p>
            <a:endParaRPr lang="sl-SI"/>
          </a:p>
        </p:txBody>
      </p:sp>
      <p:pic>
        <p:nvPicPr>
          <p:cNvPr id="2" name="Slika 1"/>
          <p:cNvPicPr>
            <a:picLocks noChangeAspect="1"/>
          </p:cNvPicPr>
          <p:nvPr/>
        </p:nvPicPr>
        <p:blipFill>
          <a:blip r:embed="rId2"/>
          <a:stretch>
            <a:fillRect/>
          </a:stretch>
        </p:blipFill>
        <p:spPr>
          <a:xfrm>
            <a:off x="2486439" y="2082802"/>
            <a:ext cx="4749196" cy="542591"/>
          </a:xfrm>
          <a:prstGeom prst="rect">
            <a:avLst/>
          </a:prstGeom>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body" idx="4294967295"/>
          </p:nvPr>
        </p:nvSpPr>
        <p:spPr>
          <a:xfrm>
            <a:off x="1992314" y="1268760"/>
            <a:ext cx="9216254" cy="5472608"/>
          </a:xfrm>
          <a:ln>
            <a:noFill/>
          </a:ln>
        </p:spPr>
        <p:txBody>
          <a:bodyPr/>
          <a:lstStyle/>
          <a:p>
            <a:pPr marL="0" indent="0" eaLnBrk="1" hangingPunct="1">
              <a:lnSpc>
                <a:spcPct val="80000"/>
              </a:lnSpc>
              <a:buNone/>
            </a:pPr>
            <a:endParaRPr lang="sl-SI" sz="1600" dirty="0" smtClean="0">
              <a:solidFill>
                <a:schemeClr val="accent2"/>
              </a:solidFill>
              <a:latin typeface="Arial" pitchFamily="34" charset="0"/>
              <a:cs typeface="Arial" pitchFamily="34" charset="0"/>
            </a:endParaRPr>
          </a:p>
          <a:p>
            <a:pPr marL="0" indent="0" eaLnBrk="1" hangingPunct="1">
              <a:lnSpc>
                <a:spcPct val="80000"/>
              </a:lnSpc>
              <a:buNone/>
            </a:pPr>
            <a:endParaRPr lang="sl-SI" sz="1600" dirty="0">
              <a:solidFill>
                <a:schemeClr val="accent2"/>
              </a:solidFill>
              <a:latin typeface="Arial" pitchFamily="34" charset="0"/>
              <a:cs typeface="Arial" pitchFamily="34" charset="0"/>
            </a:endParaRPr>
          </a:p>
          <a:p>
            <a:pPr marL="0" indent="0" eaLnBrk="1" hangingPunct="1">
              <a:lnSpc>
                <a:spcPct val="80000"/>
              </a:lnSpc>
              <a:buNone/>
            </a:pPr>
            <a:r>
              <a:rPr lang="sl-SI" sz="2000" u="sng" dirty="0" smtClean="0">
                <a:solidFill>
                  <a:schemeClr val="accent2"/>
                </a:solidFill>
                <a:latin typeface="Arial" pitchFamily="34" charset="0"/>
                <a:cs typeface="Arial" pitchFamily="34" charset="0"/>
              </a:rPr>
              <a:t>PREPOVEDANO </a:t>
            </a:r>
            <a:r>
              <a:rPr lang="sl-SI" sz="2000" u="sng" dirty="0" smtClean="0">
                <a:solidFill>
                  <a:schemeClr val="accent2"/>
                </a:solidFill>
                <a:latin typeface="Arial" pitchFamily="34" charset="0"/>
                <a:cs typeface="Arial" pitchFamily="34" charset="0"/>
              </a:rPr>
              <a:t>do prejema </a:t>
            </a:r>
            <a:r>
              <a:rPr lang="sl-SI" sz="2000" dirty="0" smtClean="0">
                <a:solidFill>
                  <a:srgbClr val="C00000"/>
                </a:solidFill>
                <a:latin typeface="Arial" pitchFamily="34" charset="0"/>
                <a:cs typeface="Arial" pitchFamily="34" charset="0"/>
              </a:rPr>
              <a:t>pisnega strokovnega navodila za odbiranje arhivskega </a:t>
            </a:r>
            <a:r>
              <a:rPr lang="sl-SI" sz="2000" dirty="0" smtClean="0">
                <a:solidFill>
                  <a:srgbClr val="C00000"/>
                </a:solidFill>
                <a:latin typeface="Arial" pitchFamily="34" charset="0"/>
                <a:cs typeface="Arial" pitchFamily="34" charset="0"/>
              </a:rPr>
              <a:t>gradiva iz dokumentarnega – PSN</a:t>
            </a:r>
            <a:r>
              <a:rPr lang="sl-SI" sz="2000" dirty="0" smtClean="0">
                <a:solidFill>
                  <a:schemeClr val="accent2"/>
                </a:solidFill>
                <a:latin typeface="Arial" pitchFamily="34" charset="0"/>
                <a:cs typeface="Arial" pitchFamily="34" charset="0"/>
              </a:rPr>
              <a:t> </a:t>
            </a:r>
            <a:r>
              <a:rPr lang="sl-SI" sz="2000" dirty="0" smtClean="0">
                <a:solidFill>
                  <a:schemeClr val="accent2"/>
                </a:solidFill>
                <a:latin typeface="Arial" pitchFamily="34" charset="0"/>
                <a:cs typeface="Arial" pitchFamily="34" charset="0"/>
              </a:rPr>
              <a:t>s strani pristojnega arhiva </a:t>
            </a:r>
            <a:endParaRPr lang="sl-SI" sz="2000" dirty="0">
              <a:solidFill>
                <a:schemeClr val="accent2"/>
              </a:solidFill>
              <a:latin typeface="Arial" pitchFamily="34" charset="0"/>
              <a:cs typeface="Arial" pitchFamily="34" charset="0"/>
            </a:endParaRPr>
          </a:p>
          <a:p>
            <a:pPr marL="0" indent="0" eaLnBrk="1" hangingPunct="1">
              <a:lnSpc>
                <a:spcPct val="80000"/>
              </a:lnSpc>
              <a:buNone/>
            </a:pPr>
            <a:endParaRPr lang="sl-SI" sz="2000" dirty="0" smtClean="0">
              <a:solidFill>
                <a:schemeClr val="accent2"/>
              </a:solidFill>
              <a:latin typeface="Arial" pitchFamily="34" charset="0"/>
              <a:cs typeface="Arial" pitchFamily="34" charset="0"/>
            </a:endParaRPr>
          </a:p>
          <a:p>
            <a:pPr marL="0" indent="0" eaLnBrk="1" hangingPunct="1">
              <a:lnSpc>
                <a:spcPct val="80000"/>
              </a:lnSpc>
              <a:buNone/>
            </a:pPr>
            <a:r>
              <a:rPr lang="sl-SI" sz="2000" u="sng" dirty="0" smtClean="0">
                <a:solidFill>
                  <a:srgbClr val="C00000"/>
                </a:solidFill>
                <a:latin typeface="Arial" pitchFamily="34" charset="0"/>
                <a:cs typeface="Arial" pitchFamily="34" charset="0"/>
              </a:rPr>
              <a:t>Osebni </a:t>
            </a:r>
            <a:r>
              <a:rPr lang="sl-SI" sz="2000" u="sng" dirty="0" smtClean="0">
                <a:solidFill>
                  <a:srgbClr val="C00000"/>
                </a:solidFill>
                <a:latin typeface="Arial" pitchFamily="34" charset="0"/>
                <a:cs typeface="Arial" pitchFamily="34" charset="0"/>
              </a:rPr>
              <a:t>podatki</a:t>
            </a:r>
            <a:r>
              <a:rPr lang="sl-SI" sz="2000" dirty="0" smtClean="0">
                <a:solidFill>
                  <a:srgbClr val="C00000"/>
                </a:solidFill>
                <a:latin typeface="Arial" pitchFamily="34" charset="0"/>
                <a:cs typeface="Arial" pitchFamily="34" charset="0"/>
              </a:rPr>
              <a:t> </a:t>
            </a:r>
            <a:r>
              <a:rPr lang="sl-SI" sz="2000" dirty="0" smtClean="0">
                <a:solidFill>
                  <a:schemeClr val="accent2"/>
                </a:solidFill>
                <a:latin typeface="Arial" pitchFamily="34" charset="0"/>
                <a:cs typeface="Arial" pitchFamily="34" charset="0"/>
              </a:rPr>
              <a:t>po </a:t>
            </a:r>
            <a:r>
              <a:rPr lang="sl-SI" sz="2000" dirty="0">
                <a:solidFill>
                  <a:schemeClr val="accent2"/>
                </a:solidFill>
                <a:latin typeface="Arial" pitchFamily="34" charset="0"/>
                <a:cs typeface="Arial" pitchFamily="34" charset="0"/>
              </a:rPr>
              <a:t>izpolnitvi namena </a:t>
            </a:r>
            <a:r>
              <a:rPr lang="sl-SI" sz="2000" dirty="0" smtClean="0">
                <a:solidFill>
                  <a:schemeClr val="accent2"/>
                </a:solidFill>
                <a:latin typeface="Arial" pitchFamily="34" charset="0"/>
                <a:cs typeface="Arial" pitchFamily="34" charset="0"/>
              </a:rPr>
              <a:t>obdelave se </a:t>
            </a:r>
            <a:r>
              <a:rPr lang="sl-SI" sz="1600" dirty="0" smtClean="0">
                <a:solidFill>
                  <a:srgbClr val="C00000"/>
                </a:solidFill>
                <a:latin typeface="Arial" pitchFamily="34" charset="0"/>
                <a:cs typeface="Arial" pitchFamily="34" charset="0"/>
              </a:rPr>
              <a:t>NE</a:t>
            </a:r>
            <a:r>
              <a:rPr lang="sl-SI" sz="2000" dirty="0" smtClean="0">
                <a:solidFill>
                  <a:srgbClr val="C00000"/>
                </a:solidFill>
                <a:latin typeface="Arial" pitchFamily="34" charset="0"/>
                <a:cs typeface="Arial" pitchFamily="34" charset="0"/>
              </a:rPr>
              <a:t> brišejo, če so </a:t>
            </a:r>
            <a:r>
              <a:rPr lang="sl-SI" sz="2000" u="sng" dirty="0" smtClean="0">
                <a:solidFill>
                  <a:srgbClr val="C00000"/>
                </a:solidFill>
                <a:latin typeface="Arial" pitchFamily="34" charset="0"/>
                <a:cs typeface="Arial" pitchFamily="34" charset="0"/>
              </a:rPr>
              <a:t>arhivsko</a:t>
            </a:r>
            <a:r>
              <a:rPr lang="sl-SI" sz="2000" dirty="0" smtClean="0">
                <a:solidFill>
                  <a:srgbClr val="C00000"/>
                </a:solidFill>
                <a:latin typeface="Arial" pitchFamily="34" charset="0"/>
                <a:cs typeface="Arial" pitchFamily="34" charset="0"/>
              </a:rPr>
              <a:t> </a:t>
            </a:r>
            <a:r>
              <a:rPr lang="sl-SI" sz="2000" dirty="0" smtClean="0">
                <a:solidFill>
                  <a:srgbClr val="C00000"/>
                </a:solidFill>
                <a:latin typeface="Arial" pitchFamily="34" charset="0"/>
                <a:cs typeface="Arial" pitchFamily="34" charset="0"/>
              </a:rPr>
              <a:t>gradivo, določeno v PSN</a:t>
            </a:r>
            <a:r>
              <a:rPr lang="sl-SI" sz="2000" dirty="0" smtClean="0">
                <a:solidFill>
                  <a:schemeClr val="accent2"/>
                </a:solidFill>
                <a:latin typeface="Arial" pitchFamily="34" charset="0"/>
                <a:cs typeface="Arial" pitchFamily="34" charset="0"/>
              </a:rPr>
              <a:t> (medresorsko usklajeno z </a:t>
            </a:r>
            <a:r>
              <a:rPr lang="sl-SI" sz="2000" dirty="0" smtClean="0">
                <a:solidFill>
                  <a:schemeClr val="accent2"/>
                </a:solidFill>
                <a:latin typeface="Arial" pitchFamily="34" charset="0"/>
                <a:cs typeface="Arial" pitchFamily="34" charset="0"/>
              </a:rPr>
              <a:t>ZVOP</a:t>
            </a:r>
            <a:r>
              <a:rPr lang="sl-SI" sz="2000" dirty="0">
                <a:solidFill>
                  <a:schemeClr val="accent2"/>
                </a:solidFill>
                <a:latin typeface="Arial" pitchFamily="34" charset="0"/>
                <a:cs typeface="Arial" pitchFamily="34" charset="0"/>
              </a:rPr>
              <a:t> </a:t>
            </a:r>
            <a:r>
              <a:rPr lang="sl-SI" sz="2000" dirty="0" smtClean="0">
                <a:solidFill>
                  <a:schemeClr val="accent2"/>
                </a:solidFill>
                <a:latin typeface="Arial" pitchFamily="34" charset="0"/>
                <a:cs typeface="Arial" pitchFamily="34" charset="0"/>
              </a:rPr>
              <a:t>in GDPR)</a:t>
            </a:r>
            <a:endParaRPr lang="sl-SI" sz="2000" dirty="0" smtClean="0">
              <a:solidFill>
                <a:schemeClr val="accent2"/>
              </a:solidFill>
              <a:latin typeface="Arial" pitchFamily="34" charset="0"/>
              <a:cs typeface="Arial" pitchFamily="34" charset="0"/>
            </a:endParaRPr>
          </a:p>
          <a:p>
            <a:pPr marL="0" indent="0" eaLnBrk="1" hangingPunct="1">
              <a:lnSpc>
                <a:spcPct val="80000"/>
              </a:lnSpc>
              <a:buNone/>
            </a:pPr>
            <a:endParaRPr lang="sl-SI" sz="2000" dirty="0" smtClean="0">
              <a:solidFill>
                <a:schemeClr val="accent2"/>
              </a:solidFill>
              <a:latin typeface="Arial" pitchFamily="34" charset="0"/>
              <a:cs typeface="Arial" pitchFamily="34" charset="0"/>
            </a:endParaRPr>
          </a:p>
          <a:p>
            <a:pPr marL="0" indent="0" eaLnBrk="1" hangingPunct="1">
              <a:lnSpc>
                <a:spcPct val="80000"/>
              </a:lnSpc>
              <a:buNone/>
            </a:pPr>
            <a:endParaRPr lang="sl-SI" sz="2000" dirty="0" smtClean="0">
              <a:solidFill>
                <a:schemeClr val="accent2"/>
              </a:solidFill>
              <a:latin typeface="Arial" pitchFamily="34" charset="0"/>
              <a:cs typeface="Arial" pitchFamily="34" charset="0"/>
            </a:endParaRPr>
          </a:p>
          <a:p>
            <a:pPr marL="0" indent="0" eaLnBrk="1" hangingPunct="1">
              <a:lnSpc>
                <a:spcPct val="80000"/>
              </a:lnSpc>
              <a:buNone/>
            </a:pPr>
            <a:endParaRPr lang="sl-SI" sz="2000" dirty="0">
              <a:solidFill>
                <a:schemeClr val="accent2"/>
              </a:solidFill>
              <a:latin typeface="Arial" pitchFamily="34" charset="0"/>
              <a:cs typeface="Arial" pitchFamily="34" charset="0"/>
            </a:endParaRPr>
          </a:p>
          <a:p>
            <a:pPr marL="0" indent="0" eaLnBrk="1" hangingPunct="1">
              <a:lnSpc>
                <a:spcPct val="80000"/>
              </a:lnSpc>
              <a:buNone/>
            </a:pPr>
            <a:r>
              <a:rPr lang="sl-SI" sz="2000" u="sng" dirty="0" smtClean="0">
                <a:solidFill>
                  <a:schemeClr val="accent2"/>
                </a:solidFill>
                <a:latin typeface="Arial" pitchFamily="34" charset="0"/>
                <a:cs typeface="Arial" pitchFamily="34" charset="0"/>
              </a:rPr>
              <a:t>Uničevanje dokumentarnega gradiva</a:t>
            </a:r>
            <a:endParaRPr lang="sl-SI" sz="2000" u="sng" dirty="0" smtClean="0">
              <a:solidFill>
                <a:schemeClr val="accent2"/>
              </a:solidFill>
              <a:latin typeface="Arial" pitchFamily="34" charset="0"/>
              <a:cs typeface="Arial" pitchFamily="34" charset="0"/>
            </a:endParaRPr>
          </a:p>
          <a:p>
            <a:pPr eaLnBrk="1" hangingPunct="1">
              <a:lnSpc>
                <a:spcPct val="80000"/>
              </a:lnSpc>
              <a:buFont typeface="Wingdings" panose="05000000000000000000" pitchFamily="2" charset="2"/>
              <a:buChar char="Ø"/>
            </a:pPr>
            <a:r>
              <a:rPr lang="sl-SI" sz="2000" dirty="0" smtClean="0">
                <a:solidFill>
                  <a:schemeClr val="accent2"/>
                </a:solidFill>
                <a:latin typeface="Arial" pitchFamily="34" charset="0"/>
                <a:cs typeface="Arial" pitchFamily="34" charset="0"/>
              </a:rPr>
              <a:t>s </a:t>
            </a:r>
            <a:r>
              <a:rPr lang="sl-SI" sz="2000" dirty="0">
                <a:solidFill>
                  <a:schemeClr val="accent2"/>
                </a:solidFill>
                <a:latin typeface="Arial" pitchFamily="34" charset="0"/>
                <a:cs typeface="Arial" pitchFamily="34" charset="0"/>
              </a:rPr>
              <a:t>pretečenimi roki </a:t>
            </a:r>
            <a:endParaRPr lang="sl-SI" sz="2000" dirty="0" smtClean="0">
              <a:solidFill>
                <a:schemeClr val="accent2"/>
              </a:solidFill>
              <a:latin typeface="Arial" pitchFamily="34" charset="0"/>
              <a:cs typeface="Arial" pitchFamily="34" charset="0"/>
            </a:endParaRPr>
          </a:p>
          <a:p>
            <a:pPr eaLnBrk="1" hangingPunct="1">
              <a:lnSpc>
                <a:spcPct val="80000"/>
              </a:lnSpc>
              <a:buFont typeface="Wingdings" panose="05000000000000000000" pitchFamily="2" charset="2"/>
              <a:buChar char="Ø"/>
            </a:pPr>
            <a:r>
              <a:rPr lang="sl-SI" sz="2000" dirty="0" smtClean="0">
                <a:solidFill>
                  <a:schemeClr val="accent2"/>
                </a:solidFill>
                <a:latin typeface="Arial" pitchFamily="34" charset="0"/>
                <a:cs typeface="Arial" pitchFamily="34" charset="0"/>
              </a:rPr>
              <a:t>po zanesljivi pretvorbi </a:t>
            </a:r>
            <a:r>
              <a:rPr lang="sl-SI" sz="2000" dirty="0">
                <a:solidFill>
                  <a:schemeClr val="accent2"/>
                </a:solidFill>
                <a:latin typeface="Arial" pitchFamily="34" charset="0"/>
                <a:cs typeface="Arial" pitchFamily="34" charset="0"/>
              </a:rPr>
              <a:t>v </a:t>
            </a:r>
            <a:r>
              <a:rPr lang="sl-SI" sz="2000" dirty="0" smtClean="0">
                <a:solidFill>
                  <a:schemeClr val="accent2"/>
                </a:solidFill>
                <a:latin typeface="Arial" pitchFamily="34" charset="0"/>
                <a:cs typeface="Arial" pitchFamily="34" charset="0"/>
              </a:rPr>
              <a:t>e-obliko, če so zajem, pretvorba, upravljanje in hramba potekali skladno s potrjenimi NP, o katerih izvajanju hranimo dokaze</a:t>
            </a:r>
            <a:endParaRPr lang="sl-SI" sz="2000" u="sng" dirty="0" smtClean="0">
              <a:solidFill>
                <a:schemeClr val="accent2"/>
              </a:solidFill>
              <a:latin typeface="Arial" pitchFamily="34" charset="0"/>
              <a:cs typeface="Arial" pitchFamily="34" charset="0"/>
            </a:endParaRPr>
          </a:p>
          <a:p>
            <a:pPr eaLnBrk="1" hangingPunct="1">
              <a:lnSpc>
                <a:spcPct val="80000"/>
              </a:lnSpc>
              <a:buFontTx/>
              <a:buNone/>
            </a:pPr>
            <a:endParaRPr lang="sl-SI" sz="2000" u="sng" dirty="0" smtClean="0">
              <a:solidFill>
                <a:schemeClr val="accent2"/>
              </a:solidFill>
              <a:latin typeface="Arial" pitchFamily="34" charset="0"/>
              <a:cs typeface="Arial" pitchFamily="34" charset="0"/>
            </a:endParaRPr>
          </a:p>
        </p:txBody>
      </p:sp>
      <p:sp>
        <p:nvSpPr>
          <p:cNvPr id="58370" name="Rectangle 2"/>
          <p:cNvSpPr>
            <a:spLocks noChangeArrowheads="1"/>
          </p:cNvSpPr>
          <p:nvPr/>
        </p:nvSpPr>
        <p:spPr bwMode="auto">
          <a:xfrm>
            <a:off x="1524000" y="-27383"/>
            <a:ext cx="9144000" cy="1152128"/>
          </a:xfrm>
          <a:prstGeom prst="rect">
            <a:avLst/>
          </a:prstGeom>
          <a:noFill/>
          <a:ln w="9525">
            <a:noFill/>
            <a:miter lim="800000"/>
            <a:headEnd/>
            <a:tailEnd/>
          </a:ln>
          <a:effectLst/>
        </p:spPr>
        <p:txBody>
          <a:bodyPr anchor="ctr"/>
          <a:lstStyle/>
          <a:p>
            <a:pPr algn="ctr">
              <a:defRPr/>
            </a:pPr>
            <a:r>
              <a:rPr lang="sl-SI" sz="4000" dirty="0">
                <a:solidFill>
                  <a:schemeClr val="accent2"/>
                </a:solidFill>
              </a:rPr>
              <a:t>Uničevanje dokumentarnega gradiva</a:t>
            </a:r>
            <a:endParaRPr lang="sl-SI" sz="2800" dirty="0">
              <a:solidFill>
                <a:schemeClr val="accent2"/>
              </a:solidFill>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body" idx="4294967295"/>
          </p:nvPr>
        </p:nvSpPr>
        <p:spPr>
          <a:xfrm>
            <a:off x="1992314" y="1268760"/>
            <a:ext cx="9216254" cy="5472608"/>
          </a:xfrm>
          <a:ln>
            <a:noFill/>
          </a:ln>
        </p:spPr>
        <p:txBody>
          <a:bodyPr/>
          <a:lstStyle/>
          <a:p>
            <a:pPr eaLnBrk="1" hangingPunct="1">
              <a:lnSpc>
                <a:spcPct val="80000"/>
              </a:lnSpc>
              <a:buFontTx/>
              <a:buNone/>
            </a:pPr>
            <a:endParaRPr lang="sl-SI" sz="2000" u="sng" dirty="0" smtClean="0">
              <a:solidFill>
                <a:schemeClr val="accent2"/>
              </a:solidFill>
              <a:latin typeface="Arial" pitchFamily="34" charset="0"/>
              <a:cs typeface="Arial" pitchFamily="34" charset="0"/>
            </a:endParaRPr>
          </a:p>
          <a:p>
            <a:pPr eaLnBrk="1" hangingPunct="1">
              <a:lnSpc>
                <a:spcPct val="80000"/>
              </a:lnSpc>
              <a:buFontTx/>
              <a:buNone/>
            </a:pPr>
            <a:endParaRPr lang="sl-SI" sz="2000" u="sng" dirty="0" smtClean="0">
              <a:solidFill>
                <a:schemeClr val="accent2"/>
              </a:solidFill>
              <a:latin typeface="Arial" pitchFamily="34" charset="0"/>
              <a:cs typeface="Arial" pitchFamily="34" charset="0"/>
            </a:endParaRPr>
          </a:p>
          <a:p>
            <a:pPr eaLnBrk="1" hangingPunct="1">
              <a:lnSpc>
                <a:spcPct val="80000"/>
              </a:lnSpc>
              <a:buFontTx/>
              <a:buNone/>
            </a:pPr>
            <a:r>
              <a:rPr lang="sl-SI" sz="2000" u="sng" dirty="0" smtClean="0">
                <a:solidFill>
                  <a:schemeClr val="accent2"/>
                </a:solidFill>
                <a:latin typeface="Arial" pitchFamily="34" charset="0"/>
                <a:cs typeface="Arial" pitchFamily="34" charset="0"/>
              </a:rPr>
              <a:t>Postopek </a:t>
            </a:r>
            <a:r>
              <a:rPr lang="sl-SI" sz="2000" u="sng" dirty="0">
                <a:solidFill>
                  <a:schemeClr val="accent2"/>
                </a:solidFill>
                <a:latin typeface="Arial" pitchFamily="34" charset="0"/>
                <a:cs typeface="Arial" pitchFamily="34" charset="0"/>
              </a:rPr>
              <a:t>uničenja: ZVDAGA –13.č., UVDAG </a:t>
            </a:r>
            <a:r>
              <a:rPr lang="sl-SI" sz="2000" u="sng" dirty="0" smtClean="0">
                <a:solidFill>
                  <a:schemeClr val="accent2"/>
                </a:solidFill>
                <a:latin typeface="Arial" pitchFamily="34" charset="0"/>
                <a:cs typeface="Arial" pitchFamily="34" charset="0"/>
              </a:rPr>
              <a:t>– 26.č</a:t>
            </a:r>
            <a:r>
              <a:rPr lang="sl-SI" sz="2000" u="sng" dirty="0">
                <a:solidFill>
                  <a:schemeClr val="accent2"/>
                </a:solidFill>
                <a:latin typeface="Arial" pitchFamily="34" charset="0"/>
                <a:cs typeface="Arial" pitchFamily="34" charset="0"/>
              </a:rPr>
              <a:t>., </a:t>
            </a:r>
            <a:r>
              <a:rPr lang="sl-SI" sz="2000" u="sng" dirty="0" smtClean="0">
                <a:solidFill>
                  <a:schemeClr val="accent2"/>
                </a:solidFill>
                <a:latin typeface="Arial" pitchFamily="34" charset="0"/>
                <a:cs typeface="Arial" pitchFamily="34" charset="0"/>
              </a:rPr>
              <a:t>PETZ, UUP</a:t>
            </a:r>
            <a:endParaRPr lang="sl-SI" sz="2000" u="sng" dirty="0">
              <a:solidFill>
                <a:schemeClr val="accent2"/>
              </a:solidFill>
              <a:latin typeface="Arial" pitchFamily="34" charset="0"/>
              <a:cs typeface="Arial" pitchFamily="34" charset="0"/>
            </a:endParaRPr>
          </a:p>
          <a:p>
            <a:pPr eaLnBrk="1" hangingPunct="1">
              <a:lnSpc>
                <a:spcPct val="80000"/>
              </a:lnSpc>
            </a:pPr>
            <a:r>
              <a:rPr lang="sl-SI" sz="2000" dirty="0" smtClean="0">
                <a:solidFill>
                  <a:schemeClr val="accent2"/>
                </a:solidFill>
                <a:latin typeface="Arial" pitchFamily="34" charset="0"/>
                <a:cs typeface="Arial" pitchFamily="34" charset="0"/>
              </a:rPr>
              <a:t>komisija (pravnik, strokovnjak, skrbnik zbirke)  </a:t>
            </a:r>
            <a:endParaRPr lang="sl-SI" sz="2000" dirty="0">
              <a:solidFill>
                <a:schemeClr val="accent2"/>
              </a:solidFill>
              <a:latin typeface="Arial" pitchFamily="34" charset="0"/>
              <a:cs typeface="Arial" pitchFamily="34" charset="0"/>
            </a:endParaRPr>
          </a:p>
          <a:p>
            <a:pPr eaLnBrk="1" hangingPunct="1">
              <a:lnSpc>
                <a:spcPct val="80000"/>
              </a:lnSpc>
            </a:pPr>
            <a:r>
              <a:rPr lang="sl-SI" sz="2000" dirty="0">
                <a:solidFill>
                  <a:schemeClr val="accent2"/>
                </a:solidFill>
                <a:latin typeface="Arial" pitchFamily="34" charset="0"/>
                <a:cs typeface="Arial" pitchFamily="34" charset="0"/>
              </a:rPr>
              <a:t>zapisnik o izločitvi </a:t>
            </a:r>
          </a:p>
          <a:p>
            <a:pPr eaLnBrk="1" hangingPunct="1">
              <a:lnSpc>
                <a:spcPct val="80000"/>
              </a:lnSpc>
              <a:buFontTx/>
              <a:buNone/>
            </a:pPr>
            <a:r>
              <a:rPr lang="sl-SI" sz="2000" dirty="0">
                <a:solidFill>
                  <a:schemeClr val="accent2"/>
                </a:solidFill>
                <a:latin typeface="Arial" pitchFamily="34" charset="0"/>
                <a:cs typeface="Arial" pitchFamily="34" charset="0"/>
              </a:rPr>
              <a:t>		! </a:t>
            </a:r>
            <a:r>
              <a:rPr lang="sl-SI" sz="2000" dirty="0" smtClean="0">
                <a:solidFill>
                  <a:schemeClr val="accent2"/>
                </a:solidFill>
                <a:latin typeface="Arial" pitchFamily="34" charset="0"/>
                <a:cs typeface="Arial" pitchFamily="34" charset="0"/>
              </a:rPr>
              <a:t>popis</a:t>
            </a:r>
          </a:p>
          <a:p>
            <a:pPr eaLnBrk="1" hangingPunct="1">
              <a:lnSpc>
                <a:spcPct val="80000"/>
              </a:lnSpc>
              <a:buFontTx/>
              <a:buNone/>
            </a:pPr>
            <a:r>
              <a:rPr lang="sl-SI" sz="2000" dirty="0">
                <a:solidFill>
                  <a:schemeClr val="accent2"/>
                </a:solidFill>
                <a:latin typeface="Arial" pitchFamily="34" charset="0"/>
                <a:cs typeface="Arial" pitchFamily="34" charset="0"/>
              </a:rPr>
              <a:t>	</a:t>
            </a:r>
            <a:r>
              <a:rPr lang="sl-SI" sz="2000" dirty="0" smtClean="0">
                <a:solidFill>
                  <a:schemeClr val="accent2"/>
                </a:solidFill>
                <a:latin typeface="Arial" pitchFamily="34" charset="0"/>
                <a:cs typeface="Arial" pitchFamily="34" charset="0"/>
              </a:rPr>
              <a:t>	  posredovanje popisa pristojnemu arhivu, če zahteva PSN</a:t>
            </a:r>
            <a:endParaRPr lang="sl-SI" sz="2000" dirty="0">
              <a:solidFill>
                <a:schemeClr val="accent2"/>
              </a:solidFill>
              <a:latin typeface="Arial" pitchFamily="34" charset="0"/>
              <a:cs typeface="Arial" pitchFamily="34" charset="0"/>
            </a:endParaRPr>
          </a:p>
          <a:p>
            <a:pPr eaLnBrk="1" hangingPunct="1">
              <a:lnSpc>
                <a:spcPct val="80000"/>
              </a:lnSpc>
            </a:pPr>
            <a:r>
              <a:rPr lang="sl-SI" sz="2000" dirty="0">
                <a:solidFill>
                  <a:schemeClr val="accent2"/>
                </a:solidFill>
                <a:latin typeface="Arial" pitchFamily="34" charset="0"/>
                <a:cs typeface="Arial" pitchFamily="34" charset="0"/>
              </a:rPr>
              <a:t>zapisnik o oddaji v industrijsko predelavo / pogodba z izvajalcem</a:t>
            </a:r>
          </a:p>
          <a:p>
            <a:pPr eaLnBrk="1" hangingPunct="1">
              <a:lnSpc>
                <a:spcPct val="80000"/>
              </a:lnSpc>
              <a:buNone/>
            </a:pPr>
            <a:r>
              <a:rPr lang="sl-SI" sz="2000" b="1" dirty="0">
                <a:solidFill>
                  <a:schemeClr val="accent2"/>
                </a:solidFill>
                <a:latin typeface="Arial" pitchFamily="34" charset="0"/>
                <a:cs typeface="Arial" pitchFamily="34" charset="0"/>
              </a:rPr>
              <a:t>		!</a:t>
            </a:r>
            <a:r>
              <a:rPr lang="sl-SI" sz="2000" dirty="0">
                <a:solidFill>
                  <a:schemeClr val="accent2"/>
                </a:solidFill>
                <a:latin typeface="Arial" pitchFamily="34" charset="0"/>
                <a:cs typeface="Arial" pitchFamily="34" charset="0"/>
              </a:rPr>
              <a:t> preprečeno razkritje podatkov</a:t>
            </a:r>
          </a:p>
        </p:txBody>
      </p:sp>
      <p:sp>
        <p:nvSpPr>
          <p:cNvPr id="58370" name="Rectangle 2"/>
          <p:cNvSpPr>
            <a:spLocks noChangeArrowheads="1"/>
          </p:cNvSpPr>
          <p:nvPr/>
        </p:nvSpPr>
        <p:spPr bwMode="auto">
          <a:xfrm>
            <a:off x="1524000" y="-27383"/>
            <a:ext cx="9144000" cy="1152128"/>
          </a:xfrm>
          <a:prstGeom prst="rect">
            <a:avLst/>
          </a:prstGeom>
          <a:noFill/>
          <a:ln w="9525">
            <a:noFill/>
            <a:miter lim="800000"/>
            <a:headEnd/>
            <a:tailEnd/>
          </a:ln>
          <a:effectLst/>
        </p:spPr>
        <p:txBody>
          <a:bodyPr anchor="ctr"/>
          <a:lstStyle/>
          <a:p>
            <a:pPr algn="ctr">
              <a:defRPr/>
            </a:pPr>
            <a:r>
              <a:rPr lang="sl-SI" sz="4000" dirty="0">
                <a:solidFill>
                  <a:schemeClr val="accent2"/>
                </a:solidFill>
              </a:rPr>
              <a:t>Uničevanje dokumentarnega gradiva</a:t>
            </a:r>
            <a:endParaRPr lang="sl-SI" sz="2800" dirty="0">
              <a:solidFill>
                <a:schemeClr val="accent2"/>
              </a:solidFill>
              <a:effectLst>
                <a:outerShdw blurRad="38100" dist="38100" dir="2700000" algn="tl">
                  <a:srgbClr val="C0C0C0"/>
                </a:outerShdw>
              </a:effectLst>
            </a:endParaRPr>
          </a:p>
        </p:txBody>
      </p:sp>
    </p:spTree>
    <p:extLst>
      <p:ext uri="{BB962C8B-B14F-4D97-AF65-F5344CB8AC3E}">
        <p14:creationId xmlns:p14="http://schemas.microsoft.com/office/powerpoint/2010/main" val="105072374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val 2"/>
          <p:cNvSpPr>
            <a:spLocks noChangeArrowheads="1"/>
          </p:cNvSpPr>
          <p:nvPr/>
        </p:nvSpPr>
        <p:spPr bwMode="auto">
          <a:xfrm>
            <a:off x="1919289" y="476250"/>
            <a:ext cx="8353425" cy="6381750"/>
          </a:xfrm>
          <a:prstGeom prst="ellipse">
            <a:avLst/>
          </a:prstGeom>
          <a:noFill/>
          <a:ln w="19050">
            <a:noFill/>
            <a:round/>
            <a:headEnd/>
            <a:tailEnd/>
          </a:ln>
        </p:spPr>
        <p:txBody>
          <a:bodyPr wrap="none" anchor="ctr"/>
          <a:lstStyle/>
          <a:p>
            <a:pPr algn="ctr"/>
            <a:endParaRPr lang="en-US">
              <a:solidFill>
                <a:srgbClr val="3333CC"/>
              </a:solidFill>
            </a:endParaRPr>
          </a:p>
        </p:txBody>
      </p:sp>
      <p:sp>
        <p:nvSpPr>
          <p:cNvPr id="15363" name="Oval 3"/>
          <p:cNvSpPr>
            <a:spLocks noChangeArrowheads="1"/>
          </p:cNvSpPr>
          <p:nvPr/>
        </p:nvSpPr>
        <p:spPr bwMode="auto">
          <a:xfrm>
            <a:off x="4584700" y="2040260"/>
            <a:ext cx="1727200" cy="1028700"/>
          </a:xfrm>
          <a:prstGeom prst="ellipse">
            <a:avLst/>
          </a:prstGeom>
          <a:solidFill>
            <a:srgbClr val="333399">
              <a:alpha val="10196"/>
            </a:srgbClr>
          </a:solidFill>
          <a:ln w="25400">
            <a:noFill/>
            <a:round/>
            <a:headEnd/>
            <a:tailEnd/>
          </a:ln>
        </p:spPr>
        <p:txBody>
          <a:bodyPr wrap="none" anchor="ctr"/>
          <a:lstStyle/>
          <a:p>
            <a:pPr algn="ctr"/>
            <a:r>
              <a:rPr lang="sl-SI" dirty="0">
                <a:solidFill>
                  <a:srgbClr val="3333CC"/>
                </a:solidFill>
              </a:rPr>
              <a:t>d</a:t>
            </a:r>
            <a:r>
              <a:rPr lang="sl-SI" dirty="0" smtClean="0">
                <a:solidFill>
                  <a:srgbClr val="3333CC"/>
                </a:solidFill>
              </a:rPr>
              <a:t>odeljevanje</a:t>
            </a:r>
          </a:p>
          <a:p>
            <a:pPr algn="ctr"/>
            <a:r>
              <a:rPr lang="sl-SI" dirty="0" smtClean="0">
                <a:solidFill>
                  <a:srgbClr val="3333CC"/>
                </a:solidFill>
              </a:rPr>
              <a:t>dostopov</a:t>
            </a:r>
            <a:endParaRPr lang="sl-SI" dirty="0">
              <a:solidFill>
                <a:srgbClr val="3333CC"/>
              </a:solidFill>
            </a:endParaRPr>
          </a:p>
        </p:txBody>
      </p:sp>
      <p:sp>
        <p:nvSpPr>
          <p:cNvPr id="15364" name="Oval 4"/>
          <p:cNvSpPr>
            <a:spLocks noChangeArrowheads="1"/>
          </p:cNvSpPr>
          <p:nvPr/>
        </p:nvSpPr>
        <p:spPr bwMode="auto">
          <a:xfrm>
            <a:off x="6311900" y="2040260"/>
            <a:ext cx="1727200" cy="1028700"/>
          </a:xfrm>
          <a:prstGeom prst="ellipse">
            <a:avLst/>
          </a:prstGeom>
          <a:solidFill>
            <a:srgbClr val="333399">
              <a:alpha val="10196"/>
            </a:srgbClr>
          </a:solidFill>
          <a:ln w="25400">
            <a:noFill/>
            <a:round/>
            <a:headEnd/>
            <a:tailEnd/>
          </a:ln>
        </p:spPr>
        <p:txBody>
          <a:bodyPr wrap="none" anchor="ctr"/>
          <a:lstStyle/>
          <a:p>
            <a:pPr algn="ctr"/>
            <a:r>
              <a:rPr lang="sl-SI" dirty="0" smtClean="0">
                <a:solidFill>
                  <a:srgbClr val="3333CC"/>
                </a:solidFill>
              </a:rPr>
              <a:t>vsebinsko</a:t>
            </a:r>
          </a:p>
          <a:p>
            <a:pPr algn="ctr"/>
            <a:r>
              <a:rPr lang="sl-SI" dirty="0" smtClean="0">
                <a:solidFill>
                  <a:srgbClr val="3333CC"/>
                </a:solidFill>
              </a:rPr>
              <a:t>razvrščanje </a:t>
            </a:r>
            <a:endParaRPr lang="sl-SI" dirty="0">
              <a:solidFill>
                <a:srgbClr val="3333CC"/>
              </a:solidFill>
            </a:endParaRPr>
          </a:p>
        </p:txBody>
      </p:sp>
      <p:sp>
        <p:nvSpPr>
          <p:cNvPr id="15366" name="AutoShape 6"/>
          <p:cNvSpPr>
            <a:spLocks noChangeArrowheads="1"/>
          </p:cNvSpPr>
          <p:nvPr/>
        </p:nvSpPr>
        <p:spPr bwMode="auto">
          <a:xfrm>
            <a:off x="8975726" y="2924175"/>
            <a:ext cx="1692275" cy="1657350"/>
          </a:xfrm>
          <a:prstGeom prst="notchedRightArrow">
            <a:avLst>
              <a:gd name="adj1" fmla="val 50000"/>
              <a:gd name="adj2" fmla="val 25527"/>
            </a:avLst>
          </a:prstGeom>
          <a:solidFill>
            <a:schemeClr val="accent6">
              <a:lumMod val="20000"/>
              <a:lumOff val="80000"/>
            </a:schemeClr>
          </a:solidFill>
          <a:ln w="9525">
            <a:solidFill>
              <a:schemeClr val="accent2"/>
            </a:solidFill>
            <a:miter lim="800000"/>
            <a:headEnd/>
            <a:tailEnd/>
          </a:ln>
        </p:spPr>
        <p:txBody>
          <a:bodyPr wrap="none" anchor="ctr"/>
          <a:lstStyle/>
          <a:p>
            <a:endParaRPr lang="sl-SI">
              <a:solidFill>
                <a:srgbClr val="000000"/>
              </a:solidFill>
            </a:endParaRPr>
          </a:p>
        </p:txBody>
      </p:sp>
      <p:sp>
        <p:nvSpPr>
          <p:cNvPr id="15367" name="AutoShape 7"/>
          <p:cNvSpPr>
            <a:spLocks noChangeArrowheads="1"/>
          </p:cNvSpPr>
          <p:nvPr/>
        </p:nvSpPr>
        <p:spPr bwMode="auto">
          <a:xfrm>
            <a:off x="1524001" y="2924175"/>
            <a:ext cx="1800225" cy="1657350"/>
          </a:xfrm>
          <a:prstGeom prst="notchedRightArrow">
            <a:avLst>
              <a:gd name="adj1" fmla="val 50000"/>
              <a:gd name="adj2" fmla="val 27155"/>
            </a:avLst>
          </a:prstGeom>
          <a:solidFill>
            <a:schemeClr val="accent2">
              <a:lumMod val="20000"/>
              <a:lumOff val="80000"/>
            </a:schemeClr>
          </a:solidFill>
          <a:ln w="9525">
            <a:solidFill>
              <a:schemeClr val="accent2"/>
            </a:solidFill>
            <a:miter lim="800000"/>
            <a:headEnd/>
            <a:tailEnd/>
          </a:ln>
        </p:spPr>
        <p:txBody>
          <a:bodyPr wrap="none" anchor="ctr"/>
          <a:lstStyle/>
          <a:p>
            <a:pPr algn="ctr"/>
            <a:endParaRPr lang="en-US" sz="1400">
              <a:solidFill>
                <a:srgbClr val="000000"/>
              </a:solidFill>
            </a:endParaRPr>
          </a:p>
        </p:txBody>
      </p:sp>
      <p:sp>
        <p:nvSpPr>
          <p:cNvPr id="15368" name="Text Box 8"/>
          <p:cNvSpPr txBox="1">
            <a:spLocks noChangeArrowheads="1"/>
          </p:cNvSpPr>
          <p:nvPr/>
        </p:nvSpPr>
        <p:spPr bwMode="auto">
          <a:xfrm>
            <a:off x="9767889" y="3501008"/>
            <a:ext cx="809837" cy="523220"/>
          </a:xfrm>
          <a:prstGeom prst="rect">
            <a:avLst/>
          </a:prstGeom>
          <a:noFill/>
          <a:ln w="9525">
            <a:noFill/>
            <a:miter lim="800000"/>
            <a:headEnd/>
            <a:tailEnd/>
          </a:ln>
        </p:spPr>
        <p:txBody>
          <a:bodyPr wrap="none">
            <a:spAutoFit/>
          </a:bodyPr>
          <a:lstStyle/>
          <a:p>
            <a:r>
              <a:rPr lang="sl-SI" sz="1400" b="1" dirty="0">
                <a:solidFill>
                  <a:srgbClr val="3333CC"/>
                </a:solidFill>
              </a:rPr>
              <a:t>izhodni</a:t>
            </a:r>
          </a:p>
          <a:p>
            <a:r>
              <a:rPr lang="sl-SI" sz="1400" b="1" dirty="0">
                <a:solidFill>
                  <a:srgbClr val="3333CC"/>
                </a:solidFill>
              </a:rPr>
              <a:t>dok.</a:t>
            </a:r>
          </a:p>
        </p:txBody>
      </p:sp>
      <p:sp>
        <p:nvSpPr>
          <p:cNvPr id="15369" name="Text Box 9"/>
          <p:cNvSpPr txBox="1">
            <a:spLocks noChangeArrowheads="1"/>
          </p:cNvSpPr>
          <p:nvPr/>
        </p:nvSpPr>
        <p:spPr bwMode="auto">
          <a:xfrm>
            <a:off x="3397250" y="2643189"/>
            <a:ext cx="395288" cy="2225675"/>
          </a:xfrm>
          <a:prstGeom prst="rect">
            <a:avLst/>
          </a:prstGeom>
          <a:solidFill>
            <a:srgbClr val="333399">
              <a:alpha val="10196"/>
            </a:srgbClr>
          </a:solidFill>
          <a:ln w="9525">
            <a:noFill/>
            <a:miter lim="800000"/>
            <a:headEnd/>
            <a:tailEnd/>
          </a:ln>
        </p:spPr>
        <p:txBody>
          <a:bodyPr wrap="none">
            <a:spAutoFit/>
          </a:bodyPr>
          <a:lstStyle/>
          <a:p>
            <a:pPr algn="ctr"/>
            <a:r>
              <a:rPr lang="sl-SI" dirty="0">
                <a:solidFill>
                  <a:srgbClr val="3333CC"/>
                </a:solidFill>
              </a:rPr>
              <a:t>s</a:t>
            </a:r>
          </a:p>
          <a:p>
            <a:pPr algn="ctr"/>
            <a:r>
              <a:rPr lang="sl-SI" dirty="0">
                <a:solidFill>
                  <a:srgbClr val="3333CC"/>
                </a:solidFill>
              </a:rPr>
              <a:t>p</a:t>
            </a:r>
          </a:p>
          <a:p>
            <a:pPr algn="ctr"/>
            <a:r>
              <a:rPr lang="sl-SI" dirty="0">
                <a:solidFill>
                  <a:srgbClr val="3333CC"/>
                </a:solidFill>
              </a:rPr>
              <a:t>r</a:t>
            </a:r>
          </a:p>
          <a:p>
            <a:pPr algn="ctr"/>
            <a:r>
              <a:rPr lang="sl-SI" dirty="0">
                <a:solidFill>
                  <a:srgbClr val="3333CC"/>
                </a:solidFill>
              </a:rPr>
              <a:t>e</a:t>
            </a:r>
          </a:p>
          <a:p>
            <a:pPr algn="ctr"/>
            <a:r>
              <a:rPr lang="sl-SI" dirty="0">
                <a:solidFill>
                  <a:srgbClr val="3333CC"/>
                </a:solidFill>
              </a:rPr>
              <a:t>j</a:t>
            </a:r>
          </a:p>
          <a:p>
            <a:pPr algn="ctr"/>
            <a:r>
              <a:rPr lang="sl-SI" dirty="0">
                <a:solidFill>
                  <a:srgbClr val="3333CC"/>
                </a:solidFill>
              </a:rPr>
              <a:t>e</a:t>
            </a:r>
          </a:p>
          <a:p>
            <a:pPr algn="ctr"/>
            <a:r>
              <a:rPr lang="sl-SI" dirty="0">
                <a:solidFill>
                  <a:srgbClr val="3333CC"/>
                </a:solidFill>
              </a:rPr>
              <a:t>m</a:t>
            </a:r>
          </a:p>
        </p:txBody>
      </p:sp>
      <p:sp>
        <p:nvSpPr>
          <p:cNvPr id="15370" name="Text Box 10"/>
          <p:cNvSpPr txBox="1">
            <a:spLocks noChangeArrowheads="1"/>
          </p:cNvSpPr>
          <p:nvPr/>
        </p:nvSpPr>
        <p:spPr bwMode="auto">
          <a:xfrm>
            <a:off x="8472488" y="2636839"/>
            <a:ext cx="438150" cy="2225675"/>
          </a:xfrm>
          <a:prstGeom prst="rect">
            <a:avLst/>
          </a:prstGeom>
          <a:solidFill>
            <a:srgbClr val="333399">
              <a:alpha val="10196"/>
            </a:srgbClr>
          </a:solidFill>
          <a:ln w="9525">
            <a:noFill/>
            <a:miter lim="800000"/>
            <a:headEnd/>
            <a:tailEnd/>
          </a:ln>
        </p:spPr>
        <p:txBody>
          <a:bodyPr>
            <a:spAutoFit/>
          </a:bodyPr>
          <a:lstStyle/>
          <a:p>
            <a:pPr algn="ctr"/>
            <a:r>
              <a:rPr lang="sl-SI">
                <a:solidFill>
                  <a:srgbClr val="3333CC"/>
                </a:solidFill>
              </a:rPr>
              <a:t>o</a:t>
            </a:r>
          </a:p>
          <a:p>
            <a:pPr algn="ctr"/>
            <a:r>
              <a:rPr lang="sl-SI">
                <a:solidFill>
                  <a:srgbClr val="3333CC"/>
                </a:solidFill>
              </a:rPr>
              <a:t>d</a:t>
            </a:r>
          </a:p>
          <a:p>
            <a:pPr algn="ctr"/>
            <a:r>
              <a:rPr lang="sl-SI">
                <a:solidFill>
                  <a:srgbClr val="3333CC"/>
                </a:solidFill>
              </a:rPr>
              <a:t>p</a:t>
            </a:r>
          </a:p>
          <a:p>
            <a:pPr algn="ctr"/>
            <a:r>
              <a:rPr lang="sl-SI">
                <a:solidFill>
                  <a:srgbClr val="3333CC"/>
                </a:solidFill>
              </a:rPr>
              <a:t>r</a:t>
            </a:r>
          </a:p>
          <a:p>
            <a:pPr algn="ctr"/>
            <a:r>
              <a:rPr lang="sl-SI">
                <a:solidFill>
                  <a:srgbClr val="3333CC"/>
                </a:solidFill>
              </a:rPr>
              <a:t>e</a:t>
            </a:r>
          </a:p>
          <a:p>
            <a:pPr algn="ctr"/>
            <a:r>
              <a:rPr lang="sl-SI">
                <a:solidFill>
                  <a:srgbClr val="3333CC"/>
                </a:solidFill>
              </a:rPr>
              <a:t>m</a:t>
            </a:r>
          </a:p>
          <a:p>
            <a:pPr algn="ctr"/>
            <a:r>
              <a:rPr lang="sl-SI">
                <a:solidFill>
                  <a:srgbClr val="3333CC"/>
                </a:solidFill>
              </a:rPr>
              <a:t>a</a:t>
            </a:r>
          </a:p>
        </p:txBody>
      </p:sp>
      <p:sp>
        <p:nvSpPr>
          <p:cNvPr id="15371" name="Rectangle 11"/>
          <p:cNvSpPr>
            <a:spLocks noChangeArrowheads="1"/>
          </p:cNvSpPr>
          <p:nvPr/>
        </p:nvSpPr>
        <p:spPr bwMode="auto">
          <a:xfrm>
            <a:off x="1703388" y="3429000"/>
            <a:ext cx="1512292" cy="738664"/>
          </a:xfrm>
          <a:prstGeom prst="rect">
            <a:avLst/>
          </a:prstGeom>
          <a:noFill/>
          <a:ln w="9525">
            <a:noFill/>
            <a:miter lim="800000"/>
            <a:headEnd/>
            <a:tailEnd/>
          </a:ln>
        </p:spPr>
        <p:txBody>
          <a:bodyPr wrap="square">
            <a:spAutoFit/>
          </a:bodyPr>
          <a:lstStyle/>
          <a:p>
            <a:r>
              <a:rPr lang="sl-SI" sz="1400" b="1" dirty="0">
                <a:solidFill>
                  <a:srgbClr val="3333CC"/>
                </a:solidFill>
              </a:rPr>
              <a:t>vhodni</a:t>
            </a:r>
          </a:p>
          <a:p>
            <a:r>
              <a:rPr lang="sl-SI" sz="1400" b="1" dirty="0">
                <a:solidFill>
                  <a:srgbClr val="3333CC"/>
                </a:solidFill>
              </a:rPr>
              <a:t>lastni/izhod</a:t>
            </a:r>
          </a:p>
          <a:p>
            <a:r>
              <a:rPr lang="sl-SI" sz="1400" b="1" dirty="0">
                <a:solidFill>
                  <a:srgbClr val="3333CC"/>
                </a:solidFill>
              </a:rPr>
              <a:t>dok.</a:t>
            </a:r>
          </a:p>
        </p:txBody>
      </p:sp>
      <p:sp>
        <p:nvSpPr>
          <p:cNvPr id="15372" name="Rectangle 12"/>
          <p:cNvSpPr>
            <a:spLocks noChangeArrowheads="1"/>
          </p:cNvSpPr>
          <p:nvPr/>
        </p:nvSpPr>
        <p:spPr bwMode="auto">
          <a:xfrm>
            <a:off x="4656138" y="5805264"/>
            <a:ext cx="2881312" cy="1052736"/>
          </a:xfrm>
          <a:prstGeom prst="rect">
            <a:avLst/>
          </a:prstGeom>
          <a:solidFill>
            <a:srgbClr val="333399">
              <a:alpha val="10196"/>
            </a:srgbClr>
          </a:solidFill>
          <a:ln w="9525" algn="ctr">
            <a:noFill/>
            <a:miter lim="800000"/>
            <a:headEnd/>
            <a:tailEnd/>
          </a:ln>
        </p:spPr>
        <p:txBody>
          <a:bodyPr anchor="ctr"/>
          <a:lstStyle/>
          <a:p>
            <a:pPr algn="ctr"/>
            <a:r>
              <a:rPr lang="sl-SI" b="1" u="sng" dirty="0">
                <a:solidFill>
                  <a:srgbClr val="3333CC"/>
                </a:solidFill>
              </a:rPr>
              <a:t>h     r    a     m    b     a</a:t>
            </a:r>
            <a:r>
              <a:rPr lang="sl-SI" dirty="0">
                <a:solidFill>
                  <a:srgbClr val="3333CC"/>
                </a:solidFill>
              </a:rPr>
              <a:t/>
            </a:r>
            <a:br>
              <a:rPr lang="sl-SI" dirty="0">
                <a:solidFill>
                  <a:srgbClr val="3333CC"/>
                </a:solidFill>
              </a:rPr>
            </a:br>
            <a:endParaRPr lang="sl-SI" dirty="0">
              <a:solidFill>
                <a:srgbClr val="3333CC"/>
              </a:solidFill>
            </a:endParaRPr>
          </a:p>
        </p:txBody>
      </p:sp>
      <p:sp>
        <p:nvSpPr>
          <p:cNvPr id="15373" name="AutoShape 13"/>
          <p:cNvSpPr>
            <a:spLocks noChangeArrowheads="1"/>
          </p:cNvSpPr>
          <p:nvPr/>
        </p:nvSpPr>
        <p:spPr bwMode="auto">
          <a:xfrm>
            <a:off x="5303839" y="4868864"/>
            <a:ext cx="1728787" cy="1214437"/>
          </a:xfrm>
          <a:prstGeom prst="upDownArrow">
            <a:avLst>
              <a:gd name="adj1" fmla="val 50000"/>
              <a:gd name="adj2" fmla="val 20000"/>
            </a:avLst>
          </a:prstGeom>
          <a:solidFill>
            <a:schemeClr val="accent6">
              <a:lumMod val="20000"/>
              <a:lumOff val="80000"/>
            </a:schemeClr>
          </a:solidFill>
          <a:ln w="9525">
            <a:solidFill>
              <a:schemeClr val="accent2"/>
            </a:solidFill>
            <a:miter lim="800000"/>
            <a:headEnd/>
            <a:tailEnd/>
          </a:ln>
        </p:spPr>
        <p:txBody>
          <a:bodyPr wrap="none" anchor="ctr"/>
          <a:lstStyle/>
          <a:p>
            <a:endParaRPr lang="sl-SI">
              <a:solidFill>
                <a:srgbClr val="000000"/>
              </a:solidFill>
            </a:endParaRPr>
          </a:p>
        </p:txBody>
      </p:sp>
      <p:sp>
        <p:nvSpPr>
          <p:cNvPr id="15374" name="Text Box 14"/>
          <p:cNvSpPr txBox="1">
            <a:spLocks noChangeArrowheads="1"/>
          </p:cNvSpPr>
          <p:nvPr/>
        </p:nvSpPr>
        <p:spPr bwMode="auto">
          <a:xfrm>
            <a:off x="5664201" y="5013326"/>
            <a:ext cx="1008063" cy="954107"/>
          </a:xfrm>
          <a:prstGeom prst="rect">
            <a:avLst/>
          </a:prstGeom>
          <a:noFill/>
          <a:ln w="9525">
            <a:noFill/>
            <a:miter lim="800000"/>
            <a:headEnd/>
            <a:tailEnd/>
          </a:ln>
        </p:spPr>
        <p:txBody>
          <a:bodyPr>
            <a:spAutoFit/>
          </a:bodyPr>
          <a:lstStyle/>
          <a:p>
            <a:r>
              <a:rPr lang="sl-SI" sz="1400" b="1" dirty="0">
                <a:solidFill>
                  <a:srgbClr val="3333CC"/>
                </a:solidFill>
              </a:rPr>
              <a:t>  vhodni</a:t>
            </a:r>
          </a:p>
          <a:p>
            <a:r>
              <a:rPr lang="sl-SI" sz="1400" b="1" dirty="0">
                <a:solidFill>
                  <a:srgbClr val="3333CC"/>
                </a:solidFill>
              </a:rPr>
              <a:t>  izhodni</a:t>
            </a:r>
          </a:p>
          <a:p>
            <a:r>
              <a:rPr lang="sl-SI" sz="1400" b="1" dirty="0">
                <a:solidFill>
                  <a:srgbClr val="3333CC"/>
                </a:solidFill>
              </a:rPr>
              <a:t>  lastni</a:t>
            </a:r>
          </a:p>
          <a:p>
            <a:r>
              <a:rPr lang="sl-SI" sz="1400" b="1" dirty="0">
                <a:solidFill>
                  <a:srgbClr val="3333CC"/>
                </a:solidFill>
              </a:rPr>
              <a:t>  dok.</a:t>
            </a:r>
          </a:p>
        </p:txBody>
      </p:sp>
      <p:sp>
        <p:nvSpPr>
          <p:cNvPr id="15375" name="Text Box 15"/>
          <p:cNvSpPr txBox="1">
            <a:spLocks noChangeArrowheads="1"/>
          </p:cNvSpPr>
          <p:nvPr/>
        </p:nvSpPr>
        <p:spPr bwMode="auto">
          <a:xfrm>
            <a:off x="4727848" y="6237288"/>
            <a:ext cx="1295400" cy="707886"/>
          </a:xfrm>
          <a:prstGeom prst="rect">
            <a:avLst/>
          </a:prstGeom>
          <a:noFill/>
          <a:ln w="9525">
            <a:noFill/>
            <a:miter lim="800000"/>
            <a:headEnd/>
            <a:tailEnd/>
          </a:ln>
        </p:spPr>
        <p:txBody>
          <a:bodyPr wrap="square">
            <a:spAutoFit/>
          </a:bodyPr>
          <a:lstStyle/>
          <a:p>
            <a:r>
              <a:rPr lang="sl-SI" dirty="0">
                <a:solidFill>
                  <a:srgbClr val="3333CC"/>
                </a:solidFill>
              </a:rPr>
              <a:t>odbiranje</a:t>
            </a:r>
          </a:p>
          <a:p>
            <a:r>
              <a:rPr lang="sl-SI" dirty="0">
                <a:solidFill>
                  <a:srgbClr val="3333CC"/>
                </a:solidFill>
              </a:rPr>
              <a:t>za j</a:t>
            </a:r>
            <a:r>
              <a:rPr lang="sl-SI" dirty="0" smtClean="0">
                <a:solidFill>
                  <a:srgbClr val="3333CC"/>
                </a:solidFill>
              </a:rPr>
              <a:t>. arhiv</a:t>
            </a:r>
            <a:endParaRPr lang="sl-SI" dirty="0">
              <a:solidFill>
                <a:srgbClr val="3333CC"/>
              </a:solidFill>
            </a:endParaRPr>
          </a:p>
        </p:txBody>
      </p:sp>
      <p:sp>
        <p:nvSpPr>
          <p:cNvPr id="15376" name="Text Box 16"/>
          <p:cNvSpPr txBox="1">
            <a:spLocks noChangeArrowheads="1"/>
          </p:cNvSpPr>
          <p:nvPr/>
        </p:nvSpPr>
        <p:spPr bwMode="auto">
          <a:xfrm>
            <a:off x="6222980" y="6237288"/>
            <a:ext cx="1313180" cy="707886"/>
          </a:xfrm>
          <a:prstGeom prst="rect">
            <a:avLst/>
          </a:prstGeom>
          <a:noFill/>
          <a:ln w="9525">
            <a:noFill/>
            <a:miter lim="800000"/>
            <a:headEnd/>
            <a:tailEnd/>
          </a:ln>
        </p:spPr>
        <p:txBody>
          <a:bodyPr wrap="none">
            <a:spAutoFit/>
          </a:bodyPr>
          <a:lstStyle/>
          <a:p>
            <a:r>
              <a:rPr lang="sl-SI" dirty="0">
                <a:solidFill>
                  <a:srgbClr val="3333CC"/>
                </a:solidFill>
              </a:rPr>
              <a:t>izločanje</a:t>
            </a:r>
          </a:p>
          <a:p>
            <a:r>
              <a:rPr lang="sl-SI" dirty="0">
                <a:solidFill>
                  <a:srgbClr val="3333CC"/>
                </a:solidFill>
              </a:rPr>
              <a:t>&amp;uničenje</a:t>
            </a:r>
          </a:p>
        </p:txBody>
      </p:sp>
      <p:sp>
        <p:nvSpPr>
          <p:cNvPr id="15377" name="Text Box 17"/>
          <p:cNvSpPr txBox="1">
            <a:spLocks noChangeArrowheads="1"/>
          </p:cNvSpPr>
          <p:nvPr/>
        </p:nvSpPr>
        <p:spPr bwMode="auto">
          <a:xfrm>
            <a:off x="3935414" y="2071689"/>
            <a:ext cx="358775" cy="3444875"/>
          </a:xfrm>
          <a:prstGeom prst="rect">
            <a:avLst/>
          </a:prstGeom>
          <a:solidFill>
            <a:srgbClr val="333399">
              <a:alpha val="10196"/>
            </a:srgbClr>
          </a:solidFill>
          <a:ln w="9525">
            <a:noFill/>
            <a:miter lim="800000"/>
            <a:headEnd/>
            <a:tailEnd/>
          </a:ln>
        </p:spPr>
        <p:txBody>
          <a:bodyPr>
            <a:spAutoFit/>
          </a:bodyPr>
          <a:lstStyle/>
          <a:p>
            <a:pPr algn="ctr"/>
            <a:r>
              <a:rPr lang="sl-SI">
                <a:solidFill>
                  <a:srgbClr val="3333CC"/>
                </a:solidFill>
              </a:rPr>
              <a:t>u</a:t>
            </a:r>
          </a:p>
          <a:p>
            <a:pPr algn="ctr"/>
            <a:r>
              <a:rPr lang="sl-SI">
                <a:solidFill>
                  <a:srgbClr val="3333CC"/>
                </a:solidFill>
              </a:rPr>
              <a:t>s</a:t>
            </a:r>
          </a:p>
          <a:p>
            <a:pPr algn="ctr"/>
            <a:r>
              <a:rPr lang="sl-SI">
                <a:solidFill>
                  <a:srgbClr val="3333CC"/>
                </a:solidFill>
              </a:rPr>
              <a:t>t</a:t>
            </a:r>
          </a:p>
          <a:p>
            <a:pPr algn="ctr"/>
            <a:r>
              <a:rPr lang="sl-SI">
                <a:solidFill>
                  <a:srgbClr val="3333CC"/>
                </a:solidFill>
              </a:rPr>
              <a:t>v</a:t>
            </a:r>
          </a:p>
          <a:p>
            <a:pPr algn="ctr"/>
            <a:r>
              <a:rPr lang="sl-SI">
                <a:solidFill>
                  <a:srgbClr val="3333CC"/>
                </a:solidFill>
              </a:rPr>
              <a:t>a</a:t>
            </a:r>
          </a:p>
          <a:p>
            <a:pPr algn="ctr"/>
            <a:r>
              <a:rPr lang="sl-SI">
                <a:solidFill>
                  <a:srgbClr val="3333CC"/>
                </a:solidFill>
              </a:rPr>
              <a:t>r</a:t>
            </a:r>
          </a:p>
          <a:p>
            <a:pPr algn="ctr"/>
            <a:r>
              <a:rPr lang="sl-SI">
                <a:solidFill>
                  <a:srgbClr val="3333CC"/>
                </a:solidFill>
              </a:rPr>
              <a:t>j</a:t>
            </a:r>
          </a:p>
          <a:p>
            <a:pPr algn="ctr"/>
            <a:r>
              <a:rPr lang="sl-SI">
                <a:solidFill>
                  <a:srgbClr val="3333CC"/>
                </a:solidFill>
              </a:rPr>
              <a:t>a</a:t>
            </a:r>
          </a:p>
          <a:p>
            <a:pPr algn="ctr"/>
            <a:r>
              <a:rPr lang="sl-SI">
                <a:solidFill>
                  <a:srgbClr val="3333CC"/>
                </a:solidFill>
              </a:rPr>
              <a:t>n</a:t>
            </a:r>
          </a:p>
          <a:p>
            <a:pPr algn="ctr"/>
            <a:r>
              <a:rPr lang="sl-SI">
                <a:solidFill>
                  <a:srgbClr val="3333CC"/>
                </a:solidFill>
              </a:rPr>
              <a:t>j</a:t>
            </a:r>
          </a:p>
          <a:p>
            <a:pPr algn="ctr"/>
            <a:r>
              <a:rPr lang="sl-SI">
                <a:solidFill>
                  <a:srgbClr val="3333CC"/>
                </a:solidFill>
              </a:rPr>
              <a:t>e</a:t>
            </a:r>
          </a:p>
        </p:txBody>
      </p:sp>
      <p:sp>
        <p:nvSpPr>
          <p:cNvPr id="19" name="Rectangle 12"/>
          <p:cNvSpPr>
            <a:spLocks noChangeArrowheads="1"/>
          </p:cNvSpPr>
          <p:nvPr/>
        </p:nvSpPr>
        <p:spPr bwMode="auto">
          <a:xfrm>
            <a:off x="4510088" y="3140968"/>
            <a:ext cx="3746152" cy="1656184"/>
          </a:xfrm>
          <a:prstGeom prst="rect">
            <a:avLst/>
          </a:prstGeom>
          <a:solidFill>
            <a:schemeClr val="accent6">
              <a:lumMod val="75000"/>
            </a:schemeClr>
          </a:solidFill>
          <a:ln w="9525" algn="ctr">
            <a:noFill/>
            <a:miter lim="800000"/>
            <a:headEnd/>
            <a:tailEnd/>
          </a:ln>
        </p:spPr>
        <p:txBody>
          <a:bodyPr anchor="ctr"/>
          <a:lstStyle/>
          <a:p>
            <a:pPr algn="ctr"/>
            <a:r>
              <a:rPr lang="sl-SI" b="1" u="sng" dirty="0">
                <a:solidFill>
                  <a:srgbClr val="FFFFFF"/>
                </a:solidFill>
              </a:rPr>
              <a:t>z     a     j     e     m</a:t>
            </a:r>
          </a:p>
          <a:p>
            <a:pPr algn="ctr"/>
            <a:r>
              <a:rPr lang="sl-SI" sz="1800" dirty="0">
                <a:solidFill>
                  <a:srgbClr val="FFFFFF"/>
                </a:solidFill>
              </a:rPr>
              <a:t>izvornega e-gradiva</a:t>
            </a:r>
          </a:p>
          <a:p>
            <a:pPr algn="ctr"/>
            <a:r>
              <a:rPr lang="sl-SI" sz="1800" dirty="0">
                <a:solidFill>
                  <a:srgbClr val="FFFFFF"/>
                </a:solidFill>
              </a:rPr>
              <a:t>vsebine/podatkov + metapodatkov</a:t>
            </a:r>
          </a:p>
          <a:p>
            <a:pPr algn="ctr"/>
            <a:r>
              <a:rPr lang="sl-SI" sz="1800" dirty="0">
                <a:solidFill>
                  <a:srgbClr val="FFFFFF"/>
                </a:solidFill>
              </a:rPr>
              <a:t>&amp;</a:t>
            </a:r>
          </a:p>
          <a:p>
            <a:pPr algn="ctr"/>
            <a:r>
              <a:rPr lang="sl-SI" sz="1800" dirty="0">
                <a:solidFill>
                  <a:srgbClr val="FFFFFF"/>
                </a:solidFill>
              </a:rPr>
              <a:t>digitalizacija</a:t>
            </a:r>
          </a:p>
        </p:txBody>
      </p:sp>
      <p:sp>
        <p:nvSpPr>
          <p:cNvPr id="20" name="Rectangle 12"/>
          <p:cNvSpPr>
            <a:spLocks noChangeArrowheads="1"/>
          </p:cNvSpPr>
          <p:nvPr/>
        </p:nvSpPr>
        <p:spPr bwMode="auto">
          <a:xfrm>
            <a:off x="3359696" y="1269702"/>
            <a:ext cx="5472608" cy="719138"/>
          </a:xfrm>
          <a:prstGeom prst="rect">
            <a:avLst/>
          </a:prstGeom>
          <a:solidFill>
            <a:srgbClr val="333399">
              <a:alpha val="10196"/>
            </a:srgbClr>
          </a:solidFill>
          <a:ln w="9525" algn="ctr">
            <a:noFill/>
            <a:miter lim="800000"/>
            <a:headEnd/>
            <a:tailEnd/>
          </a:ln>
        </p:spPr>
        <p:txBody>
          <a:bodyPr anchor="ctr"/>
          <a:lstStyle/>
          <a:p>
            <a:pPr algn="ctr"/>
            <a:r>
              <a:rPr lang="sl-SI" sz="2400" dirty="0">
                <a:solidFill>
                  <a:srgbClr val="3333CC"/>
                </a:solidFill>
              </a:rPr>
              <a:t>   e  v  i  d  e  n  t  i  r  a  n  j  e</a:t>
            </a:r>
          </a:p>
        </p:txBody>
      </p:sp>
      <p:sp>
        <p:nvSpPr>
          <p:cNvPr id="21" name="Rectangle 8"/>
          <p:cNvSpPr>
            <a:spLocks noChangeArrowheads="1"/>
          </p:cNvSpPr>
          <p:nvPr/>
        </p:nvSpPr>
        <p:spPr bwMode="auto">
          <a:xfrm>
            <a:off x="1524000" y="0"/>
            <a:ext cx="9144000" cy="1196752"/>
          </a:xfrm>
          <a:prstGeom prst="rect">
            <a:avLst/>
          </a:prstGeom>
          <a:noFill/>
          <a:ln w="9525">
            <a:noFill/>
            <a:miter lim="800000"/>
            <a:headEnd/>
            <a:tailEnd/>
          </a:ln>
        </p:spPr>
        <p:txBody>
          <a:bodyPr anchor="ctr"/>
          <a:lstStyle/>
          <a:p>
            <a:pPr algn="ctr"/>
            <a:r>
              <a:rPr lang="sl-SI" sz="4000" dirty="0">
                <a:solidFill>
                  <a:srgbClr val="3333CC"/>
                </a:solidFill>
              </a:rPr>
              <a:t>Postopki upravljanja gradiva</a:t>
            </a:r>
          </a:p>
        </p:txBody>
      </p:sp>
    </p:spTree>
    <p:extLst>
      <p:ext uri="{BB962C8B-B14F-4D97-AF65-F5344CB8AC3E}">
        <p14:creationId xmlns:p14="http://schemas.microsoft.com/office/powerpoint/2010/main" val="616990264"/>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9"/>
          <p:cNvSpPr>
            <a:spLocks noChangeArrowheads="1"/>
          </p:cNvSpPr>
          <p:nvPr/>
        </p:nvSpPr>
        <p:spPr bwMode="auto">
          <a:xfrm>
            <a:off x="1524000" y="0"/>
            <a:ext cx="9144000" cy="1417638"/>
          </a:xfrm>
          <a:prstGeom prst="rect">
            <a:avLst/>
          </a:prstGeom>
          <a:noFill/>
          <a:ln w="9525">
            <a:noFill/>
            <a:miter lim="800000"/>
            <a:headEnd/>
            <a:tailEnd/>
          </a:ln>
        </p:spPr>
        <p:txBody>
          <a:bodyPr anchor="ctr"/>
          <a:lstStyle/>
          <a:p>
            <a:r>
              <a:rPr lang="sl-SI" sz="4000" dirty="0" smtClean="0">
                <a:solidFill>
                  <a:srgbClr val="3333CC"/>
                </a:solidFill>
              </a:rPr>
              <a:t>Dokumentarno gradivo </a:t>
            </a:r>
            <a:endParaRPr lang="sl-SI" sz="4000" dirty="0">
              <a:solidFill>
                <a:srgbClr val="3333CC"/>
              </a:solidFill>
            </a:endParaRPr>
          </a:p>
        </p:txBody>
      </p:sp>
      <p:sp>
        <p:nvSpPr>
          <p:cNvPr id="4" name="Text Box 4"/>
          <p:cNvSpPr txBox="1">
            <a:spLocks noChangeArrowheads="1"/>
          </p:cNvSpPr>
          <p:nvPr/>
        </p:nvSpPr>
        <p:spPr bwMode="auto">
          <a:xfrm>
            <a:off x="1524000" y="1647826"/>
            <a:ext cx="9396536" cy="1508105"/>
          </a:xfrm>
          <a:prstGeom prst="rect">
            <a:avLst/>
          </a:prstGeom>
          <a:noFill/>
          <a:ln w="9525">
            <a:noFill/>
            <a:miter lim="800000"/>
            <a:headEnd/>
            <a:tailEnd/>
          </a:ln>
          <a:effectLst/>
        </p:spPr>
        <p:txBody>
          <a:bodyPr wrap="square">
            <a:spAutoFit/>
          </a:bodyPr>
          <a:lstStyle/>
          <a:p>
            <a:pPr lvl="1">
              <a:lnSpc>
                <a:spcPct val="80000"/>
              </a:lnSpc>
              <a:spcBef>
                <a:spcPct val="20000"/>
              </a:spcBef>
              <a:defRPr/>
            </a:pPr>
            <a:r>
              <a:rPr lang="sl-SI" dirty="0" smtClean="0">
                <a:solidFill>
                  <a:srgbClr val="3333CC"/>
                </a:solidFill>
              </a:rPr>
              <a:t>OBLIKA</a:t>
            </a:r>
            <a:endParaRPr lang="sl-SI" dirty="0">
              <a:solidFill>
                <a:srgbClr val="3333CC"/>
              </a:solidFill>
            </a:endParaRPr>
          </a:p>
          <a:p>
            <a:pPr lvl="1">
              <a:lnSpc>
                <a:spcPct val="80000"/>
              </a:lnSpc>
              <a:spcBef>
                <a:spcPct val="20000"/>
              </a:spcBef>
              <a:buFontTx/>
              <a:buChar char="•"/>
              <a:defRPr/>
            </a:pPr>
            <a:r>
              <a:rPr lang="sl-SI" dirty="0" smtClean="0">
                <a:solidFill>
                  <a:srgbClr val="000000"/>
                </a:solidFill>
                <a:effectLst>
                  <a:outerShdw blurRad="38100" dist="38100" dir="2700000" algn="tl">
                    <a:srgbClr val="000000">
                      <a:alpha val="43137"/>
                    </a:srgbClr>
                  </a:outerShdw>
                </a:effectLst>
              </a:rPr>
              <a:t>   </a:t>
            </a:r>
            <a:r>
              <a:rPr lang="sl-SI" dirty="0">
                <a:solidFill>
                  <a:srgbClr val="000000"/>
                </a:solidFill>
              </a:rPr>
              <a:t>v </a:t>
            </a:r>
            <a:r>
              <a:rPr lang="sl-SI" b="1" dirty="0">
                <a:solidFill>
                  <a:srgbClr val="000000"/>
                </a:solidFill>
              </a:rPr>
              <a:t>fizični</a:t>
            </a:r>
            <a:r>
              <a:rPr lang="sl-SI" dirty="0">
                <a:solidFill>
                  <a:srgbClr val="000000"/>
                </a:solidFill>
              </a:rPr>
              <a:t> obliki – na </a:t>
            </a:r>
            <a:r>
              <a:rPr lang="sl-SI" dirty="0" smtClean="0">
                <a:solidFill>
                  <a:srgbClr val="000000"/>
                </a:solidFill>
              </a:rPr>
              <a:t>papirju</a:t>
            </a:r>
          </a:p>
          <a:p>
            <a:pPr lvl="1">
              <a:lnSpc>
                <a:spcPct val="80000"/>
              </a:lnSpc>
              <a:spcBef>
                <a:spcPct val="20000"/>
              </a:spcBef>
              <a:buFontTx/>
              <a:buChar char="•"/>
              <a:defRPr/>
            </a:pPr>
            <a:r>
              <a:rPr lang="sl-SI" dirty="0" smtClean="0">
                <a:solidFill>
                  <a:srgbClr val="000000"/>
                </a:solidFill>
              </a:rPr>
              <a:t>   v </a:t>
            </a:r>
            <a:r>
              <a:rPr lang="sl-SI" b="1" dirty="0" smtClean="0">
                <a:solidFill>
                  <a:srgbClr val="000000"/>
                </a:solidFill>
              </a:rPr>
              <a:t>elektronski</a:t>
            </a:r>
            <a:r>
              <a:rPr lang="sl-SI" dirty="0" smtClean="0">
                <a:solidFill>
                  <a:srgbClr val="000000"/>
                </a:solidFill>
              </a:rPr>
              <a:t> obliki – (analogni in) </a:t>
            </a:r>
            <a:r>
              <a:rPr lang="sl-SI" u="sng" dirty="0" smtClean="0">
                <a:solidFill>
                  <a:srgbClr val="3333CC"/>
                </a:solidFill>
              </a:rPr>
              <a:t>digitalni</a:t>
            </a:r>
            <a:r>
              <a:rPr lang="sl-SI" dirty="0" smtClean="0">
                <a:solidFill>
                  <a:srgbClr val="000000"/>
                </a:solidFill>
              </a:rPr>
              <a:t>:</a:t>
            </a:r>
          </a:p>
          <a:p>
            <a:pPr marL="1257300" lvl="2" indent="-342900">
              <a:lnSpc>
                <a:spcPct val="80000"/>
              </a:lnSpc>
              <a:spcBef>
                <a:spcPct val="20000"/>
              </a:spcBef>
              <a:buFont typeface="Wingdings" panose="05000000000000000000" pitchFamily="2" charset="2"/>
              <a:buChar char="v"/>
              <a:defRPr/>
            </a:pPr>
            <a:r>
              <a:rPr lang="sl-SI" sz="1800" dirty="0">
                <a:solidFill>
                  <a:srgbClr val="3333CC"/>
                </a:solidFill>
              </a:rPr>
              <a:t>i</a:t>
            </a:r>
            <a:r>
              <a:rPr lang="sl-SI" sz="1800" dirty="0" smtClean="0">
                <a:solidFill>
                  <a:srgbClr val="3333CC"/>
                </a:solidFill>
              </a:rPr>
              <a:t>zvorno digitalno</a:t>
            </a:r>
          </a:p>
          <a:p>
            <a:pPr marL="1257300" lvl="2" indent="-342900">
              <a:lnSpc>
                <a:spcPct val="80000"/>
              </a:lnSpc>
              <a:spcBef>
                <a:spcPct val="20000"/>
              </a:spcBef>
              <a:buFont typeface="Wingdings" panose="05000000000000000000" pitchFamily="2" charset="2"/>
              <a:buChar char="v"/>
              <a:defRPr/>
            </a:pPr>
            <a:r>
              <a:rPr lang="sl-SI" sz="1800" dirty="0" smtClean="0">
                <a:solidFill>
                  <a:srgbClr val="3333CC"/>
                </a:solidFill>
              </a:rPr>
              <a:t>digitalizirano                                   </a:t>
            </a:r>
            <a:endParaRPr lang="sl-SI" sz="1800" dirty="0">
              <a:solidFill>
                <a:srgbClr val="3333CC"/>
              </a:solidFill>
            </a:endParaRPr>
          </a:p>
        </p:txBody>
      </p:sp>
    </p:spTree>
    <p:extLst>
      <p:ext uri="{BB962C8B-B14F-4D97-AF65-F5344CB8AC3E}">
        <p14:creationId xmlns:p14="http://schemas.microsoft.com/office/powerpoint/2010/main" val="253080026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524000" y="-27384"/>
            <a:ext cx="9144000" cy="1143000"/>
          </a:xfrm>
        </p:spPr>
        <p:txBody>
          <a:bodyPr/>
          <a:lstStyle/>
          <a:p>
            <a:pPr eaLnBrk="1" hangingPunct="1"/>
            <a:r>
              <a:rPr lang="sl-SI" sz="4000" dirty="0">
                <a:solidFill>
                  <a:schemeClr val="accent2"/>
                </a:solidFill>
                <a:latin typeface="Arial" pitchFamily="34" charset="0"/>
                <a:cs typeface="Arial" pitchFamily="34" charset="0"/>
              </a:rPr>
              <a:t>Notranja pravila za zajem in </a:t>
            </a:r>
            <a:r>
              <a:rPr lang="sl-SI" sz="4000" dirty="0" smtClean="0">
                <a:solidFill>
                  <a:schemeClr val="accent2"/>
                </a:solidFill>
                <a:latin typeface="Arial" pitchFamily="34" charset="0"/>
                <a:cs typeface="Arial" pitchFamily="34" charset="0"/>
              </a:rPr>
              <a:t>hrambo </a:t>
            </a:r>
            <a:r>
              <a:rPr lang="sl-SI" sz="4000" dirty="0">
                <a:solidFill>
                  <a:schemeClr val="accent2"/>
                </a:solidFill>
                <a:latin typeface="Arial" pitchFamily="34" charset="0"/>
                <a:cs typeface="Arial" pitchFamily="34" charset="0"/>
              </a:rPr>
              <a:t>1</a:t>
            </a:r>
            <a:endParaRPr lang="sl-SI" sz="4000" dirty="0">
              <a:solidFill>
                <a:schemeClr val="accent2"/>
              </a:solidFill>
              <a:latin typeface="Arial" pitchFamily="34" charset="0"/>
              <a:cs typeface="Arial" pitchFamily="34" charset="0"/>
            </a:endParaRPr>
          </a:p>
        </p:txBody>
      </p:sp>
      <p:sp>
        <p:nvSpPr>
          <p:cNvPr id="253955" name="Rectangle 3"/>
          <p:cNvSpPr>
            <a:spLocks noGrp="1" noChangeArrowheads="1"/>
          </p:cNvSpPr>
          <p:nvPr>
            <p:ph type="body" idx="1"/>
          </p:nvPr>
        </p:nvSpPr>
        <p:spPr>
          <a:xfrm>
            <a:off x="2706688" y="1412776"/>
            <a:ext cx="7772400" cy="5256584"/>
          </a:xfrm>
        </p:spPr>
        <p:txBody>
          <a:bodyPr/>
          <a:lstStyle/>
          <a:p>
            <a:pPr eaLnBrk="1" hangingPunct="1">
              <a:buNone/>
              <a:defRPr/>
            </a:pPr>
            <a:r>
              <a:rPr lang="sl-SI" sz="2000" dirty="0">
                <a:solidFill>
                  <a:schemeClr val="accent2"/>
                </a:solidFill>
                <a:latin typeface="Arial" pitchFamily="34" charset="0"/>
                <a:cs typeface="Arial" pitchFamily="34" charset="0"/>
              </a:rPr>
              <a:t>INTERNI PRAVNI AKT </a:t>
            </a:r>
            <a:r>
              <a:rPr lang="sl-SI" sz="2000" dirty="0" smtClean="0">
                <a:solidFill>
                  <a:schemeClr val="accent2"/>
                </a:solidFill>
                <a:latin typeface="Arial" pitchFamily="34" charset="0"/>
                <a:cs typeface="Arial" pitchFamily="34" charset="0"/>
              </a:rPr>
              <a:t>NP</a:t>
            </a:r>
            <a:endParaRPr lang="sl-SI" sz="2000" dirty="0">
              <a:solidFill>
                <a:schemeClr val="accent2"/>
              </a:solidFill>
              <a:latin typeface="Arial" pitchFamily="34" charset="0"/>
              <a:cs typeface="Arial" pitchFamily="34" charset="0"/>
            </a:endParaRPr>
          </a:p>
          <a:p>
            <a:pPr eaLnBrk="1" hangingPunct="1">
              <a:buNone/>
              <a:defRPr/>
            </a:pPr>
            <a:endParaRPr lang="sl-SI" sz="2000" dirty="0">
              <a:solidFill>
                <a:schemeClr val="accent2"/>
              </a:solidFill>
              <a:latin typeface="Arial" pitchFamily="34" charset="0"/>
              <a:cs typeface="Arial" pitchFamily="34" charset="0"/>
            </a:endParaRPr>
          </a:p>
          <a:p>
            <a:pPr eaLnBrk="1" hangingPunct="1">
              <a:buNone/>
              <a:defRPr/>
            </a:pPr>
            <a:r>
              <a:rPr lang="sl-SI" sz="2000" u="sng" dirty="0" smtClean="0">
                <a:solidFill>
                  <a:schemeClr val="accent2"/>
                </a:solidFill>
                <a:latin typeface="Arial" pitchFamily="34" charset="0"/>
                <a:cs typeface="Arial" pitchFamily="34" charset="0"/>
              </a:rPr>
              <a:t>Področja, ki se uredijo z NP </a:t>
            </a:r>
            <a:r>
              <a:rPr lang="sl-SI" sz="2000" u="sng" dirty="0" smtClean="0">
                <a:solidFill>
                  <a:schemeClr val="accent2"/>
                </a:solidFill>
                <a:latin typeface="Arial" pitchFamily="34" charset="0"/>
                <a:cs typeface="Arial" pitchFamily="34" charset="0"/>
              </a:rPr>
              <a:t>(UVDAG </a:t>
            </a:r>
            <a:r>
              <a:rPr lang="sl-SI" sz="2000" u="sng" dirty="0">
                <a:solidFill>
                  <a:schemeClr val="accent2"/>
                </a:solidFill>
                <a:latin typeface="Arial" pitchFamily="34" charset="0"/>
                <a:cs typeface="Arial" pitchFamily="34" charset="0"/>
              </a:rPr>
              <a:t>– </a:t>
            </a:r>
            <a:r>
              <a:rPr lang="sl-SI" sz="2000" u="sng" dirty="0" smtClean="0">
                <a:solidFill>
                  <a:schemeClr val="accent2"/>
                </a:solidFill>
                <a:latin typeface="Arial" pitchFamily="34" charset="0"/>
                <a:cs typeface="Arial" pitchFamily="34" charset="0"/>
              </a:rPr>
              <a:t>č. 8, PETZ – č. 15)</a:t>
            </a:r>
            <a:r>
              <a:rPr lang="sl-SI" sz="2000" dirty="0" smtClean="0">
                <a:solidFill>
                  <a:schemeClr val="accent2"/>
                </a:solidFill>
                <a:latin typeface="Arial" pitchFamily="34" charset="0"/>
                <a:cs typeface="Arial" pitchFamily="34" charset="0"/>
              </a:rPr>
              <a:t>:</a:t>
            </a:r>
            <a:endParaRPr lang="sl-SI" sz="2000" dirty="0">
              <a:solidFill>
                <a:schemeClr val="accent2"/>
              </a:solidFill>
              <a:latin typeface="Arial" pitchFamily="34" charset="0"/>
              <a:cs typeface="Arial" pitchFamily="34" charset="0"/>
            </a:endParaRPr>
          </a:p>
          <a:p>
            <a:pPr eaLnBrk="1" hangingPunct="1">
              <a:buNone/>
              <a:defRPr/>
            </a:pPr>
            <a:endParaRPr lang="sl-SI" sz="2000" dirty="0">
              <a:solidFill>
                <a:schemeClr val="accent2"/>
              </a:solidFill>
              <a:latin typeface="Arial" pitchFamily="34" charset="0"/>
              <a:cs typeface="Arial" pitchFamily="34" charset="0"/>
            </a:endParaRPr>
          </a:p>
          <a:p>
            <a:pPr eaLnBrk="1" hangingPunct="1">
              <a:buFont typeface="Wingdings" panose="05000000000000000000" pitchFamily="2" charset="2"/>
              <a:buChar char="v"/>
              <a:defRPr/>
            </a:pPr>
            <a:r>
              <a:rPr lang="sl-SI" sz="2000" b="1" dirty="0" smtClean="0">
                <a:solidFill>
                  <a:schemeClr val="accent2"/>
                </a:solidFill>
                <a:latin typeface="Arial" pitchFamily="34" charset="0"/>
                <a:cs typeface="Arial" pitchFamily="34" charset="0"/>
              </a:rPr>
              <a:t>Postopki </a:t>
            </a:r>
            <a:r>
              <a:rPr lang="sl-SI" sz="2000" b="1" dirty="0">
                <a:solidFill>
                  <a:schemeClr val="accent2"/>
                </a:solidFill>
                <a:latin typeface="Arial" pitchFamily="34" charset="0"/>
                <a:cs typeface="Arial" pitchFamily="34" charset="0"/>
              </a:rPr>
              <a:t>upravljanja </a:t>
            </a:r>
            <a:r>
              <a:rPr lang="sl-SI" sz="2000" dirty="0">
                <a:solidFill>
                  <a:schemeClr val="accent2"/>
                </a:solidFill>
                <a:latin typeface="Arial" pitchFamily="34" charset="0"/>
                <a:cs typeface="Arial" pitchFamily="34" charset="0"/>
              </a:rPr>
              <a:t>dokumentarnega gradiva – zajema gradiva/(meta)podatkov in e-hrambe</a:t>
            </a:r>
          </a:p>
          <a:p>
            <a:pPr eaLnBrk="1" hangingPunct="1">
              <a:buFont typeface="Wingdings" panose="05000000000000000000" pitchFamily="2" charset="2"/>
              <a:buChar char="v"/>
              <a:defRPr/>
            </a:pPr>
            <a:r>
              <a:rPr lang="sl-SI" sz="2000" dirty="0">
                <a:solidFill>
                  <a:schemeClr val="accent2"/>
                </a:solidFill>
                <a:latin typeface="Arial" pitchFamily="34" charset="0"/>
                <a:cs typeface="Arial" pitchFamily="34" charset="0"/>
              </a:rPr>
              <a:t>Infrastruktura </a:t>
            </a:r>
            <a:r>
              <a:rPr lang="sl-SI" sz="2000" b="1" dirty="0">
                <a:solidFill>
                  <a:schemeClr val="accent2"/>
                </a:solidFill>
                <a:latin typeface="Arial" pitchFamily="34" charset="0"/>
                <a:cs typeface="Arial" pitchFamily="34" charset="0"/>
              </a:rPr>
              <a:t>informacijskega sistema</a:t>
            </a:r>
            <a:r>
              <a:rPr lang="sl-SI" sz="2000" dirty="0">
                <a:solidFill>
                  <a:schemeClr val="accent2"/>
                </a:solidFill>
                <a:latin typeface="Arial" pitchFamily="34" charset="0"/>
                <a:cs typeface="Arial" pitchFamily="34" charset="0"/>
              </a:rPr>
              <a:t>, upravljanje in varnost</a:t>
            </a:r>
          </a:p>
          <a:p>
            <a:pPr eaLnBrk="1" hangingPunct="1">
              <a:buFont typeface="Wingdings" panose="05000000000000000000" pitchFamily="2" charset="2"/>
              <a:buChar char="v"/>
              <a:defRPr/>
            </a:pPr>
            <a:r>
              <a:rPr lang="sl-SI" sz="2000" i="1" dirty="0" smtClean="0">
                <a:solidFill>
                  <a:schemeClr val="accent2"/>
                </a:solidFill>
                <a:latin typeface="Arial" pitchFamily="34" charset="0"/>
                <a:cs typeface="Arial" pitchFamily="34" charset="0"/>
              </a:rPr>
              <a:t>Notranja organizacija, odgovornosti ter usposobljenost osebja</a:t>
            </a:r>
          </a:p>
          <a:p>
            <a:pPr eaLnBrk="1" hangingPunct="1">
              <a:defRPr/>
            </a:pPr>
            <a:endParaRPr lang="sl-SI" sz="2000" dirty="0">
              <a:solidFill>
                <a:schemeClr val="accent2"/>
              </a:solidFill>
              <a:latin typeface="Arial" pitchFamily="34" charset="0"/>
              <a:cs typeface="Arial" pitchFamily="34" charset="0"/>
            </a:endParaRPr>
          </a:p>
          <a:p>
            <a:pPr eaLnBrk="1" hangingPunct="1">
              <a:defRPr/>
            </a:pPr>
            <a:endParaRPr lang="sl-SI" sz="2000" dirty="0">
              <a:solidFill>
                <a:schemeClr val="accent2"/>
              </a:solidFill>
              <a:latin typeface="Arial" pitchFamily="34" charset="0"/>
              <a:cs typeface="Arial" pitchFamily="34" charset="0"/>
            </a:endParaRPr>
          </a:p>
          <a:p>
            <a:pPr lvl="2" eaLnBrk="1" hangingPunct="1">
              <a:buFontTx/>
              <a:buNone/>
              <a:defRPr/>
            </a:pPr>
            <a:endParaRPr lang="sl-SI" sz="2000" dirty="0">
              <a:solidFill>
                <a:schemeClr val="accent2"/>
              </a:solidFill>
              <a:latin typeface="Arial" pitchFamily="34" charset="0"/>
              <a:cs typeface="Arial" pitchFamily="34" charset="0"/>
            </a:endParaRPr>
          </a:p>
        </p:txBody>
      </p:sp>
    </p:spTree>
    <p:extLst>
      <p:ext uri="{BB962C8B-B14F-4D97-AF65-F5344CB8AC3E}">
        <p14:creationId xmlns:p14="http://schemas.microsoft.com/office/powerpoint/2010/main" val="21264058"/>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524000" y="-27384"/>
            <a:ext cx="9144000" cy="1143000"/>
          </a:xfrm>
        </p:spPr>
        <p:txBody>
          <a:bodyPr/>
          <a:lstStyle/>
          <a:p>
            <a:pPr eaLnBrk="1" hangingPunct="1"/>
            <a:r>
              <a:rPr lang="sl-SI" sz="4000" dirty="0">
                <a:solidFill>
                  <a:schemeClr val="accent2"/>
                </a:solidFill>
                <a:latin typeface="Arial" pitchFamily="34" charset="0"/>
                <a:cs typeface="Arial" pitchFamily="34" charset="0"/>
              </a:rPr>
              <a:t>Notranja pravila za zajem in </a:t>
            </a:r>
            <a:r>
              <a:rPr lang="sl-SI" sz="4000" dirty="0" smtClean="0">
                <a:solidFill>
                  <a:schemeClr val="accent2"/>
                </a:solidFill>
                <a:latin typeface="Arial" pitchFamily="34" charset="0"/>
                <a:cs typeface="Arial" pitchFamily="34" charset="0"/>
              </a:rPr>
              <a:t>hrambo </a:t>
            </a:r>
            <a:r>
              <a:rPr lang="sl-SI" sz="4000" dirty="0" smtClean="0">
                <a:solidFill>
                  <a:schemeClr val="accent2"/>
                </a:solidFill>
                <a:latin typeface="Arial" pitchFamily="34" charset="0"/>
                <a:cs typeface="Arial" pitchFamily="34" charset="0"/>
              </a:rPr>
              <a:t>2</a:t>
            </a:r>
            <a:endParaRPr lang="sl-SI" sz="4000" dirty="0">
              <a:solidFill>
                <a:schemeClr val="accent2"/>
              </a:solidFill>
              <a:latin typeface="Arial" pitchFamily="34" charset="0"/>
              <a:cs typeface="Arial" pitchFamily="34" charset="0"/>
            </a:endParaRPr>
          </a:p>
        </p:txBody>
      </p:sp>
      <p:sp>
        <p:nvSpPr>
          <p:cNvPr id="253955" name="Rectangle 3"/>
          <p:cNvSpPr>
            <a:spLocks noGrp="1" noChangeArrowheads="1"/>
          </p:cNvSpPr>
          <p:nvPr>
            <p:ph type="body" idx="1"/>
          </p:nvPr>
        </p:nvSpPr>
        <p:spPr>
          <a:xfrm>
            <a:off x="2706688" y="1412776"/>
            <a:ext cx="7772400" cy="5256584"/>
          </a:xfrm>
        </p:spPr>
        <p:txBody>
          <a:bodyPr/>
          <a:lstStyle/>
          <a:p>
            <a:pPr eaLnBrk="1" hangingPunct="1">
              <a:buNone/>
              <a:defRPr/>
            </a:pPr>
            <a:r>
              <a:rPr lang="sl-SI" sz="2000" dirty="0">
                <a:solidFill>
                  <a:schemeClr val="accent2"/>
                </a:solidFill>
                <a:latin typeface="Arial" pitchFamily="34" charset="0"/>
                <a:cs typeface="Arial" pitchFamily="34" charset="0"/>
              </a:rPr>
              <a:t>INTERNI PRAVNI AKT </a:t>
            </a:r>
            <a:r>
              <a:rPr lang="sl-SI" sz="2000" dirty="0" smtClean="0">
                <a:solidFill>
                  <a:schemeClr val="accent2"/>
                </a:solidFill>
                <a:latin typeface="Arial" pitchFamily="34" charset="0"/>
                <a:cs typeface="Arial" pitchFamily="34" charset="0"/>
              </a:rPr>
              <a:t>NP</a:t>
            </a:r>
            <a:endParaRPr lang="sl-SI" sz="2000" dirty="0">
              <a:solidFill>
                <a:schemeClr val="accent2"/>
              </a:solidFill>
              <a:latin typeface="Arial" pitchFamily="34" charset="0"/>
              <a:cs typeface="Arial" pitchFamily="34" charset="0"/>
            </a:endParaRPr>
          </a:p>
          <a:p>
            <a:pPr eaLnBrk="1" hangingPunct="1">
              <a:buNone/>
              <a:defRPr/>
            </a:pPr>
            <a:endParaRPr lang="sl-SI" sz="2000" dirty="0">
              <a:solidFill>
                <a:schemeClr val="accent2"/>
              </a:solidFill>
              <a:latin typeface="Arial" pitchFamily="34" charset="0"/>
              <a:cs typeface="Arial" pitchFamily="34" charset="0"/>
            </a:endParaRPr>
          </a:p>
          <a:p>
            <a:pPr eaLnBrk="1" hangingPunct="1">
              <a:buNone/>
              <a:defRPr/>
            </a:pPr>
            <a:r>
              <a:rPr lang="sl-SI" sz="2000" u="sng" dirty="0" smtClean="0">
                <a:solidFill>
                  <a:schemeClr val="accent2"/>
                </a:solidFill>
                <a:latin typeface="Arial" pitchFamily="34" charset="0"/>
                <a:cs typeface="Arial" pitchFamily="34" charset="0"/>
              </a:rPr>
              <a:t>Opis </a:t>
            </a:r>
            <a:r>
              <a:rPr lang="sl-SI" sz="2000" u="sng" dirty="0" smtClean="0">
                <a:solidFill>
                  <a:schemeClr val="accent2"/>
                </a:solidFill>
                <a:latin typeface="Arial" pitchFamily="34" charset="0"/>
                <a:cs typeface="Arial" pitchFamily="34" charset="0"/>
              </a:rPr>
              <a:t>postopkov v NP </a:t>
            </a:r>
            <a:r>
              <a:rPr lang="sl-SI" sz="2000" u="sng" dirty="0">
                <a:solidFill>
                  <a:schemeClr val="accent2"/>
                </a:solidFill>
                <a:latin typeface="Arial" pitchFamily="34" charset="0"/>
                <a:cs typeface="Arial" pitchFamily="34" charset="0"/>
              </a:rPr>
              <a:t>(PETZ – č</a:t>
            </a:r>
            <a:r>
              <a:rPr lang="sl-SI" sz="2000" u="sng" dirty="0" smtClean="0">
                <a:solidFill>
                  <a:schemeClr val="accent2"/>
                </a:solidFill>
                <a:latin typeface="Arial" pitchFamily="34" charset="0"/>
                <a:cs typeface="Arial" pitchFamily="34" charset="0"/>
              </a:rPr>
              <a:t>. 15</a:t>
            </a:r>
            <a:r>
              <a:rPr lang="sl-SI" sz="2000" u="sng" dirty="0">
                <a:solidFill>
                  <a:schemeClr val="accent2"/>
                </a:solidFill>
                <a:latin typeface="Arial" pitchFamily="34" charset="0"/>
                <a:cs typeface="Arial" pitchFamily="34" charset="0"/>
              </a:rPr>
              <a:t>)</a:t>
            </a:r>
            <a:r>
              <a:rPr lang="sl-SI" sz="2000" dirty="0">
                <a:solidFill>
                  <a:schemeClr val="accent2"/>
                </a:solidFill>
                <a:latin typeface="Arial" pitchFamily="34" charset="0"/>
                <a:cs typeface="Arial" pitchFamily="34" charset="0"/>
              </a:rPr>
              <a:t>:</a:t>
            </a:r>
          </a:p>
          <a:p>
            <a:pPr eaLnBrk="1" hangingPunct="1">
              <a:defRPr/>
            </a:pPr>
            <a:endParaRPr lang="sl-SI" sz="2000" dirty="0">
              <a:solidFill>
                <a:schemeClr val="accent2"/>
              </a:solidFill>
              <a:latin typeface="Arial" pitchFamily="34" charset="0"/>
              <a:cs typeface="Arial" pitchFamily="34" charset="0"/>
            </a:endParaRPr>
          </a:p>
          <a:p>
            <a:pPr eaLnBrk="1" hangingPunct="1">
              <a:defRPr/>
            </a:pPr>
            <a:r>
              <a:rPr lang="sl-SI" sz="2000" dirty="0">
                <a:solidFill>
                  <a:schemeClr val="accent2"/>
                </a:solidFill>
                <a:latin typeface="Arial" pitchFamily="34" charset="0"/>
                <a:cs typeface="Arial" pitchFamily="34" charset="0"/>
              </a:rPr>
              <a:t>namen postopka</a:t>
            </a:r>
          </a:p>
          <a:p>
            <a:pPr eaLnBrk="1" hangingPunct="1">
              <a:defRPr/>
            </a:pPr>
            <a:r>
              <a:rPr lang="sl-SI" sz="2000" dirty="0">
                <a:solidFill>
                  <a:schemeClr val="accent2"/>
                </a:solidFill>
                <a:latin typeface="Arial" pitchFamily="34" charset="0"/>
                <a:cs typeface="Arial" pitchFamily="34" charset="0"/>
              </a:rPr>
              <a:t>opredelitev izvajanja postopka </a:t>
            </a:r>
          </a:p>
          <a:p>
            <a:pPr eaLnBrk="1" hangingPunct="1">
              <a:defRPr/>
            </a:pPr>
            <a:r>
              <a:rPr lang="sl-SI" sz="2000" dirty="0" smtClean="0">
                <a:solidFill>
                  <a:schemeClr val="accent2"/>
                </a:solidFill>
                <a:latin typeface="Arial" pitchFamily="34" charset="0"/>
                <a:cs typeface="Arial" pitchFamily="34" charset="0"/>
              </a:rPr>
              <a:t>odgovorne osebe (usmerjanje</a:t>
            </a:r>
            <a:r>
              <a:rPr lang="sl-SI" sz="2000" dirty="0">
                <a:solidFill>
                  <a:schemeClr val="accent2"/>
                </a:solidFill>
                <a:latin typeface="Arial" pitchFamily="34" charset="0"/>
                <a:cs typeface="Arial" pitchFamily="34" charset="0"/>
              </a:rPr>
              <a:t>, </a:t>
            </a:r>
            <a:r>
              <a:rPr lang="sl-SI" sz="2000" dirty="0" smtClean="0">
                <a:solidFill>
                  <a:schemeClr val="accent2"/>
                </a:solidFill>
                <a:latin typeface="Arial" pitchFamily="34" charset="0"/>
                <a:cs typeface="Arial" pitchFamily="34" charset="0"/>
              </a:rPr>
              <a:t>nadziranje</a:t>
            </a:r>
            <a:r>
              <a:rPr lang="sl-SI" sz="2000" dirty="0">
                <a:solidFill>
                  <a:schemeClr val="accent2"/>
                </a:solidFill>
                <a:latin typeface="Arial" pitchFamily="34" charset="0"/>
                <a:cs typeface="Arial" pitchFamily="34" charset="0"/>
              </a:rPr>
              <a:t>)</a:t>
            </a:r>
          </a:p>
          <a:p>
            <a:pPr eaLnBrk="1" hangingPunct="1">
              <a:defRPr/>
            </a:pPr>
            <a:r>
              <a:rPr lang="sl-SI" sz="2000" dirty="0" smtClean="0">
                <a:solidFill>
                  <a:schemeClr val="accent2"/>
                </a:solidFill>
                <a:latin typeface="Arial" pitchFamily="34" charset="0"/>
                <a:cs typeface="Arial" pitchFamily="34" charset="0"/>
              </a:rPr>
              <a:t>izvajalci </a:t>
            </a:r>
            <a:r>
              <a:rPr lang="sl-SI" sz="2000" dirty="0">
                <a:solidFill>
                  <a:schemeClr val="accent2"/>
                </a:solidFill>
                <a:latin typeface="Arial" pitchFamily="34" charset="0"/>
                <a:cs typeface="Arial" pitchFamily="34" charset="0"/>
              </a:rPr>
              <a:t>aktivnosti v postopku</a:t>
            </a:r>
          </a:p>
          <a:p>
            <a:pPr eaLnBrk="1" hangingPunct="1">
              <a:defRPr/>
            </a:pPr>
            <a:r>
              <a:rPr lang="sl-SI" sz="2000" dirty="0" smtClean="0">
                <a:solidFill>
                  <a:schemeClr val="accent2"/>
                </a:solidFill>
                <a:latin typeface="Arial" pitchFamily="34" charset="0"/>
                <a:cs typeface="Arial" pitchFamily="34" charset="0"/>
              </a:rPr>
              <a:t>preverjanje </a:t>
            </a:r>
            <a:r>
              <a:rPr lang="sl-SI" sz="2000" dirty="0">
                <a:solidFill>
                  <a:schemeClr val="accent2"/>
                </a:solidFill>
                <a:latin typeface="Arial" pitchFamily="34" charset="0"/>
                <a:cs typeface="Arial" pitchFamily="34" charset="0"/>
              </a:rPr>
              <a:t>uspešnosti izvedbe (merila, način, obseg)</a:t>
            </a:r>
          </a:p>
          <a:p>
            <a:pPr eaLnBrk="1" hangingPunct="1">
              <a:defRPr/>
            </a:pPr>
            <a:r>
              <a:rPr lang="sl-SI" sz="2000" dirty="0">
                <a:solidFill>
                  <a:schemeClr val="accent2"/>
                </a:solidFill>
                <a:latin typeface="Arial" pitchFamily="34" charset="0"/>
                <a:cs typeface="Arial" pitchFamily="34" charset="0"/>
              </a:rPr>
              <a:t>ukrepi za odpravo ugotovljenih napak</a:t>
            </a:r>
          </a:p>
          <a:p>
            <a:pPr eaLnBrk="1" hangingPunct="1">
              <a:defRPr/>
            </a:pPr>
            <a:r>
              <a:rPr lang="sl-SI" sz="2000" dirty="0">
                <a:solidFill>
                  <a:schemeClr val="accent2"/>
                </a:solidFill>
                <a:latin typeface="Arial" pitchFamily="34" charset="0"/>
                <a:cs typeface="Arial" pitchFamily="34" charset="0"/>
              </a:rPr>
              <a:t>dokumentiranost (zapisi o izvedbi)</a:t>
            </a:r>
          </a:p>
        </p:txBody>
      </p:sp>
    </p:spTree>
    <p:extLst>
      <p:ext uri="{BB962C8B-B14F-4D97-AF65-F5344CB8AC3E}">
        <p14:creationId xmlns:p14="http://schemas.microsoft.com/office/powerpoint/2010/main" val="60969753"/>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524000" y="-27384"/>
            <a:ext cx="9144000" cy="1143000"/>
          </a:xfrm>
        </p:spPr>
        <p:txBody>
          <a:bodyPr/>
          <a:lstStyle/>
          <a:p>
            <a:pPr eaLnBrk="1" hangingPunct="1"/>
            <a:r>
              <a:rPr lang="sl-SI" sz="4000" dirty="0">
                <a:solidFill>
                  <a:schemeClr val="accent2"/>
                </a:solidFill>
                <a:latin typeface="Arial" pitchFamily="34" charset="0"/>
                <a:cs typeface="Arial" pitchFamily="34" charset="0"/>
              </a:rPr>
              <a:t>Notranja pravila za zajem in </a:t>
            </a:r>
            <a:r>
              <a:rPr lang="sl-SI" sz="4000" dirty="0" smtClean="0">
                <a:solidFill>
                  <a:schemeClr val="accent2"/>
                </a:solidFill>
                <a:latin typeface="Arial" pitchFamily="34" charset="0"/>
                <a:cs typeface="Arial" pitchFamily="34" charset="0"/>
              </a:rPr>
              <a:t>hrambo </a:t>
            </a:r>
            <a:r>
              <a:rPr lang="sl-SI" sz="4000" dirty="0" smtClean="0">
                <a:solidFill>
                  <a:schemeClr val="accent2"/>
                </a:solidFill>
                <a:latin typeface="Arial" pitchFamily="34" charset="0"/>
                <a:cs typeface="Arial" pitchFamily="34" charset="0"/>
              </a:rPr>
              <a:t>3</a:t>
            </a:r>
            <a:endParaRPr lang="sl-SI" sz="4000" dirty="0">
              <a:solidFill>
                <a:schemeClr val="accent2"/>
              </a:solidFill>
              <a:latin typeface="Arial" pitchFamily="34" charset="0"/>
              <a:cs typeface="Arial" pitchFamily="34" charset="0"/>
            </a:endParaRPr>
          </a:p>
        </p:txBody>
      </p:sp>
      <p:sp>
        <p:nvSpPr>
          <p:cNvPr id="253955" name="Rectangle 3"/>
          <p:cNvSpPr>
            <a:spLocks noGrp="1" noChangeArrowheads="1"/>
          </p:cNvSpPr>
          <p:nvPr>
            <p:ph type="body" idx="1"/>
          </p:nvPr>
        </p:nvSpPr>
        <p:spPr>
          <a:xfrm>
            <a:off x="2706688" y="1412776"/>
            <a:ext cx="7772400" cy="5256584"/>
          </a:xfrm>
        </p:spPr>
        <p:txBody>
          <a:bodyPr/>
          <a:lstStyle/>
          <a:p>
            <a:pPr eaLnBrk="1" hangingPunct="1">
              <a:buNone/>
              <a:defRPr/>
            </a:pPr>
            <a:r>
              <a:rPr lang="sl-SI" sz="2000" dirty="0">
                <a:solidFill>
                  <a:schemeClr val="accent2"/>
                </a:solidFill>
                <a:latin typeface="Arial" pitchFamily="34" charset="0"/>
                <a:cs typeface="Arial" pitchFamily="34" charset="0"/>
              </a:rPr>
              <a:t>INTERNI PRAVNI AKT </a:t>
            </a:r>
            <a:r>
              <a:rPr lang="sl-SI" sz="2000" dirty="0" smtClean="0">
                <a:solidFill>
                  <a:schemeClr val="accent2"/>
                </a:solidFill>
                <a:latin typeface="Arial" pitchFamily="34" charset="0"/>
                <a:cs typeface="Arial" pitchFamily="34" charset="0"/>
              </a:rPr>
              <a:t>NP</a:t>
            </a:r>
            <a:endParaRPr lang="sl-SI" sz="2000" dirty="0">
              <a:solidFill>
                <a:schemeClr val="accent2"/>
              </a:solidFill>
              <a:latin typeface="Arial" pitchFamily="34" charset="0"/>
              <a:cs typeface="Arial" pitchFamily="34" charset="0"/>
            </a:endParaRPr>
          </a:p>
          <a:p>
            <a:pPr eaLnBrk="1" hangingPunct="1">
              <a:buNone/>
              <a:defRPr/>
            </a:pPr>
            <a:endParaRPr lang="sl-SI" sz="2000" dirty="0">
              <a:solidFill>
                <a:schemeClr val="accent2"/>
              </a:solidFill>
              <a:latin typeface="Arial" pitchFamily="34" charset="0"/>
              <a:cs typeface="Arial" pitchFamily="34" charset="0"/>
            </a:endParaRPr>
          </a:p>
          <a:p>
            <a:pPr marL="0" lvl="0" indent="0" eaLnBrk="1" hangingPunct="1">
              <a:lnSpc>
                <a:spcPct val="150000"/>
              </a:lnSpc>
              <a:spcBef>
                <a:spcPct val="0"/>
              </a:spcBef>
              <a:buNone/>
              <a:defRPr/>
            </a:pPr>
            <a:r>
              <a:rPr lang="sl-SI" sz="2000" u="sng" kern="1200" dirty="0" smtClean="0">
                <a:solidFill>
                  <a:srgbClr val="3333CC"/>
                </a:solidFill>
                <a:latin typeface="Arial" charset="0"/>
              </a:rPr>
              <a:t>Pred pisanjem NP Priprava </a:t>
            </a:r>
            <a:r>
              <a:rPr lang="sl-SI" sz="2000" u="sng" kern="1200" dirty="0">
                <a:solidFill>
                  <a:srgbClr val="3333CC"/>
                </a:solidFill>
                <a:latin typeface="Arial" charset="0"/>
              </a:rPr>
              <a:t>na zajem in </a:t>
            </a:r>
            <a:r>
              <a:rPr lang="sl-SI" sz="2000" u="sng" kern="1200" dirty="0" smtClean="0">
                <a:solidFill>
                  <a:srgbClr val="3333CC"/>
                </a:solidFill>
                <a:latin typeface="Arial" charset="0"/>
              </a:rPr>
              <a:t>e-hrambo </a:t>
            </a:r>
            <a:r>
              <a:rPr lang="sl-SI" sz="2000" u="sng" dirty="0" smtClean="0">
                <a:solidFill>
                  <a:schemeClr val="accent2"/>
                </a:solidFill>
                <a:latin typeface="Arial" pitchFamily="34" charset="0"/>
                <a:cs typeface="Arial" pitchFamily="34" charset="0"/>
              </a:rPr>
              <a:t>(PETZ </a:t>
            </a:r>
            <a:r>
              <a:rPr lang="sl-SI" sz="2000" u="sng" dirty="0">
                <a:solidFill>
                  <a:schemeClr val="accent2"/>
                </a:solidFill>
                <a:latin typeface="Arial" pitchFamily="34" charset="0"/>
                <a:cs typeface="Arial" pitchFamily="34" charset="0"/>
              </a:rPr>
              <a:t>– č. 4</a:t>
            </a:r>
            <a:r>
              <a:rPr lang="sl-SI" sz="2000" u="sng" dirty="0" smtClean="0">
                <a:solidFill>
                  <a:schemeClr val="accent2"/>
                </a:solidFill>
                <a:latin typeface="Arial" pitchFamily="34" charset="0"/>
                <a:cs typeface="Arial" pitchFamily="34" charset="0"/>
              </a:rPr>
              <a:t>)</a:t>
            </a:r>
            <a:r>
              <a:rPr lang="sl-SI" sz="2000" dirty="0" smtClean="0">
                <a:solidFill>
                  <a:schemeClr val="accent2"/>
                </a:solidFill>
                <a:latin typeface="Arial" pitchFamily="34" charset="0"/>
                <a:cs typeface="Arial" pitchFamily="34" charset="0"/>
              </a:rPr>
              <a:t>: </a:t>
            </a:r>
            <a:endParaRPr lang="sl-SI" sz="2000" u="sng" kern="1200" dirty="0">
              <a:solidFill>
                <a:srgbClr val="3333CC"/>
              </a:solidFill>
              <a:latin typeface="Arial" charset="0"/>
            </a:endParaRPr>
          </a:p>
          <a:p>
            <a:pPr lvl="0" eaLnBrk="1" hangingPunct="1">
              <a:lnSpc>
                <a:spcPct val="150000"/>
              </a:lnSpc>
              <a:spcBef>
                <a:spcPct val="0"/>
              </a:spcBef>
              <a:buFont typeface="Arial" panose="020B0604020202020204" pitchFamily="34" charset="0"/>
              <a:buChar char="•"/>
              <a:defRPr/>
            </a:pPr>
            <a:r>
              <a:rPr lang="sl-SI" sz="2000" kern="1200" dirty="0">
                <a:solidFill>
                  <a:srgbClr val="3333CC"/>
                </a:solidFill>
                <a:latin typeface="Arial" charset="0"/>
              </a:rPr>
              <a:t>Analiza upravljanja gradiva:</a:t>
            </a:r>
          </a:p>
          <a:p>
            <a:pPr marL="800100" lvl="1" indent="-342900" eaLnBrk="1" hangingPunct="1">
              <a:lnSpc>
                <a:spcPct val="150000"/>
              </a:lnSpc>
              <a:spcBef>
                <a:spcPct val="0"/>
              </a:spcBef>
              <a:buFont typeface="Courier New" panose="02070309020205020404" pitchFamily="49" charset="0"/>
              <a:buChar char="o"/>
              <a:defRPr/>
            </a:pPr>
            <a:r>
              <a:rPr lang="sl-SI" sz="2000" kern="1200" dirty="0">
                <a:solidFill>
                  <a:srgbClr val="3333CC"/>
                </a:solidFill>
                <a:latin typeface="Arial" charset="0"/>
                <a:ea typeface="+mn-ea"/>
                <a:cs typeface="+mn-cs"/>
              </a:rPr>
              <a:t>popis poslovnih, pravnih in tehnoloških zahtev</a:t>
            </a:r>
          </a:p>
          <a:p>
            <a:pPr marL="800100" lvl="1" indent="-342900" eaLnBrk="1" hangingPunct="1">
              <a:lnSpc>
                <a:spcPct val="150000"/>
              </a:lnSpc>
              <a:spcBef>
                <a:spcPct val="0"/>
              </a:spcBef>
              <a:buFont typeface="Courier New" panose="02070309020205020404" pitchFamily="49" charset="0"/>
              <a:buChar char="o"/>
              <a:defRPr/>
            </a:pPr>
            <a:r>
              <a:rPr lang="sl-SI" sz="2000" kern="1200" dirty="0">
                <a:solidFill>
                  <a:srgbClr val="3333CC"/>
                </a:solidFill>
                <a:latin typeface="Arial" charset="0"/>
                <a:ea typeface="+mn-ea"/>
                <a:cs typeface="+mn-cs"/>
              </a:rPr>
              <a:t>popis vrst gradiva, ki bo zajeto in hranjeno</a:t>
            </a:r>
          </a:p>
          <a:p>
            <a:pPr marL="800100" lvl="1" indent="-342900" eaLnBrk="1" hangingPunct="1">
              <a:lnSpc>
                <a:spcPct val="150000"/>
              </a:lnSpc>
              <a:spcBef>
                <a:spcPct val="0"/>
              </a:spcBef>
              <a:buFont typeface="Courier New" panose="02070309020205020404" pitchFamily="49" charset="0"/>
              <a:buChar char="o"/>
              <a:defRPr/>
            </a:pPr>
            <a:r>
              <a:rPr lang="sl-SI" sz="2000" kern="1200" dirty="0">
                <a:solidFill>
                  <a:srgbClr val="3333CC"/>
                </a:solidFill>
                <a:latin typeface="Arial" charset="0"/>
                <a:ea typeface="+mn-ea"/>
                <a:cs typeface="+mn-cs"/>
              </a:rPr>
              <a:t>popis informacijskih sredstev, ocena obstoječega IS</a:t>
            </a:r>
          </a:p>
          <a:p>
            <a:pPr lvl="0" eaLnBrk="1" hangingPunct="1">
              <a:lnSpc>
                <a:spcPct val="150000"/>
              </a:lnSpc>
              <a:spcBef>
                <a:spcPct val="0"/>
              </a:spcBef>
              <a:buFont typeface="Arial" panose="020B0604020202020204" pitchFamily="34" charset="0"/>
              <a:buChar char="•"/>
              <a:defRPr/>
            </a:pPr>
            <a:r>
              <a:rPr lang="sl-SI" sz="2000" kern="1200" dirty="0">
                <a:solidFill>
                  <a:srgbClr val="3333CC"/>
                </a:solidFill>
                <a:latin typeface="Arial" charset="0"/>
              </a:rPr>
              <a:t>Določiti obseg zajema in e-hrambe, ki se uredi z NP</a:t>
            </a:r>
          </a:p>
          <a:p>
            <a:pPr lvl="0" eaLnBrk="1" hangingPunct="1">
              <a:lnSpc>
                <a:spcPct val="150000"/>
              </a:lnSpc>
              <a:spcBef>
                <a:spcPct val="0"/>
              </a:spcBef>
              <a:buFont typeface="Arial" panose="020B0604020202020204" pitchFamily="34" charset="0"/>
              <a:buChar char="•"/>
              <a:defRPr/>
            </a:pPr>
            <a:r>
              <a:rPr lang="sl-SI" sz="2000" kern="1200" dirty="0">
                <a:solidFill>
                  <a:srgbClr val="3333CC"/>
                </a:solidFill>
                <a:latin typeface="Arial" charset="0"/>
              </a:rPr>
              <a:t>Ocena tveganja in načrt za upravljanje s tveganji</a:t>
            </a:r>
          </a:p>
          <a:p>
            <a:pPr lvl="0" eaLnBrk="1" hangingPunct="1">
              <a:lnSpc>
                <a:spcPct val="150000"/>
              </a:lnSpc>
              <a:spcBef>
                <a:spcPct val="0"/>
              </a:spcBef>
              <a:buFont typeface="Arial" panose="020B0604020202020204" pitchFamily="34" charset="0"/>
              <a:buChar char="•"/>
              <a:defRPr/>
            </a:pPr>
            <a:r>
              <a:rPr lang="sl-SI" sz="2000" kern="1200" dirty="0">
                <a:solidFill>
                  <a:srgbClr val="3333CC"/>
                </a:solidFill>
                <a:latin typeface="Arial" charset="0"/>
              </a:rPr>
              <a:t>Načrt za izvajanje postopkov in za vzpostavitev/prenovo IS</a:t>
            </a:r>
          </a:p>
          <a:p>
            <a:pPr eaLnBrk="1" hangingPunct="1">
              <a:defRPr/>
            </a:pPr>
            <a:endParaRPr lang="sl-SI" sz="2000" dirty="0">
              <a:solidFill>
                <a:schemeClr val="accent2"/>
              </a:solidFill>
              <a:latin typeface="Arial" pitchFamily="34" charset="0"/>
              <a:cs typeface="Arial" pitchFamily="34" charset="0"/>
            </a:endParaRPr>
          </a:p>
          <a:p>
            <a:pPr eaLnBrk="1" hangingPunct="1">
              <a:defRPr/>
            </a:pPr>
            <a:endParaRPr lang="sl-SI" sz="2000" dirty="0">
              <a:solidFill>
                <a:schemeClr val="accent2"/>
              </a:solidFill>
              <a:latin typeface="Arial" pitchFamily="34" charset="0"/>
              <a:cs typeface="Arial" pitchFamily="34" charset="0"/>
            </a:endParaRPr>
          </a:p>
          <a:p>
            <a:pPr lvl="2" eaLnBrk="1" hangingPunct="1">
              <a:buFontTx/>
              <a:buNone/>
              <a:defRPr/>
            </a:pPr>
            <a:endParaRPr lang="sl-SI" sz="2000" dirty="0">
              <a:solidFill>
                <a:schemeClr val="accent2"/>
              </a:solidFill>
              <a:latin typeface="Arial" pitchFamily="34" charset="0"/>
              <a:cs typeface="Arial" pitchFamily="34" charset="0"/>
            </a:endParaRPr>
          </a:p>
        </p:txBody>
      </p:sp>
    </p:spTree>
    <p:extLst>
      <p:ext uri="{BB962C8B-B14F-4D97-AF65-F5344CB8AC3E}">
        <p14:creationId xmlns:p14="http://schemas.microsoft.com/office/powerpoint/2010/main" val="3533906408"/>
      </p:ext>
    </p:extLst>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524000" y="-27384"/>
            <a:ext cx="9144000" cy="1143000"/>
          </a:xfrm>
        </p:spPr>
        <p:txBody>
          <a:bodyPr/>
          <a:lstStyle/>
          <a:p>
            <a:pPr eaLnBrk="1" hangingPunct="1"/>
            <a:r>
              <a:rPr lang="sl-SI" sz="4000" dirty="0">
                <a:solidFill>
                  <a:schemeClr val="accent2"/>
                </a:solidFill>
                <a:latin typeface="Arial" pitchFamily="34" charset="0"/>
                <a:cs typeface="Arial" pitchFamily="34" charset="0"/>
              </a:rPr>
              <a:t>Notranja pravila za zajem in </a:t>
            </a:r>
            <a:r>
              <a:rPr lang="sl-SI" sz="4000" dirty="0" smtClean="0">
                <a:solidFill>
                  <a:schemeClr val="accent2"/>
                </a:solidFill>
                <a:latin typeface="Arial" pitchFamily="34" charset="0"/>
                <a:cs typeface="Arial" pitchFamily="34" charset="0"/>
              </a:rPr>
              <a:t>hrambo </a:t>
            </a:r>
            <a:r>
              <a:rPr lang="sl-SI" sz="4000" dirty="0" smtClean="0">
                <a:solidFill>
                  <a:schemeClr val="accent2"/>
                </a:solidFill>
                <a:latin typeface="Arial" pitchFamily="34" charset="0"/>
                <a:cs typeface="Arial" pitchFamily="34" charset="0"/>
              </a:rPr>
              <a:t>4</a:t>
            </a:r>
            <a:endParaRPr lang="sl-SI" sz="4000" dirty="0">
              <a:solidFill>
                <a:schemeClr val="accent2"/>
              </a:solidFill>
              <a:latin typeface="Arial" pitchFamily="34" charset="0"/>
              <a:cs typeface="Arial" pitchFamily="34" charset="0"/>
            </a:endParaRPr>
          </a:p>
        </p:txBody>
      </p:sp>
      <p:sp>
        <p:nvSpPr>
          <p:cNvPr id="253955" name="Rectangle 3"/>
          <p:cNvSpPr>
            <a:spLocks noGrp="1" noChangeArrowheads="1"/>
          </p:cNvSpPr>
          <p:nvPr>
            <p:ph type="body" idx="1"/>
          </p:nvPr>
        </p:nvSpPr>
        <p:spPr>
          <a:xfrm>
            <a:off x="2706688" y="1412776"/>
            <a:ext cx="7772400" cy="5256584"/>
          </a:xfrm>
        </p:spPr>
        <p:txBody>
          <a:bodyPr/>
          <a:lstStyle/>
          <a:p>
            <a:pPr eaLnBrk="1" hangingPunct="1">
              <a:buNone/>
              <a:defRPr/>
            </a:pPr>
            <a:r>
              <a:rPr lang="sl-SI" sz="2000" dirty="0">
                <a:solidFill>
                  <a:schemeClr val="accent2"/>
                </a:solidFill>
                <a:latin typeface="Arial" pitchFamily="34" charset="0"/>
                <a:cs typeface="Arial" pitchFamily="34" charset="0"/>
              </a:rPr>
              <a:t>INTERNI PRAVNI </a:t>
            </a:r>
            <a:r>
              <a:rPr lang="sl-SI" sz="2000" dirty="0" smtClean="0">
                <a:solidFill>
                  <a:schemeClr val="accent2"/>
                </a:solidFill>
                <a:latin typeface="Arial" pitchFamily="34" charset="0"/>
                <a:cs typeface="Arial" pitchFamily="34" charset="0"/>
              </a:rPr>
              <a:t>AKT NP </a:t>
            </a:r>
          </a:p>
          <a:p>
            <a:pPr eaLnBrk="1" hangingPunct="1">
              <a:buNone/>
              <a:defRPr/>
            </a:pPr>
            <a:endParaRPr lang="sl-SI" sz="2000" dirty="0">
              <a:solidFill>
                <a:schemeClr val="accent2"/>
              </a:solidFill>
              <a:latin typeface="Arial" pitchFamily="34" charset="0"/>
              <a:cs typeface="Arial" pitchFamily="34" charset="0"/>
            </a:endParaRPr>
          </a:p>
          <a:p>
            <a:pPr eaLnBrk="1" hangingPunct="1">
              <a:buNone/>
              <a:defRPr/>
            </a:pPr>
            <a:r>
              <a:rPr lang="sl-SI" sz="2000" b="1" dirty="0" smtClean="0">
                <a:solidFill>
                  <a:schemeClr val="accent2"/>
                </a:solidFill>
                <a:latin typeface="Arial" pitchFamily="34" charset="0"/>
                <a:cs typeface="Arial" pitchFamily="34" charset="0"/>
              </a:rPr>
              <a:t>LASTNA</a:t>
            </a:r>
            <a:r>
              <a:rPr lang="sl-SI" sz="2000" dirty="0" smtClean="0">
                <a:solidFill>
                  <a:schemeClr val="accent2"/>
                </a:solidFill>
                <a:latin typeface="Arial" pitchFamily="34" charset="0"/>
                <a:cs typeface="Arial" pitchFamily="34" charset="0"/>
              </a:rPr>
              <a:t> NP</a:t>
            </a:r>
          </a:p>
          <a:p>
            <a:pPr eaLnBrk="1" hangingPunct="1">
              <a:buNone/>
              <a:defRPr/>
            </a:pPr>
            <a:r>
              <a:rPr lang="sl-SI" sz="2000" dirty="0" smtClean="0">
                <a:solidFill>
                  <a:schemeClr val="accent2"/>
                </a:solidFill>
                <a:latin typeface="Arial" pitchFamily="34" charset="0"/>
                <a:cs typeface="Arial" pitchFamily="34" charset="0"/>
              </a:rPr>
              <a:t>prevzem </a:t>
            </a:r>
            <a:r>
              <a:rPr lang="sl-SI" sz="2000" b="1" dirty="0" smtClean="0">
                <a:solidFill>
                  <a:schemeClr val="accent2"/>
                </a:solidFill>
                <a:latin typeface="Arial" pitchFamily="34" charset="0"/>
                <a:cs typeface="Arial" pitchFamily="34" charset="0"/>
              </a:rPr>
              <a:t>VZORČNIH</a:t>
            </a:r>
            <a:r>
              <a:rPr lang="sl-SI" sz="2000" dirty="0" smtClean="0">
                <a:solidFill>
                  <a:schemeClr val="accent2"/>
                </a:solidFill>
                <a:latin typeface="Arial" pitchFamily="34" charset="0"/>
                <a:cs typeface="Arial" pitchFamily="34" charset="0"/>
              </a:rPr>
              <a:t> </a:t>
            </a:r>
            <a:r>
              <a:rPr lang="sl-SI" sz="2000" dirty="0">
                <a:solidFill>
                  <a:schemeClr val="accent2"/>
                </a:solidFill>
                <a:latin typeface="Arial" pitchFamily="34" charset="0"/>
                <a:cs typeface="Arial" pitchFamily="34" charset="0"/>
              </a:rPr>
              <a:t>NP</a:t>
            </a:r>
          </a:p>
          <a:p>
            <a:pPr eaLnBrk="1" hangingPunct="1">
              <a:buNone/>
              <a:defRPr/>
            </a:pPr>
            <a:r>
              <a:rPr lang="sl-SI" sz="2000" u="sng" dirty="0" smtClean="0">
                <a:solidFill>
                  <a:schemeClr val="accent2"/>
                </a:solidFill>
                <a:latin typeface="Arial" pitchFamily="34" charset="0"/>
                <a:cs typeface="Arial" pitchFamily="34" charset="0"/>
              </a:rPr>
              <a:t>Arhiv </a:t>
            </a:r>
            <a:r>
              <a:rPr lang="sl-SI" sz="2000" u="sng" dirty="0">
                <a:solidFill>
                  <a:schemeClr val="accent2"/>
                </a:solidFill>
                <a:latin typeface="Arial" pitchFamily="34" charset="0"/>
                <a:cs typeface="Arial" pitchFamily="34" charset="0"/>
              </a:rPr>
              <a:t>RS: Register potrjenih </a:t>
            </a:r>
            <a:r>
              <a:rPr lang="sl-SI" sz="2000" b="1" u="sng" dirty="0" smtClean="0">
                <a:solidFill>
                  <a:schemeClr val="accent2"/>
                </a:solidFill>
                <a:latin typeface="Arial" pitchFamily="34" charset="0"/>
                <a:cs typeface="Arial" pitchFamily="34" charset="0"/>
              </a:rPr>
              <a:t>VZORČNIH</a:t>
            </a:r>
            <a:r>
              <a:rPr lang="sl-SI" sz="2000" u="sng" dirty="0" smtClean="0">
                <a:solidFill>
                  <a:schemeClr val="accent2"/>
                </a:solidFill>
                <a:latin typeface="Arial" pitchFamily="34" charset="0"/>
                <a:cs typeface="Arial" pitchFamily="34" charset="0"/>
              </a:rPr>
              <a:t> NP</a:t>
            </a:r>
            <a:endParaRPr lang="sl-SI" sz="1800" dirty="0" smtClean="0">
              <a:solidFill>
                <a:schemeClr val="accent2"/>
              </a:solidFill>
              <a:latin typeface="Arial" pitchFamily="34" charset="0"/>
              <a:cs typeface="Arial" pitchFamily="34" charset="0"/>
            </a:endParaRPr>
          </a:p>
          <a:p>
            <a:pPr eaLnBrk="1" hangingPunct="1">
              <a:buNone/>
              <a:defRPr/>
            </a:pPr>
            <a:r>
              <a:rPr lang="sl-SI" sz="1800" dirty="0">
                <a:solidFill>
                  <a:schemeClr val="accent2"/>
                </a:solidFill>
                <a:latin typeface="Arial" pitchFamily="34" charset="0"/>
                <a:cs typeface="Arial" pitchFamily="34" charset="0"/>
              </a:rPr>
              <a:t>	https://reh.ars.gov.si/ShakeSpeareWebClient/process/process_list_full_page.xhtml</a:t>
            </a:r>
            <a:endParaRPr lang="sl-SI" sz="2000" dirty="0">
              <a:solidFill>
                <a:schemeClr val="accent2"/>
              </a:solidFill>
              <a:latin typeface="Arial" pitchFamily="34" charset="0"/>
              <a:cs typeface="Arial" pitchFamily="34" charset="0"/>
            </a:endParaRPr>
          </a:p>
          <a:p>
            <a:pPr eaLnBrk="1" hangingPunct="1">
              <a:buNone/>
              <a:defRPr/>
            </a:pPr>
            <a:endParaRPr lang="sl-SI" sz="1800" dirty="0">
              <a:solidFill>
                <a:schemeClr val="accent2"/>
              </a:solidFill>
              <a:latin typeface="Arial" pitchFamily="34" charset="0"/>
              <a:cs typeface="Arial" pitchFamily="34" charset="0"/>
            </a:endParaRPr>
          </a:p>
        </p:txBody>
      </p:sp>
    </p:spTree>
    <p:extLst>
      <p:ext uri="{BB962C8B-B14F-4D97-AF65-F5344CB8AC3E}">
        <p14:creationId xmlns:p14="http://schemas.microsoft.com/office/powerpoint/2010/main" val="3969345791"/>
      </p:ext>
    </p:extLst>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524000" y="-27384"/>
            <a:ext cx="9144000" cy="1143000"/>
          </a:xfrm>
        </p:spPr>
        <p:txBody>
          <a:bodyPr/>
          <a:lstStyle/>
          <a:p>
            <a:pPr eaLnBrk="1" hangingPunct="1"/>
            <a:r>
              <a:rPr lang="sl-SI" sz="4000" dirty="0">
                <a:solidFill>
                  <a:schemeClr val="accent2"/>
                </a:solidFill>
                <a:latin typeface="Arial" pitchFamily="34" charset="0"/>
                <a:cs typeface="Arial" pitchFamily="34" charset="0"/>
              </a:rPr>
              <a:t>Notranja pravila za zajem in </a:t>
            </a:r>
            <a:r>
              <a:rPr lang="sl-SI" sz="4000" dirty="0" smtClean="0">
                <a:solidFill>
                  <a:schemeClr val="accent2"/>
                </a:solidFill>
                <a:latin typeface="Arial" pitchFamily="34" charset="0"/>
                <a:cs typeface="Arial" pitchFamily="34" charset="0"/>
              </a:rPr>
              <a:t>hrambo </a:t>
            </a:r>
            <a:r>
              <a:rPr lang="sl-SI" sz="4000" dirty="0">
                <a:solidFill>
                  <a:schemeClr val="accent2"/>
                </a:solidFill>
                <a:latin typeface="Arial" pitchFamily="34" charset="0"/>
                <a:cs typeface="Arial" pitchFamily="34" charset="0"/>
              </a:rPr>
              <a:t>5</a:t>
            </a:r>
            <a:endParaRPr lang="sl-SI" sz="4000" dirty="0">
              <a:solidFill>
                <a:schemeClr val="accent2"/>
              </a:solidFill>
              <a:latin typeface="Arial" pitchFamily="34" charset="0"/>
              <a:cs typeface="Arial" pitchFamily="34" charset="0"/>
            </a:endParaRPr>
          </a:p>
        </p:txBody>
      </p:sp>
      <p:sp>
        <p:nvSpPr>
          <p:cNvPr id="253955" name="Rectangle 3"/>
          <p:cNvSpPr>
            <a:spLocks noGrp="1" noChangeArrowheads="1"/>
          </p:cNvSpPr>
          <p:nvPr>
            <p:ph type="body" idx="1"/>
          </p:nvPr>
        </p:nvSpPr>
        <p:spPr>
          <a:xfrm>
            <a:off x="2706688" y="1412776"/>
            <a:ext cx="7772400" cy="5256584"/>
          </a:xfrm>
        </p:spPr>
        <p:txBody>
          <a:bodyPr/>
          <a:lstStyle/>
          <a:p>
            <a:pPr eaLnBrk="1" hangingPunct="1">
              <a:buNone/>
              <a:defRPr/>
            </a:pPr>
            <a:r>
              <a:rPr lang="sl-SI" sz="2000" dirty="0">
                <a:solidFill>
                  <a:schemeClr val="accent2"/>
                </a:solidFill>
                <a:latin typeface="Arial" pitchFamily="34" charset="0"/>
                <a:cs typeface="Arial" pitchFamily="34" charset="0"/>
              </a:rPr>
              <a:t>INTERNI PRAVNI </a:t>
            </a:r>
            <a:r>
              <a:rPr lang="sl-SI" sz="2000" dirty="0" smtClean="0">
                <a:solidFill>
                  <a:schemeClr val="accent2"/>
                </a:solidFill>
                <a:latin typeface="Arial" pitchFamily="34" charset="0"/>
                <a:cs typeface="Arial" pitchFamily="34" charset="0"/>
              </a:rPr>
              <a:t>AKT NP </a:t>
            </a:r>
          </a:p>
          <a:p>
            <a:pPr eaLnBrk="1" hangingPunct="1">
              <a:buNone/>
              <a:defRPr/>
            </a:pPr>
            <a:endParaRPr lang="sl-SI" sz="2000" dirty="0" smtClean="0">
              <a:solidFill>
                <a:schemeClr val="accent2"/>
              </a:solidFill>
              <a:latin typeface="Arial" pitchFamily="34" charset="0"/>
              <a:cs typeface="Arial" pitchFamily="34" charset="0"/>
            </a:endParaRPr>
          </a:p>
          <a:p>
            <a:pPr marL="457200" indent="-457200" eaLnBrk="1" hangingPunct="1">
              <a:buFont typeface="+mj-lt"/>
              <a:buAutoNum type="arabicPeriod"/>
              <a:defRPr/>
            </a:pPr>
            <a:r>
              <a:rPr lang="sl-SI" sz="2000" dirty="0" smtClean="0">
                <a:solidFill>
                  <a:schemeClr val="accent2"/>
                </a:solidFill>
                <a:latin typeface="Arial" pitchFamily="34" charset="0"/>
                <a:cs typeface="Arial" pitchFamily="34" charset="0"/>
              </a:rPr>
              <a:t>opraviti </a:t>
            </a:r>
            <a:r>
              <a:rPr lang="sl-SI" sz="2000" dirty="0">
                <a:solidFill>
                  <a:schemeClr val="accent2"/>
                </a:solidFill>
                <a:latin typeface="Arial" pitchFamily="34" charset="0"/>
                <a:cs typeface="Arial" pitchFamily="34" charset="0"/>
              </a:rPr>
              <a:t>predhodno </a:t>
            </a:r>
            <a:r>
              <a:rPr lang="sl-SI" sz="2000" u="sng" dirty="0">
                <a:solidFill>
                  <a:schemeClr val="accent2"/>
                </a:solidFill>
                <a:latin typeface="Arial" pitchFamily="34" charset="0"/>
                <a:cs typeface="Arial" pitchFamily="34" charset="0"/>
              </a:rPr>
              <a:t>pripravo na zajem in e-hrambo</a:t>
            </a:r>
          </a:p>
          <a:p>
            <a:pPr marL="457200" indent="-457200" eaLnBrk="1" hangingPunct="1">
              <a:buFont typeface="+mj-lt"/>
              <a:buAutoNum type="arabicPeriod"/>
              <a:defRPr/>
            </a:pPr>
            <a:r>
              <a:rPr lang="sl-SI" sz="2000" u="sng" dirty="0">
                <a:solidFill>
                  <a:schemeClr val="accent2"/>
                </a:solidFill>
                <a:latin typeface="Arial" pitchFamily="34" charset="0"/>
                <a:cs typeface="Arial" pitchFamily="34" charset="0"/>
              </a:rPr>
              <a:t>sprejeti interni pravni akt NOTRANJA </a:t>
            </a:r>
            <a:r>
              <a:rPr lang="sl-SI" sz="2000" u="sng" dirty="0" smtClean="0">
                <a:solidFill>
                  <a:schemeClr val="accent2"/>
                </a:solidFill>
                <a:latin typeface="Arial" pitchFamily="34" charset="0"/>
                <a:cs typeface="Arial" pitchFamily="34" charset="0"/>
              </a:rPr>
              <a:t>PRAVILA </a:t>
            </a:r>
            <a:endParaRPr lang="sl-SI" sz="2000" u="sng" dirty="0">
              <a:solidFill>
                <a:schemeClr val="accent2"/>
              </a:solidFill>
              <a:latin typeface="Arial" pitchFamily="34" charset="0"/>
              <a:cs typeface="Arial" pitchFamily="34" charset="0"/>
            </a:endParaRPr>
          </a:p>
          <a:p>
            <a:pPr marL="457200" indent="-457200" eaLnBrk="1" hangingPunct="1">
              <a:buFont typeface="+mj-lt"/>
              <a:buAutoNum type="arabicPeriod"/>
              <a:defRPr/>
            </a:pPr>
            <a:r>
              <a:rPr lang="sl-SI" sz="2000" dirty="0">
                <a:solidFill>
                  <a:schemeClr val="accent2"/>
                </a:solidFill>
                <a:latin typeface="Arial" pitchFamily="34" charset="0"/>
                <a:cs typeface="Arial" pitchFamily="34" charset="0"/>
              </a:rPr>
              <a:t>[LASTNA NP vložiti v presojo skladnosti </a:t>
            </a:r>
            <a:r>
              <a:rPr lang="sl-SI" sz="2000" u="sng" dirty="0">
                <a:solidFill>
                  <a:schemeClr val="accent2"/>
                </a:solidFill>
                <a:latin typeface="Arial" pitchFamily="34" charset="0"/>
                <a:cs typeface="Arial" pitchFamily="34" charset="0"/>
              </a:rPr>
              <a:t>v Arhiv RS]</a:t>
            </a:r>
          </a:p>
          <a:p>
            <a:pPr marL="457200" indent="-457200" eaLnBrk="1" hangingPunct="1">
              <a:buFont typeface="+mj-lt"/>
              <a:buAutoNum type="arabicPeriod"/>
              <a:defRPr/>
            </a:pPr>
            <a:r>
              <a:rPr lang="sl-SI" sz="2000" u="sng" dirty="0">
                <a:solidFill>
                  <a:schemeClr val="accent2"/>
                </a:solidFill>
                <a:latin typeface="Arial" pitchFamily="34" charset="0"/>
                <a:cs typeface="Arial" pitchFamily="34" charset="0"/>
              </a:rPr>
              <a:t>izvajati</a:t>
            </a:r>
            <a:r>
              <a:rPr lang="sl-SI" sz="2000" dirty="0">
                <a:solidFill>
                  <a:schemeClr val="accent2"/>
                </a:solidFill>
                <a:latin typeface="Arial" pitchFamily="34" charset="0"/>
                <a:cs typeface="Arial" pitchFamily="34" charset="0"/>
              </a:rPr>
              <a:t> NP</a:t>
            </a:r>
          </a:p>
          <a:p>
            <a:pPr marL="457200" indent="-457200" eaLnBrk="1" hangingPunct="1">
              <a:buFont typeface="+mj-lt"/>
              <a:buAutoNum type="arabicPeriod"/>
              <a:defRPr/>
            </a:pPr>
            <a:r>
              <a:rPr lang="sl-SI" sz="2000" u="sng" dirty="0">
                <a:solidFill>
                  <a:schemeClr val="accent2"/>
                </a:solidFill>
                <a:latin typeface="Arial" pitchFamily="34" charset="0"/>
                <a:cs typeface="Arial" pitchFamily="34" charset="0"/>
              </a:rPr>
              <a:t>spremljati</a:t>
            </a:r>
            <a:r>
              <a:rPr lang="sl-SI" sz="2000" dirty="0">
                <a:solidFill>
                  <a:schemeClr val="accent2"/>
                </a:solidFill>
                <a:latin typeface="Arial" pitchFamily="34" charset="0"/>
                <a:cs typeface="Arial" pitchFamily="34" charset="0"/>
              </a:rPr>
              <a:t> izvajanje NP in odpravljati ugotovljene pomanjkljivosti</a:t>
            </a:r>
          </a:p>
          <a:p>
            <a:pPr marL="457200" indent="-457200" eaLnBrk="1" hangingPunct="1">
              <a:buFont typeface="+mj-lt"/>
              <a:buAutoNum type="arabicPeriod"/>
              <a:defRPr/>
            </a:pPr>
            <a:r>
              <a:rPr lang="sl-SI" sz="2000" u="sng" dirty="0">
                <a:solidFill>
                  <a:schemeClr val="accent2"/>
                </a:solidFill>
                <a:latin typeface="Arial" pitchFamily="34" charset="0"/>
                <a:cs typeface="Arial" pitchFamily="34" charset="0"/>
              </a:rPr>
              <a:t>dokumentirati</a:t>
            </a:r>
            <a:r>
              <a:rPr lang="sl-SI" sz="2000" dirty="0">
                <a:solidFill>
                  <a:schemeClr val="accent2"/>
                </a:solidFill>
                <a:latin typeface="Arial" pitchFamily="34" charset="0"/>
                <a:cs typeface="Arial" pitchFamily="34" charset="0"/>
              </a:rPr>
              <a:t> izvajanje NP in njegovo spremljanje</a:t>
            </a:r>
          </a:p>
          <a:p>
            <a:pPr eaLnBrk="1" hangingPunct="1">
              <a:buNone/>
              <a:defRPr/>
            </a:pPr>
            <a:endParaRPr lang="sl-SI" sz="1800" dirty="0">
              <a:solidFill>
                <a:schemeClr val="accent2"/>
              </a:solidFill>
              <a:latin typeface="Arial" pitchFamily="34" charset="0"/>
              <a:cs typeface="Arial" pitchFamily="34" charset="0"/>
            </a:endParaRPr>
          </a:p>
        </p:txBody>
      </p:sp>
    </p:spTree>
    <p:extLst>
      <p:ext uri="{BB962C8B-B14F-4D97-AF65-F5344CB8AC3E}">
        <p14:creationId xmlns:p14="http://schemas.microsoft.com/office/powerpoint/2010/main" val="2131007847"/>
      </p:ext>
    </p:extLst>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27384"/>
            <a:ext cx="12192000" cy="1143000"/>
          </a:xfrm>
        </p:spPr>
        <p:txBody>
          <a:bodyPr/>
          <a:lstStyle/>
          <a:p>
            <a:pPr eaLnBrk="1" hangingPunct="1"/>
            <a:r>
              <a:rPr lang="sl-SI" sz="4000" dirty="0" smtClean="0">
                <a:solidFill>
                  <a:srgbClr val="C00000"/>
                </a:solidFill>
                <a:latin typeface="Arial" pitchFamily="34" charset="0"/>
                <a:cs typeface="Arial" pitchFamily="34" charset="0"/>
              </a:rPr>
              <a:t>Javni a</a:t>
            </a:r>
            <a:r>
              <a:rPr lang="sl-SI" sz="4000" dirty="0" smtClean="0">
                <a:solidFill>
                  <a:srgbClr val="C00000"/>
                </a:solidFill>
                <a:latin typeface="Arial" pitchFamily="34" charset="0"/>
                <a:cs typeface="Arial" pitchFamily="34" charset="0"/>
              </a:rPr>
              <a:t>rhivi – usposabljajo za delo z dok. </a:t>
            </a:r>
            <a:r>
              <a:rPr lang="sl-SI" sz="4000" dirty="0">
                <a:solidFill>
                  <a:srgbClr val="C00000"/>
                </a:solidFill>
                <a:latin typeface="Arial" pitchFamily="34" charset="0"/>
                <a:cs typeface="Arial" pitchFamily="34" charset="0"/>
              </a:rPr>
              <a:t>g</a:t>
            </a:r>
            <a:r>
              <a:rPr lang="sl-SI" sz="4000" dirty="0" smtClean="0">
                <a:solidFill>
                  <a:srgbClr val="C00000"/>
                </a:solidFill>
                <a:latin typeface="Arial" pitchFamily="34" charset="0"/>
                <a:cs typeface="Arial" pitchFamily="34" charset="0"/>
              </a:rPr>
              <a:t>r.</a:t>
            </a:r>
            <a:endParaRPr lang="sl-SI" sz="4000" dirty="0">
              <a:solidFill>
                <a:srgbClr val="C00000"/>
              </a:solidFill>
              <a:latin typeface="Arial" pitchFamily="34" charset="0"/>
              <a:cs typeface="Arial" pitchFamily="34" charset="0"/>
            </a:endParaRPr>
          </a:p>
        </p:txBody>
      </p:sp>
      <p:sp>
        <p:nvSpPr>
          <p:cNvPr id="253955" name="Rectangle 3"/>
          <p:cNvSpPr>
            <a:spLocks noGrp="1" noChangeArrowheads="1"/>
          </p:cNvSpPr>
          <p:nvPr>
            <p:ph type="body" idx="1"/>
          </p:nvPr>
        </p:nvSpPr>
        <p:spPr>
          <a:xfrm>
            <a:off x="2706688" y="1412776"/>
            <a:ext cx="8789912" cy="5256584"/>
          </a:xfrm>
        </p:spPr>
        <p:txBody>
          <a:bodyPr/>
          <a:lstStyle/>
          <a:p>
            <a:pPr eaLnBrk="1" hangingPunct="1">
              <a:buNone/>
              <a:defRPr/>
            </a:pPr>
            <a:r>
              <a:rPr lang="sl-SI" sz="2000" dirty="0" smtClean="0">
                <a:solidFill>
                  <a:srgbClr val="C00000"/>
                </a:solidFill>
                <a:latin typeface="Arial" pitchFamily="34" charset="0"/>
                <a:cs typeface="Arial" pitchFamily="34" charset="0"/>
              </a:rPr>
              <a:t>USPOSABLJANJA</a:t>
            </a:r>
          </a:p>
          <a:p>
            <a:pPr eaLnBrk="1" hangingPunct="1">
              <a:buFont typeface="Wingdings" panose="05000000000000000000" pitchFamily="2" charset="2"/>
              <a:buChar char="ü"/>
              <a:defRPr/>
            </a:pPr>
            <a:r>
              <a:rPr lang="sl-SI" sz="2000" dirty="0" smtClean="0">
                <a:solidFill>
                  <a:schemeClr val="accent2"/>
                </a:solidFill>
                <a:latin typeface="Arial" pitchFamily="34" charset="0"/>
                <a:cs typeface="Arial" pitchFamily="34" charset="0"/>
              </a:rPr>
              <a:t>uslužbencev</a:t>
            </a:r>
            <a:r>
              <a:rPr lang="sl-SI" sz="2000" dirty="0" smtClean="0">
                <a:solidFill>
                  <a:schemeClr val="accent2"/>
                </a:solidFill>
                <a:latin typeface="Arial" pitchFamily="34" charset="0"/>
                <a:cs typeface="Arial" pitchFamily="34" charset="0"/>
              </a:rPr>
              <a:t>, ki delajo z </a:t>
            </a:r>
            <a:r>
              <a:rPr lang="sl-SI" sz="2000" dirty="0" smtClean="0">
                <a:solidFill>
                  <a:schemeClr val="accent2"/>
                </a:solidFill>
                <a:latin typeface="Arial" pitchFamily="34" charset="0"/>
                <a:cs typeface="Arial" pitchFamily="34" charset="0"/>
              </a:rPr>
              <a:t>dokum</a:t>
            </a:r>
            <a:r>
              <a:rPr lang="sl-SI" sz="2000" dirty="0" smtClean="0">
                <a:solidFill>
                  <a:schemeClr val="accent2"/>
                </a:solidFill>
                <a:latin typeface="Arial" pitchFamily="34" charset="0"/>
                <a:cs typeface="Arial" pitchFamily="34" charset="0"/>
              </a:rPr>
              <a:t>entarnim gradivom</a:t>
            </a:r>
            <a:r>
              <a:rPr lang="sl-SI" sz="2000" dirty="0" smtClean="0">
                <a:solidFill>
                  <a:schemeClr val="accent2"/>
                </a:solidFill>
                <a:latin typeface="Arial" pitchFamily="34" charset="0"/>
                <a:cs typeface="Arial" pitchFamily="34" charset="0"/>
              </a:rPr>
              <a:t> – pristojni arhivi</a:t>
            </a:r>
          </a:p>
          <a:p>
            <a:pPr eaLnBrk="1" hangingPunct="1">
              <a:buFont typeface="Wingdings" panose="05000000000000000000" pitchFamily="2" charset="2"/>
              <a:buChar char="ü"/>
              <a:defRPr/>
            </a:pPr>
            <a:r>
              <a:rPr lang="sl-SI" sz="2000" dirty="0" smtClean="0">
                <a:solidFill>
                  <a:schemeClr val="accent2"/>
                </a:solidFill>
                <a:latin typeface="Arial" pitchFamily="34" charset="0"/>
                <a:cs typeface="Arial" pitchFamily="34" charset="0"/>
              </a:rPr>
              <a:t>presojevalcev </a:t>
            </a:r>
            <a:r>
              <a:rPr lang="sl-SI" sz="2000" dirty="0">
                <a:solidFill>
                  <a:schemeClr val="accent2"/>
                </a:solidFill>
                <a:latin typeface="Arial" pitchFamily="34" charset="0"/>
                <a:cs typeface="Arial" pitchFamily="34" charset="0"/>
              </a:rPr>
              <a:t>NP </a:t>
            </a:r>
            <a:r>
              <a:rPr lang="sl-SI" sz="2000" dirty="0" smtClean="0">
                <a:solidFill>
                  <a:schemeClr val="accent2"/>
                </a:solidFill>
                <a:latin typeface="Arial" pitchFamily="34" charset="0"/>
                <a:cs typeface="Arial" pitchFamily="34" charset="0"/>
              </a:rPr>
              <a:t>– Arhiv RS</a:t>
            </a:r>
            <a:endParaRPr lang="sl-SI" sz="2000" dirty="0" smtClean="0">
              <a:solidFill>
                <a:schemeClr val="accent2"/>
              </a:solidFill>
              <a:latin typeface="Arial" pitchFamily="34" charset="0"/>
              <a:cs typeface="Arial" pitchFamily="34" charset="0"/>
            </a:endParaRPr>
          </a:p>
          <a:p>
            <a:pPr eaLnBrk="1" hangingPunct="1">
              <a:lnSpc>
                <a:spcPct val="80000"/>
              </a:lnSpc>
              <a:buFontTx/>
              <a:buNone/>
            </a:pPr>
            <a:endParaRPr lang="sl-SI" sz="1800" dirty="0" smtClean="0">
              <a:solidFill>
                <a:schemeClr val="accent2"/>
              </a:solidFill>
              <a:latin typeface="Arial" pitchFamily="34" charset="0"/>
              <a:cs typeface="Arial" pitchFamily="34" charset="0"/>
            </a:endParaRPr>
          </a:p>
          <a:p>
            <a:pPr eaLnBrk="1" hangingPunct="1">
              <a:lnSpc>
                <a:spcPct val="80000"/>
              </a:lnSpc>
              <a:buFontTx/>
              <a:buNone/>
            </a:pPr>
            <a:r>
              <a:rPr lang="sl-SI" sz="1800" dirty="0">
                <a:solidFill>
                  <a:schemeClr val="accent2"/>
                </a:solidFill>
                <a:latin typeface="Arial" pitchFamily="34" charset="0"/>
                <a:cs typeface="Arial" pitchFamily="34" charset="0"/>
              </a:rPr>
              <a:t>______________</a:t>
            </a:r>
          </a:p>
          <a:p>
            <a:pPr eaLnBrk="1" hangingPunct="1">
              <a:lnSpc>
                <a:spcPct val="80000"/>
              </a:lnSpc>
              <a:buFontTx/>
              <a:buNone/>
            </a:pPr>
            <a:r>
              <a:rPr lang="sl-SI" sz="2000" dirty="0" smtClean="0">
                <a:solidFill>
                  <a:schemeClr val="accent2"/>
                </a:solidFill>
                <a:latin typeface="Arial" pitchFamily="34" charset="0"/>
                <a:cs typeface="Arial" pitchFamily="34" charset="0"/>
              </a:rPr>
              <a:t>Pravilnik </a:t>
            </a:r>
            <a:r>
              <a:rPr lang="sl-SI" sz="2000" dirty="0">
                <a:solidFill>
                  <a:schemeClr val="accent2"/>
                </a:solidFill>
                <a:latin typeface="Arial" pitchFamily="34" charset="0"/>
                <a:cs typeface="Arial" pitchFamily="34" charset="0"/>
              </a:rPr>
              <a:t>o strokovni usposobljenosti za delo z </a:t>
            </a:r>
            <a:r>
              <a:rPr lang="sl-SI" sz="2000" dirty="0" smtClean="0">
                <a:solidFill>
                  <a:schemeClr val="accent2"/>
                </a:solidFill>
                <a:latin typeface="Arial" pitchFamily="34" charset="0"/>
                <a:cs typeface="Arial" pitchFamily="34" charset="0"/>
              </a:rPr>
              <a:t>dokumentarnim gradivom</a:t>
            </a:r>
          </a:p>
          <a:p>
            <a:pPr eaLnBrk="1" hangingPunct="1">
              <a:lnSpc>
                <a:spcPct val="80000"/>
              </a:lnSpc>
              <a:buFontTx/>
              <a:buNone/>
            </a:pPr>
            <a:r>
              <a:rPr lang="pl-PL" sz="2000" dirty="0">
                <a:solidFill>
                  <a:schemeClr val="accent2"/>
                </a:solidFill>
                <a:latin typeface="Arial" pitchFamily="34" charset="0"/>
                <a:cs typeface="Arial" pitchFamily="34" charset="0"/>
              </a:rPr>
              <a:t>Katalog znanj </a:t>
            </a:r>
            <a:r>
              <a:rPr lang="pl-PL" sz="1600" dirty="0" smtClean="0">
                <a:solidFill>
                  <a:schemeClr val="accent2"/>
                </a:solidFill>
                <a:latin typeface="Arial" pitchFamily="34" charset="0"/>
                <a:cs typeface="Arial" pitchFamily="34" charset="0"/>
                <a:hlinkClick r:id="rId3"/>
              </a:rPr>
              <a:t>https</a:t>
            </a:r>
            <a:r>
              <a:rPr lang="pl-PL" sz="1600" dirty="0">
                <a:solidFill>
                  <a:schemeClr val="accent2"/>
                </a:solidFill>
                <a:latin typeface="Arial" pitchFamily="34" charset="0"/>
                <a:cs typeface="Arial" pitchFamily="34" charset="0"/>
                <a:hlinkClick r:id="rId3"/>
              </a:rPr>
              <a:t>://</a:t>
            </a:r>
            <a:r>
              <a:rPr lang="pl-PL" sz="1600" dirty="0" smtClean="0">
                <a:solidFill>
                  <a:schemeClr val="accent2"/>
                </a:solidFill>
                <a:latin typeface="Arial" pitchFamily="34" charset="0"/>
                <a:cs typeface="Arial" pitchFamily="34" charset="0"/>
                <a:hlinkClick r:id="rId3"/>
              </a:rPr>
              <a:t>www.gov.si/assets/organi-v-sestavi/Arhiv-RS/Projekt-e-ARH.si/Resitve/Katalog-znanj/e-ARH.si_Katalog-znanj _</a:t>
            </a:r>
            <a:r>
              <a:rPr lang="pl-PL" sz="1600" dirty="0" smtClean="0">
                <a:solidFill>
                  <a:schemeClr val="accent2"/>
                </a:solidFill>
                <a:latin typeface="Arial" pitchFamily="34" charset="0"/>
                <a:cs typeface="Arial" pitchFamily="34" charset="0"/>
                <a:hlinkClick r:id="rId3"/>
              </a:rPr>
              <a:t>verzija-1.0.pdf</a:t>
            </a:r>
            <a:endParaRPr lang="pl-PL" sz="1600" dirty="0" smtClean="0">
              <a:solidFill>
                <a:schemeClr val="accent2"/>
              </a:solidFill>
              <a:latin typeface="Arial" pitchFamily="34" charset="0"/>
              <a:cs typeface="Arial" pitchFamily="34" charset="0"/>
            </a:endParaRPr>
          </a:p>
          <a:p>
            <a:pPr eaLnBrk="1" hangingPunct="1">
              <a:lnSpc>
                <a:spcPct val="80000"/>
              </a:lnSpc>
              <a:buFontTx/>
              <a:buNone/>
            </a:pPr>
            <a:endParaRPr lang="pl-PL" sz="1600" dirty="0">
              <a:solidFill>
                <a:schemeClr val="accent2"/>
              </a:solidFill>
              <a:latin typeface="Arial" pitchFamily="34" charset="0"/>
              <a:cs typeface="Arial" pitchFamily="34" charset="0"/>
            </a:endParaRPr>
          </a:p>
          <a:p>
            <a:pPr eaLnBrk="1" hangingPunct="1">
              <a:lnSpc>
                <a:spcPct val="80000"/>
              </a:lnSpc>
              <a:buFontTx/>
              <a:buNone/>
            </a:pPr>
            <a:endParaRPr lang="pl-PL" sz="1600" dirty="0">
              <a:solidFill>
                <a:schemeClr val="accent2"/>
              </a:solidFill>
              <a:latin typeface="Arial" pitchFamily="34" charset="0"/>
              <a:cs typeface="Arial" pitchFamily="34" charset="0"/>
            </a:endParaRPr>
          </a:p>
          <a:p>
            <a:pPr eaLnBrk="1" hangingPunct="1">
              <a:lnSpc>
                <a:spcPct val="80000"/>
              </a:lnSpc>
              <a:buFontTx/>
              <a:buNone/>
            </a:pPr>
            <a:r>
              <a:rPr lang="sl-SI" sz="2000" dirty="0">
                <a:solidFill>
                  <a:schemeClr val="accent2"/>
                </a:solidFill>
                <a:latin typeface="Arial" pitchFamily="34" charset="0"/>
                <a:cs typeface="Arial" pitchFamily="34" charset="0"/>
              </a:rPr>
              <a:t>______________</a:t>
            </a:r>
          </a:p>
          <a:p>
            <a:pPr eaLnBrk="1" hangingPunct="1">
              <a:lnSpc>
                <a:spcPct val="80000"/>
              </a:lnSpc>
              <a:buFontTx/>
              <a:buNone/>
            </a:pPr>
            <a:r>
              <a:rPr lang="sl-SI" sz="2000" dirty="0" smtClean="0">
                <a:solidFill>
                  <a:srgbClr val="C00000"/>
                </a:solidFill>
                <a:latin typeface="Arial" pitchFamily="34" charset="0"/>
                <a:cs typeface="Arial" pitchFamily="34" charset="0"/>
              </a:rPr>
              <a:t>PREIZKUS </a:t>
            </a:r>
            <a:r>
              <a:rPr lang="sl-SI" sz="2000" dirty="0" smtClean="0">
                <a:solidFill>
                  <a:schemeClr val="accent2"/>
                </a:solidFill>
                <a:latin typeface="Arial" pitchFamily="34" charset="0"/>
                <a:cs typeface="Arial" pitchFamily="34" charset="0"/>
              </a:rPr>
              <a:t>STROKOVNE USPOSOBLJENOSTI ZA DELO Z D.G.</a:t>
            </a:r>
          </a:p>
          <a:p>
            <a:pPr eaLnBrk="1" hangingPunct="1">
              <a:lnSpc>
                <a:spcPct val="80000"/>
              </a:lnSpc>
              <a:buFontTx/>
              <a:buNone/>
            </a:pPr>
            <a:r>
              <a:rPr lang="sl-SI" sz="2000" dirty="0" smtClean="0">
                <a:solidFill>
                  <a:schemeClr val="accent2"/>
                </a:solidFill>
                <a:latin typeface="Arial" pitchFamily="34" charset="0"/>
                <a:cs typeface="Arial" pitchFamily="34" charset="0"/>
              </a:rPr>
              <a:t>(39.č.ZVDAGA, 11.č.PETZ)</a:t>
            </a:r>
            <a:endParaRPr lang="sl-SI" sz="2000" dirty="0">
              <a:solidFill>
                <a:schemeClr val="accent2"/>
              </a:solidFill>
              <a:latin typeface="Arial" pitchFamily="34" charset="0"/>
              <a:cs typeface="Arial" pitchFamily="34" charset="0"/>
            </a:endParaRPr>
          </a:p>
        </p:txBody>
      </p:sp>
    </p:spTree>
    <p:extLst>
      <p:ext uri="{BB962C8B-B14F-4D97-AF65-F5344CB8AC3E}">
        <p14:creationId xmlns:p14="http://schemas.microsoft.com/office/powerpoint/2010/main" val="3573069291"/>
      </p:ext>
    </p:extLst>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body" idx="4294967295"/>
          </p:nvPr>
        </p:nvSpPr>
        <p:spPr>
          <a:xfrm>
            <a:off x="1992314" y="1268760"/>
            <a:ext cx="9216254" cy="5472608"/>
          </a:xfrm>
          <a:ln>
            <a:noFill/>
          </a:ln>
        </p:spPr>
        <p:txBody>
          <a:bodyPr/>
          <a:lstStyle/>
          <a:p>
            <a:pPr marL="0" indent="0" eaLnBrk="1" hangingPunct="1">
              <a:lnSpc>
                <a:spcPct val="80000"/>
              </a:lnSpc>
              <a:buNone/>
            </a:pPr>
            <a:r>
              <a:rPr lang="sl-SI" sz="2000" dirty="0" smtClean="0">
                <a:solidFill>
                  <a:schemeClr val="accent2"/>
                </a:solidFill>
                <a:latin typeface="Arial" pitchFamily="34" charset="0"/>
                <a:cs typeface="Arial" pitchFamily="34" charset="0"/>
              </a:rPr>
              <a:t>CERTIFICIRANJE </a:t>
            </a:r>
            <a:r>
              <a:rPr lang="sl-SI" sz="2000" dirty="0">
                <a:solidFill>
                  <a:srgbClr val="C00000"/>
                </a:solidFill>
                <a:latin typeface="Arial" pitchFamily="34" charset="0"/>
                <a:cs typeface="Arial" pitchFamily="34" charset="0"/>
              </a:rPr>
              <a:t>– </a:t>
            </a:r>
            <a:r>
              <a:rPr lang="sl-SI" sz="2000" dirty="0" smtClean="0">
                <a:solidFill>
                  <a:srgbClr val="C00000"/>
                </a:solidFill>
                <a:latin typeface="Arial" pitchFamily="34" charset="0"/>
                <a:cs typeface="Arial" pitchFamily="34" charset="0"/>
              </a:rPr>
              <a:t>OBVEZNA za </a:t>
            </a:r>
            <a:r>
              <a:rPr lang="sl-SI" sz="2000" dirty="0">
                <a:solidFill>
                  <a:srgbClr val="C00000"/>
                </a:solidFill>
                <a:latin typeface="Arial" pitchFamily="34" charset="0"/>
                <a:cs typeface="Arial" pitchFamily="34" charset="0"/>
              </a:rPr>
              <a:t>ARHIVSKO</a:t>
            </a:r>
            <a:endParaRPr lang="sl-SI" sz="2000" dirty="0" smtClean="0">
              <a:solidFill>
                <a:srgbClr val="C00000"/>
              </a:solidFill>
              <a:latin typeface="Arial" pitchFamily="34" charset="0"/>
              <a:cs typeface="Arial" pitchFamily="34" charset="0"/>
            </a:endParaRPr>
          </a:p>
          <a:p>
            <a:pPr marL="400050" lvl="1" indent="0" eaLnBrk="1" hangingPunct="1">
              <a:lnSpc>
                <a:spcPct val="80000"/>
              </a:lnSpc>
              <a:buNone/>
            </a:pPr>
            <a:r>
              <a:rPr lang="sl-SI" sz="1600" dirty="0" smtClean="0">
                <a:solidFill>
                  <a:schemeClr val="accent2"/>
                </a:solidFill>
                <a:latin typeface="Arial" pitchFamily="34" charset="0"/>
                <a:cs typeface="Arial" pitchFamily="34" charset="0"/>
              </a:rPr>
              <a:t>Register </a:t>
            </a:r>
            <a:r>
              <a:rPr lang="sl-SI" sz="1600" u="sng" dirty="0" smtClean="0">
                <a:solidFill>
                  <a:schemeClr val="accent2"/>
                </a:solidFill>
                <a:effectLst>
                  <a:outerShdw blurRad="38100" dist="38100" dir="2700000" algn="tl">
                    <a:srgbClr val="000000">
                      <a:alpha val="43137"/>
                    </a:srgbClr>
                  </a:outerShdw>
                </a:effectLst>
                <a:latin typeface="Arial" pitchFamily="34" charset="0"/>
                <a:cs typeface="Arial" pitchFamily="34" charset="0"/>
              </a:rPr>
              <a:t>CERTIFICIRANIH</a:t>
            </a:r>
            <a:r>
              <a:rPr lang="sl-SI" sz="1600" dirty="0" smtClean="0">
                <a:solidFill>
                  <a:schemeClr val="accent2"/>
                </a:solidFill>
                <a:latin typeface="Arial" pitchFamily="34" charset="0"/>
                <a:cs typeface="Arial" pitchFamily="34" charset="0"/>
              </a:rPr>
              <a:t>:</a:t>
            </a:r>
          </a:p>
          <a:p>
            <a:pPr lvl="1" eaLnBrk="1" hangingPunct="1">
              <a:lnSpc>
                <a:spcPct val="80000"/>
              </a:lnSpc>
              <a:buFont typeface="Wingdings" panose="05000000000000000000" pitchFamily="2" charset="2"/>
              <a:buChar char="v"/>
            </a:pPr>
            <a:r>
              <a:rPr lang="sl-SI" sz="1600" dirty="0">
                <a:solidFill>
                  <a:schemeClr val="accent2"/>
                </a:solidFill>
                <a:effectLst>
                  <a:outerShdw blurRad="38100" dist="38100" dir="2700000" algn="tl">
                    <a:srgbClr val="000000">
                      <a:alpha val="43137"/>
                    </a:srgbClr>
                  </a:outerShdw>
                </a:effectLst>
                <a:latin typeface="Arial" pitchFamily="34" charset="0"/>
                <a:cs typeface="Arial" pitchFamily="34" charset="0"/>
              </a:rPr>
              <a:t>OPREME</a:t>
            </a:r>
          </a:p>
          <a:p>
            <a:pPr lvl="2" eaLnBrk="1" hangingPunct="1">
              <a:lnSpc>
                <a:spcPct val="80000"/>
              </a:lnSpc>
              <a:buFont typeface="Wingdings" panose="05000000000000000000" pitchFamily="2" charset="2"/>
              <a:buChar char="§"/>
            </a:pPr>
            <a:r>
              <a:rPr lang="sl-SI" sz="1600" dirty="0" smtClean="0">
                <a:solidFill>
                  <a:schemeClr val="accent2"/>
                </a:solidFill>
                <a:latin typeface="Arial" pitchFamily="34" charset="0"/>
                <a:cs typeface="Arial" pitchFamily="34" charset="0"/>
              </a:rPr>
              <a:t>STROJNE </a:t>
            </a:r>
          </a:p>
          <a:p>
            <a:pPr lvl="2" eaLnBrk="1" hangingPunct="1">
              <a:lnSpc>
                <a:spcPct val="80000"/>
              </a:lnSpc>
              <a:buFont typeface="Wingdings" panose="05000000000000000000" pitchFamily="2" charset="2"/>
              <a:buChar char="§"/>
            </a:pPr>
            <a:r>
              <a:rPr lang="sl-SI" sz="1600" dirty="0" smtClean="0">
                <a:solidFill>
                  <a:schemeClr val="accent2"/>
                </a:solidFill>
                <a:latin typeface="Arial" pitchFamily="34" charset="0"/>
                <a:cs typeface="Arial" pitchFamily="34" charset="0"/>
              </a:rPr>
              <a:t>PROGRAMSKE</a:t>
            </a:r>
            <a:endParaRPr lang="sl-SI" sz="1600" dirty="0" smtClean="0">
              <a:solidFill>
                <a:schemeClr val="accent2"/>
              </a:solidFill>
              <a:effectLst>
                <a:outerShdw blurRad="38100" dist="38100" dir="2700000" algn="tl">
                  <a:srgbClr val="000000">
                    <a:alpha val="43137"/>
                  </a:srgbClr>
                </a:outerShdw>
              </a:effectLst>
              <a:latin typeface="Arial" pitchFamily="34" charset="0"/>
              <a:cs typeface="Arial" pitchFamily="34" charset="0"/>
            </a:endParaRPr>
          </a:p>
          <a:p>
            <a:pPr lvl="1" eaLnBrk="1" hangingPunct="1">
              <a:lnSpc>
                <a:spcPct val="80000"/>
              </a:lnSpc>
              <a:buFont typeface="Wingdings" panose="05000000000000000000" pitchFamily="2" charset="2"/>
              <a:buChar char="v"/>
            </a:pPr>
            <a:r>
              <a:rPr lang="sl-SI" sz="1600" dirty="0" smtClean="0">
                <a:solidFill>
                  <a:schemeClr val="accent2"/>
                </a:solidFill>
                <a:effectLst>
                  <a:outerShdw blurRad="38100" dist="38100" dir="2700000" algn="tl">
                    <a:srgbClr val="000000">
                      <a:alpha val="43137"/>
                    </a:srgbClr>
                  </a:outerShdw>
                </a:effectLst>
                <a:latin typeface="Arial" pitchFamily="34" charset="0"/>
                <a:cs typeface="Arial" pitchFamily="34" charset="0"/>
              </a:rPr>
              <a:t>STORITEV</a:t>
            </a:r>
            <a:r>
              <a:rPr lang="sl-SI" sz="1600" dirty="0" smtClean="0">
                <a:solidFill>
                  <a:schemeClr val="accent2"/>
                </a:solidFill>
                <a:latin typeface="Arial" pitchFamily="34" charset="0"/>
                <a:cs typeface="Arial" pitchFamily="34" charset="0"/>
              </a:rPr>
              <a:t> ZAJEMA, HRAMBE, SPREMLJEVALNIH</a:t>
            </a:r>
          </a:p>
          <a:p>
            <a:pPr marL="0" indent="0" eaLnBrk="1" hangingPunct="1">
              <a:lnSpc>
                <a:spcPct val="80000"/>
              </a:lnSpc>
              <a:buNone/>
            </a:pPr>
            <a:endParaRPr lang="sl-SI" sz="2000" dirty="0" smtClean="0">
              <a:solidFill>
                <a:schemeClr val="accent2"/>
              </a:solidFill>
              <a:latin typeface="Arial" pitchFamily="34" charset="0"/>
              <a:cs typeface="Arial" pitchFamily="34" charset="0"/>
            </a:endParaRPr>
          </a:p>
          <a:p>
            <a:pPr marL="0" indent="0" eaLnBrk="1" hangingPunct="1">
              <a:lnSpc>
                <a:spcPct val="80000"/>
              </a:lnSpc>
              <a:buNone/>
            </a:pPr>
            <a:endParaRPr lang="sl-SI" sz="2000" dirty="0" smtClean="0">
              <a:solidFill>
                <a:schemeClr val="accent2"/>
              </a:solidFill>
              <a:latin typeface="Arial" pitchFamily="34" charset="0"/>
              <a:cs typeface="Arial" pitchFamily="34" charset="0"/>
            </a:endParaRPr>
          </a:p>
          <a:p>
            <a:pPr marL="0" indent="0" eaLnBrk="1" hangingPunct="1">
              <a:lnSpc>
                <a:spcPct val="80000"/>
              </a:lnSpc>
              <a:buNone/>
            </a:pPr>
            <a:r>
              <a:rPr lang="sl-SI" sz="2000" dirty="0" smtClean="0">
                <a:solidFill>
                  <a:schemeClr val="accent2"/>
                </a:solidFill>
                <a:latin typeface="Arial" pitchFamily="34" charset="0"/>
                <a:cs typeface="Arial" pitchFamily="34" charset="0"/>
              </a:rPr>
              <a:t>REGISTRIRANJE</a:t>
            </a:r>
          </a:p>
          <a:p>
            <a:pPr marL="400050" lvl="1" indent="0" eaLnBrk="1" hangingPunct="1">
              <a:lnSpc>
                <a:spcPct val="80000"/>
              </a:lnSpc>
              <a:buNone/>
            </a:pPr>
            <a:r>
              <a:rPr lang="sl-SI" sz="1600" dirty="0" smtClean="0">
                <a:solidFill>
                  <a:schemeClr val="accent2"/>
                </a:solidFill>
                <a:latin typeface="Arial" pitchFamily="34" charset="0"/>
                <a:cs typeface="Arial" pitchFamily="34" charset="0"/>
              </a:rPr>
              <a:t>Register </a:t>
            </a:r>
            <a:r>
              <a:rPr lang="sl-SI" sz="1600" u="sng" dirty="0" smtClean="0">
                <a:solidFill>
                  <a:schemeClr val="accent2"/>
                </a:solidFill>
                <a:effectLst>
                  <a:outerShdw blurRad="38100" dist="38100" dir="2700000" algn="tl">
                    <a:srgbClr val="000000">
                      <a:alpha val="43137"/>
                    </a:srgbClr>
                  </a:outerShdw>
                </a:effectLst>
                <a:latin typeface="Arial" pitchFamily="34" charset="0"/>
                <a:cs typeface="Arial" pitchFamily="34" charset="0"/>
              </a:rPr>
              <a:t>PONUDNIKOV</a:t>
            </a:r>
            <a:r>
              <a:rPr lang="sl-SI" sz="1600" dirty="0" smtClean="0">
                <a:solidFill>
                  <a:schemeClr val="accent2"/>
                </a:solidFill>
                <a:effectLst>
                  <a:outerShdw blurRad="38100" dist="38100" dir="2700000" algn="tl">
                    <a:srgbClr val="000000">
                      <a:alpha val="43137"/>
                    </a:srgbClr>
                  </a:outerShdw>
                </a:effectLst>
                <a:latin typeface="Arial" pitchFamily="34" charset="0"/>
                <a:cs typeface="Arial" pitchFamily="34" charset="0"/>
              </a:rPr>
              <a:t> </a:t>
            </a:r>
            <a:r>
              <a:rPr lang="sl-SI" sz="1600" dirty="0" smtClean="0">
                <a:solidFill>
                  <a:schemeClr val="accent2"/>
                </a:solidFill>
                <a:latin typeface="Arial" pitchFamily="34" charset="0"/>
                <a:cs typeface="Arial" pitchFamily="34" charset="0"/>
              </a:rPr>
              <a:t>OPREME IN STORITEV</a:t>
            </a:r>
            <a:endParaRPr lang="sl-SI" sz="1600" dirty="0">
              <a:solidFill>
                <a:schemeClr val="accent2"/>
              </a:solidFill>
              <a:latin typeface="Arial" pitchFamily="34" charset="0"/>
              <a:cs typeface="Arial" pitchFamily="34" charset="0"/>
            </a:endParaRPr>
          </a:p>
          <a:p>
            <a:pPr marL="0" lvl="0" indent="0" eaLnBrk="1" hangingPunct="1">
              <a:lnSpc>
                <a:spcPct val="80000"/>
              </a:lnSpc>
              <a:buNone/>
            </a:pPr>
            <a:endParaRPr lang="sl-SI" sz="2000" dirty="0" smtClean="0">
              <a:solidFill>
                <a:srgbClr val="3333CC"/>
              </a:solidFill>
              <a:latin typeface="Arial" pitchFamily="34" charset="0"/>
              <a:cs typeface="Arial" pitchFamily="34" charset="0"/>
            </a:endParaRPr>
          </a:p>
          <a:p>
            <a:pPr marL="0" lvl="0" indent="0" eaLnBrk="1" hangingPunct="1">
              <a:lnSpc>
                <a:spcPct val="80000"/>
              </a:lnSpc>
              <a:buNone/>
            </a:pPr>
            <a:endParaRPr lang="sl-SI" sz="2000" dirty="0" smtClean="0">
              <a:solidFill>
                <a:srgbClr val="3333CC"/>
              </a:solidFill>
              <a:latin typeface="Arial" pitchFamily="34" charset="0"/>
              <a:cs typeface="Arial" pitchFamily="34" charset="0"/>
            </a:endParaRPr>
          </a:p>
          <a:p>
            <a:pPr marL="0" lvl="0" indent="0" eaLnBrk="1" hangingPunct="1">
              <a:lnSpc>
                <a:spcPct val="80000"/>
              </a:lnSpc>
              <a:buNone/>
            </a:pPr>
            <a:r>
              <a:rPr lang="sl-SI" sz="2000" dirty="0" smtClean="0">
                <a:solidFill>
                  <a:srgbClr val="3333CC"/>
                </a:solidFill>
                <a:latin typeface="Arial" pitchFamily="34" charset="0"/>
                <a:cs typeface="Arial" pitchFamily="34" charset="0"/>
              </a:rPr>
              <a:t>POTRJEVANJE SKLADNOSTI NOTRANJIH PRAVIL Z ZAKONODAJO</a:t>
            </a:r>
            <a:endParaRPr lang="sl-SI" sz="2000" dirty="0">
              <a:solidFill>
                <a:srgbClr val="3333CC"/>
              </a:solidFill>
              <a:latin typeface="Arial" pitchFamily="34" charset="0"/>
              <a:cs typeface="Arial" pitchFamily="34" charset="0"/>
            </a:endParaRPr>
          </a:p>
          <a:p>
            <a:pPr marL="400050" lvl="1" indent="0" eaLnBrk="1" hangingPunct="1">
              <a:lnSpc>
                <a:spcPct val="80000"/>
              </a:lnSpc>
              <a:buNone/>
            </a:pPr>
            <a:r>
              <a:rPr lang="sl-SI" sz="1600" dirty="0">
                <a:solidFill>
                  <a:srgbClr val="3333CC"/>
                </a:solidFill>
                <a:latin typeface="Arial" pitchFamily="34" charset="0"/>
                <a:cs typeface="Arial" pitchFamily="34" charset="0"/>
              </a:rPr>
              <a:t>Register </a:t>
            </a:r>
            <a:r>
              <a:rPr lang="sl-SI" sz="1600" u="sng" dirty="0" smtClean="0">
                <a:solidFill>
                  <a:srgbClr val="3333CC"/>
                </a:solidFill>
                <a:effectLst>
                  <a:outerShdw blurRad="38100" dist="38100" dir="2700000" algn="tl">
                    <a:srgbClr val="000000">
                      <a:alpha val="43137"/>
                    </a:srgbClr>
                  </a:outerShdw>
                </a:effectLst>
                <a:latin typeface="Arial" pitchFamily="34" charset="0"/>
                <a:cs typeface="Arial" pitchFamily="34" charset="0"/>
              </a:rPr>
              <a:t>NOTRANJIH PRAVIL </a:t>
            </a:r>
            <a:endParaRPr lang="sl-SI" sz="1600" u="sng" dirty="0">
              <a:solidFill>
                <a:srgbClr val="3333CC"/>
              </a:solidFill>
              <a:effectLst>
                <a:outerShdw blurRad="38100" dist="38100" dir="2700000" algn="tl">
                  <a:srgbClr val="000000">
                    <a:alpha val="43137"/>
                  </a:srgbClr>
                </a:outerShdw>
              </a:effectLst>
              <a:latin typeface="Arial" pitchFamily="34" charset="0"/>
              <a:cs typeface="Arial" pitchFamily="34" charset="0"/>
            </a:endParaRPr>
          </a:p>
          <a:p>
            <a:pPr marL="400050" lvl="1" indent="0" eaLnBrk="1" hangingPunct="1">
              <a:lnSpc>
                <a:spcPct val="80000"/>
              </a:lnSpc>
              <a:buNone/>
            </a:pPr>
            <a:r>
              <a:rPr lang="sl-SI" sz="1600" dirty="0" smtClean="0">
                <a:solidFill>
                  <a:srgbClr val="3333CC"/>
                </a:solidFill>
                <a:latin typeface="Arial" pitchFamily="34" charset="0"/>
                <a:cs typeface="Arial" pitchFamily="34" charset="0"/>
              </a:rPr>
              <a:t>Register </a:t>
            </a:r>
            <a:r>
              <a:rPr lang="sl-SI" sz="1600" u="sng" dirty="0" smtClean="0">
                <a:solidFill>
                  <a:srgbClr val="3333CC"/>
                </a:solidFill>
                <a:effectLst>
                  <a:outerShdw blurRad="38100" dist="38100" dir="2700000" algn="tl">
                    <a:srgbClr val="000000">
                      <a:alpha val="43137"/>
                    </a:srgbClr>
                  </a:outerShdw>
                </a:effectLst>
                <a:latin typeface="Arial" pitchFamily="34" charset="0"/>
                <a:cs typeface="Arial" pitchFamily="34" charset="0"/>
              </a:rPr>
              <a:t>VZORČNIH NOTRANJIH PRAVIL</a:t>
            </a:r>
          </a:p>
          <a:p>
            <a:pPr marL="0" indent="0" eaLnBrk="1" hangingPunct="1">
              <a:lnSpc>
                <a:spcPct val="80000"/>
              </a:lnSpc>
              <a:buNone/>
            </a:pPr>
            <a:endParaRPr lang="sl-SI" sz="2000" dirty="0" smtClean="0">
              <a:solidFill>
                <a:schemeClr val="accent2"/>
              </a:solidFill>
              <a:latin typeface="Arial" pitchFamily="34" charset="0"/>
              <a:cs typeface="Arial" pitchFamily="34" charset="0"/>
            </a:endParaRPr>
          </a:p>
          <a:p>
            <a:pPr marL="0" indent="0" eaLnBrk="1" hangingPunct="1">
              <a:lnSpc>
                <a:spcPct val="80000"/>
              </a:lnSpc>
              <a:buNone/>
            </a:pPr>
            <a:endParaRPr lang="sl-SI" sz="2000" dirty="0" smtClean="0">
              <a:solidFill>
                <a:schemeClr val="accent2"/>
              </a:solidFill>
              <a:latin typeface="Arial" pitchFamily="34" charset="0"/>
              <a:cs typeface="Arial" pitchFamily="34" charset="0"/>
            </a:endParaRPr>
          </a:p>
          <a:p>
            <a:pPr marL="0" indent="0" eaLnBrk="1" hangingPunct="1">
              <a:lnSpc>
                <a:spcPct val="80000"/>
              </a:lnSpc>
              <a:buNone/>
            </a:pPr>
            <a:endParaRPr lang="sl-SI" sz="2000" dirty="0" smtClean="0">
              <a:solidFill>
                <a:schemeClr val="accent2"/>
              </a:solidFill>
              <a:latin typeface="Arial" pitchFamily="34" charset="0"/>
              <a:cs typeface="Arial" pitchFamily="34" charset="0"/>
            </a:endParaRPr>
          </a:p>
          <a:p>
            <a:pPr marL="0" indent="0" eaLnBrk="1" hangingPunct="1">
              <a:lnSpc>
                <a:spcPct val="80000"/>
              </a:lnSpc>
              <a:buNone/>
            </a:pPr>
            <a:r>
              <a:rPr lang="sl-SI" sz="2000" dirty="0" smtClean="0">
                <a:solidFill>
                  <a:schemeClr val="accent2"/>
                </a:solidFill>
                <a:latin typeface="Arial" pitchFamily="34" charset="0"/>
                <a:cs typeface="Arial" pitchFamily="34" charset="0"/>
              </a:rPr>
              <a:t>		</a:t>
            </a:r>
            <a:r>
              <a:rPr lang="sl-SI" sz="2000" b="1" dirty="0" smtClean="0">
                <a:latin typeface="Arial" pitchFamily="34" charset="0"/>
                <a:cs typeface="Arial" pitchFamily="34" charset="0"/>
              </a:rPr>
              <a:t>REH (REGISTER ELEKTRONSKE HRAMBE)</a:t>
            </a:r>
            <a:endParaRPr lang="sl-SI" sz="2000" b="1" dirty="0">
              <a:latin typeface="Arial" pitchFamily="34" charset="0"/>
              <a:cs typeface="Arial" pitchFamily="34" charset="0"/>
            </a:endParaRPr>
          </a:p>
          <a:p>
            <a:pPr marL="400050" lvl="1" indent="0" eaLnBrk="1" hangingPunct="1">
              <a:lnSpc>
                <a:spcPct val="80000"/>
              </a:lnSpc>
              <a:buNone/>
            </a:pPr>
            <a:r>
              <a:rPr lang="sl-SI" sz="1600" dirty="0">
                <a:latin typeface="Arial" pitchFamily="34" charset="0"/>
                <a:cs typeface="Arial" pitchFamily="34" charset="0"/>
              </a:rPr>
              <a:t>https://reh.ars.gov.si/ShakeSpeareWebClient/process/process_list_full_page.xhtml</a:t>
            </a:r>
          </a:p>
        </p:txBody>
      </p:sp>
      <p:sp>
        <p:nvSpPr>
          <p:cNvPr id="58370" name="Rectangle 2"/>
          <p:cNvSpPr>
            <a:spLocks noChangeArrowheads="1"/>
          </p:cNvSpPr>
          <p:nvPr/>
        </p:nvSpPr>
        <p:spPr bwMode="auto">
          <a:xfrm>
            <a:off x="1524000" y="-27383"/>
            <a:ext cx="9144000" cy="1152128"/>
          </a:xfrm>
          <a:prstGeom prst="rect">
            <a:avLst/>
          </a:prstGeom>
          <a:noFill/>
          <a:ln w="9525">
            <a:noFill/>
            <a:miter lim="800000"/>
            <a:headEnd/>
            <a:tailEnd/>
          </a:ln>
          <a:effectLst/>
        </p:spPr>
        <p:txBody>
          <a:bodyPr anchor="ctr"/>
          <a:lstStyle/>
          <a:p>
            <a:pPr algn="ctr">
              <a:defRPr/>
            </a:pPr>
            <a:r>
              <a:rPr lang="sl-SI" sz="4000" dirty="0" smtClean="0">
                <a:solidFill>
                  <a:srgbClr val="C00000"/>
                </a:solidFill>
              </a:rPr>
              <a:t>Arhiv Republike Slovenije</a:t>
            </a:r>
            <a:endParaRPr lang="sl-SI" sz="2800" dirty="0">
              <a:solidFill>
                <a:srgbClr val="C00000"/>
              </a:solidFill>
              <a:effectLst>
                <a:outerShdw blurRad="38100" dist="38100" dir="2700000" algn="tl">
                  <a:srgbClr val="C0C0C0"/>
                </a:outerShdw>
              </a:effectLst>
            </a:endParaRPr>
          </a:p>
        </p:txBody>
      </p:sp>
      <p:sp>
        <p:nvSpPr>
          <p:cNvPr id="2" name="Puščica dol 1"/>
          <p:cNvSpPr/>
          <p:nvPr/>
        </p:nvSpPr>
        <p:spPr>
          <a:xfrm>
            <a:off x="5133604" y="5373216"/>
            <a:ext cx="2114524" cy="546360"/>
          </a:xfrm>
          <a:prstGeom prst="downArrow">
            <a:avLst>
              <a:gd name="adj1" fmla="val 50000"/>
              <a:gd name="adj2" fmla="val 81141"/>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val="324676720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2209800" y="1219200"/>
            <a:ext cx="7772400" cy="4953000"/>
          </a:xfrm>
        </p:spPr>
        <p:txBody>
          <a:bodyPr/>
          <a:lstStyle/>
          <a:p>
            <a:pPr eaLnBrk="1" hangingPunct="1"/>
            <a:r>
              <a:rPr lang="sl-SI" sz="2000" b="1" dirty="0">
                <a:latin typeface="Arial" charset="0"/>
              </a:rPr>
              <a:t/>
            </a:r>
            <a:br>
              <a:rPr lang="sl-SI" sz="2000" b="1" dirty="0">
                <a:latin typeface="Arial" charset="0"/>
              </a:rPr>
            </a:br>
            <a:r>
              <a:rPr lang="sl-SI" sz="4000" b="1" dirty="0" smtClean="0">
                <a:solidFill>
                  <a:srgbClr val="3333CC"/>
                </a:solidFill>
                <a:latin typeface="Arial" charset="0"/>
              </a:rPr>
              <a:t>h </a:t>
            </a:r>
            <a:r>
              <a:rPr lang="sl-SI" sz="4000" b="1" dirty="0" smtClean="0">
                <a:solidFill>
                  <a:srgbClr val="3333CC"/>
                </a:solidFill>
                <a:latin typeface="Arial" charset="0"/>
              </a:rPr>
              <a:t>v a l a</a:t>
            </a:r>
            <a:r>
              <a:rPr lang="sl-SI" sz="2000" dirty="0">
                <a:solidFill>
                  <a:srgbClr val="3333CC"/>
                </a:solidFill>
                <a:latin typeface="Arial" charset="0"/>
              </a:rPr>
              <a:t/>
            </a:r>
            <a:br>
              <a:rPr lang="sl-SI" sz="2000" dirty="0">
                <a:solidFill>
                  <a:srgbClr val="3333CC"/>
                </a:solidFill>
                <a:latin typeface="Arial" charset="0"/>
              </a:rPr>
            </a:br>
            <a:r>
              <a:rPr lang="sl-SI" sz="2000" dirty="0">
                <a:latin typeface="Arial" charset="0"/>
              </a:rPr>
              <a:t/>
            </a:r>
            <a:br>
              <a:rPr lang="sl-SI" sz="2000" dirty="0">
                <a:latin typeface="Arial" charset="0"/>
              </a:rPr>
            </a:br>
            <a:r>
              <a:rPr lang="sl-SI" sz="2000" dirty="0">
                <a:latin typeface="Arial" charset="0"/>
              </a:rPr>
              <a:t/>
            </a:r>
            <a:br>
              <a:rPr lang="sl-SI" sz="2000" dirty="0">
                <a:latin typeface="Arial" charset="0"/>
              </a:rPr>
            </a:br>
            <a:r>
              <a:rPr lang="sl-SI" sz="2000" dirty="0">
                <a:latin typeface="Arial" charset="0"/>
              </a:rPr>
              <a:t>Aleksandra.Mrdavsic@gov.si</a:t>
            </a:r>
            <a:br>
              <a:rPr lang="sl-SI" sz="2000" dirty="0">
                <a:latin typeface="Arial" charset="0"/>
              </a:rPr>
            </a:br>
            <a:endParaRPr lang="sl-SI" sz="2000" dirty="0">
              <a:latin typeface="Arial" charset="0"/>
            </a:endParaRPr>
          </a:p>
        </p:txBody>
      </p:sp>
      <p:pic>
        <p:nvPicPr>
          <p:cNvPr id="2" name="Slika 1"/>
          <p:cNvPicPr>
            <a:picLocks noChangeAspect="1"/>
          </p:cNvPicPr>
          <p:nvPr/>
        </p:nvPicPr>
        <p:blipFill>
          <a:blip r:embed="rId3"/>
          <a:stretch>
            <a:fillRect/>
          </a:stretch>
        </p:blipFill>
        <p:spPr>
          <a:xfrm>
            <a:off x="4295800" y="4869160"/>
            <a:ext cx="512108" cy="634039"/>
          </a:xfrm>
          <a:prstGeom prst="rect">
            <a:avLst/>
          </a:prstGeom>
        </p:spPr>
      </p:pic>
      <p:sp>
        <p:nvSpPr>
          <p:cNvPr id="6" name="Pravokotnik 5"/>
          <p:cNvSpPr/>
          <p:nvPr/>
        </p:nvSpPr>
        <p:spPr>
          <a:xfrm>
            <a:off x="4807908" y="4869160"/>
            <a:ext cx="3520340" cy="1631216"/>
          </a:xfrm>
          <a:prstGeom prst="rect">
            <a:avLst/>
          </a:prstGeom>
        </p:spPr>
        <p:txBody>
          <a:bodyPr wrap="square">
            <a:spAutoFit/>
          </a:bodyPr>
          <a:lstStyle/>
          <a:p>
            <a:r>
              <a:rPr lang="nn-NO" sz="1800" dirty="0" smtClean="0">
                <a:solidFill>
                  <a:srgbClr val="000000"/>
                </a:solidFill>
                <a:latin typeface="Arial" panose="020B0604020202020204" pitchFamily="34" charset="0"/>
              </a:rPr>
              <a:t>Ministrstvo </a:t>
            </a:r>
            <a:r>
              <a:rPr lang="nn-NO" sz="1800" dirty="0">
                <a:solidFill>
                  <a:srgbClr val="000000"/>
                </a:solidFill>
                <a:latin typeface="Arial" panose="020B0604020202020204" pitchFamily="34" charset="0"/>
              </a:rPr>
              <a:t>za kulturo</a:t>
            </a:r>
            <a:r>
              <a:rPr lang="nn-NO" dirty="0">
                <a:solidFill>
                  <a:srgbClr val="000000"/>
                </a:solidFill>
                <a:latin typeface="Helv"/>
              </a:rPr>
              <a:t> </a:t>
            </a:r>
            <a:br>
              <a:rPr lang="nn-NO" dirty="0">
                <a:solidFill>
                  <a:srgbClr val="000000"/>
                </a:solidFill>
                <a:latin typeface="Helv"/>
              </a:rPr>
            </a:br>
            <a:r>
              <a:rPr lang="nn-NO" dirty="0">
                <a:solidFill>
                  <a:srgbClr val="000000"/>
                </a:solidFill>
                <a:latin typeface="Helv"/>
              </a:rPr>
              <a:t>Arhiv Republike Slovenije</a:t>
            </a:r>
            <a:br>
              <a:rPr lang="nn-NO" dirty="0">
                <a:solidFill>
                  <a:srgbClr val="000000"/>
                </a:solidFill>
                <a:latin typeface="Helv"/>
              </a:rPr>
            </a:br>
            <a:r>
              <a:rPr lang="nn-NO" dirty="0">
                <a:solidFill>
                  <a:srgbClr val="000000"/>
                </a:solidFill>
                <a:latin typeface="Helv"/>
              </a:rPr>
              <a:t>Zvezdarska </a:t>
            </a:r>
            <a:r>
              <a:rPr lang="nn-NO" dirty="0" smtClean="0">
                <a:solidFill>
                  <a:srgbClr val="000000"/>
                </a:solidFill>
                <a:latin typeface="Helv"/>
              </a:rPr>
              <a:t>1</a:t>
            </a:r>
            <a:r>
              <a:rPr lang="sl-SI" dirty="0" smtClean="0">
                <a:solidFill>
                  <a:srgbClr val="000000"/>
                </a:solidFill>
                <a:latin typeface="Helv"/>
              </a:rPr>
              <a:t>, </a:t>
            </a:r>
            <a:r>
              <a:rPr lang="nn-NO" dirty="0" smtClean="0">
                <a:solidFill>
                  <a:srgbClr val="000000"/>
                </a:solidFill>
                <a:latin typeface="Helv"/>
              </a:rPr>
              <a:t>Ljubljana</a:t>
            </a:r>
            <a:r>
              <a:rPr lang="nn-NO" b="1" dirty="0">
                <a:solidFill>
                  <a:srgbClr val="000000"/>
                </a:solidFill>
                <a:latin typeface="Helv"/>
              </a:rPr>
              <a:t/>
            </a:r>
            <a:br>
              <a:rPr lang="nn-NO" b="1" dirty="0">
                <a:solidFill>
                  <a:srgbClr val="000000"/>
                </a:solidFill>
                <a:latin typeface="Helv"/>
              </a:rPr>
            </a:br>
            <a:endParaRPr lang="sl-SI" b="1" dirty="0">
              <a:solidFill>
                <a:srgbClr val="000000"/>
              </a:solidFill>
              <a:latin typeface="Helv"/>
            </a:endParaRPr>
          </a:p>
          <a:p>
            <a:r>
              <a:rPr lang="sl-SI" b="1" dirty="0">
                <a:solidFill>
                  <a:srgbClr val="000000"/>
                </a:solidFill>
                <a:latin typeface="Helv"/>
              </a:rPr>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29"/>
          <p:cNvGrpSpPr>
            <a:grpSpLocks/>
          </p:cNvGrpSpPr>
          <p:nvPr/>
        </p:nvGrpSpPr>
        <p:grpSpPr bwMode="auto">
          <a:xfrm>
            <a:off x="4583114" y="2276475"/>
            <a:ext cx="3095625" cy="2808288"/>
            <a:chOff x="1248" y="240"/>
            <a:chExt cx="4176" cy="3600"/>
          </a:xfrm>
          <a:solidFill>
            <a:schemeClr val="accent2"/>
          </a:solidFill>
        </p:grpSpPr>
        <p:sp>
          <p:nvSpPr>
            <p:cNvPr id="5129" name="Pyr1"/>
            <p:cNvSpPr>
              <a:spLocks noEditPoints="1" noChangeArrowheads="1"/>
            </p:cNvSpPr>
            <p:nvPr/>
          </p:nvSpPr>
          <p:spPr bwMode="auto">
            <a:xfrm>
              <a:off x="2873" y="240"/>
              <a:ext cx="936" cy="79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5400 w 21600"/>
                <a:gd name="T10" fmla="*/ 11802 h 21600"/>
                <a:gd name="T11" fmla="*/ 16200 w 21600"/>
                <a:gd name="T12" fmla="*/ 20598 h 21600"/>
              </a:gdLst>
              <a:ahLst/>
              <a:cxnLst>
                <a:cxn ang="T6">
                  <a:pos x="T0" y="T1"/>
                </a:cxn>
                <a:cxn ang="T7">
                  <a:pos x="T2" y="T3"/>
                </a:cxn>
                <a:cxn ang="T8">
                  <a:pos x="T4" y="T5"/>
                </a:cxn>
              </a:cxnLst>
              <a:rect l="T9" t="T10" r="T11" b="T12"/>
              <a:pathLst>
                <a:path w="21600" h="21600">
                  <a:moveTo>
                    <a:pt x="10800" y="0"/>
                  </a:moveTo>
                  <a:lnTo>
                    <a:pt x="21600" y="21600"/>
                  </a:lnTo>
                  <a:lnTo>
                    <a:pt x="0" y="21600"/>
                  </a:lnTo>
                  <a:lnTo>
                    <a:pt x="10800" y="0"/>
                  </a:lnTo>
                  <a:close/>
                </a:path>
              </a:pathLst>
            </a:custGeom>
            <a:grpFill/>
            <a:ln w="9525">
              <a:solidFill>
                <a:srgbClr val="FF6600"/>
              </a:solidFill>
              <a:miter lim="800000"/>
              <a:headEnd/>
              <a:tailEnd/>
            </a:ln>
          </p:spPr>
          <p:txBody>
            <a:bodyPr/>
            <a:lstStyle/>
            <a:p>
              <a:endParaRPr lang="sl-SI"/>
            </a:p>
          </p:txBody>
        </p:sp>
        <p:sp>
          <p:nvSpPr>
            <p:cNvPr id="5130" name="Pyr2"/>
            <p:cNvSpPr>
              <a:spLocks noEditPoints="1" noChangeArrowheads="1"/>
            </p:cNvSpPr>
            <p:nvPr/>
          </p:nvSpPr>
          <p:spPr bwMode="auto">
            <a:xfrm>
              <a:off x="2331" y="1038"/>
              <a:ext cx="2015" cy="93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5789 w 21600"/>
                <a:gd name="T13" fmla="*/ 508 h 21600"/>
                <a:gd name="T14" fmla="*/ 15811 w 21600"/>
                <a:gd name="T15" fmla="*/ 21092 h 21600"/>
              </a:gdLst>
              <a:ahLst/>
              <a:cxnLst>
                <a:cxn ang="T8">
                  <a:pos x="T0" y="T1"/>
                </a:cxn>
                <a:cxn ang="T9">
                  <a:pos x="T2" y="T3"/>
                </a:cxn>
                <a:cxn ang="T10">
                  <a:pos x="T4" y="T5"/>
                </a:cxn>
                <a:cxn ang="T11">
                  <a:pos x="T6" y="T7"/>
                </a:cxn>
              </a:cxnLst>
              <a:rect l="T12" t="T13" r="T14" b="T15"/>
              <a:pathLst>
                <a:path w="21600" h="21600">
                  <a:moveTo>
                    <a:pt x="5787" y="0"/>
                  </a:moveTo>
                  <a:lnTo>
                    <a:pt x="15812" y="0"/>
                  </a:lnTo>
                  <a:lnTo>
                    <a:pt x="21600" y="21600"/>
                  </a:lnTo>
                  <a:lnTo>
                    <a:pt x="0" y="21600"/>
                  </a:lnTo>
                  <a:lnTo>
                    <a:pt x="5787" y="0"/>
                  </a:lnTo>
                  <a:close/>
                </a:path>
              </a:pathLst>
            </a:custGeom>
            <a:grpFill/>
            <a:ln w="9525">
              <a:solidFill>
                <a:srgbClr val="FF6600"/>
              </a:solidFill>
              <a:miter lim="800000"/>
              <a:headEnd/>
              <a:tailEnd/>
            </a:ln>
          </p:spPr>
          <p:txBody>
            <a:bodyPr/>
            <a:lstStyle/>
            <a:p>
              <a:endParaRPr lang="sl-SI"/>
            </a:p>
          </p:txBody>
        </p:sp>
        <p:sp>
          <p:nvSpPr>
            <p:cNvPr id="5131" name="Pyr3"/>
            <p:cNvSpPr>
              <a:spLocks noEditPoints="1" noChangeArrowheads="1"/>
            </p:cNvSpPr>
            <p:nvPr/>
          </p:nvSpPr>
          <p:spPr bwMode="auto">
            <a:xfrm>
              <a:off x="1795" y="1974"/>
              <a:ext cx="3087" cy="935"/>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5290 w 21600"/>
                <a:gd name="T13" fmla="*/ 508 h 21600"/>
                <a:gd name="T14" fmla="*/ 16310 w 21600"/>
                <a:gd name="T15" fmla="*/ 21092 h 21600"/>
              </a:gdLst>
              <a:ahLst/>
              <a:cxnLst>
                <a:cxn ang="T8">
                  <a:pos x="T0" y="T1"/>
                </a:cxn>
                <a:cxn ang="T9">
                  <a:pos x="T2" y="T3"/>
                </a:cxn>
                <a:cxn ang="T10">
                  <a:pos x="T4" y="T5"/>
                </a:cxn>
                <a:cxn ang="T11">
                  <a:pos x="T6" y="T7"/>
                </a:cxn>
              </a:cxnLst>
              <a:rect l="T12" t="T13" r="T14" b="T15"/>
              <a:pathLst>
                <a:path w="21600" h="21600">
                  <a:moveTo>
                    <a:pt x="3768" y="0"/>
                  </a:moveTo>
                  <a:lnTo>
                    <a:pt x="17831" y="0"/>
                  </a:lnTo>
                  <a:lnTo>
                    <a:pt x="21600" y="21600"/>
                  </a:lnTo>
                  <a:lnTo>
                    <a:pt x="0" y="21600"/>
                  </a:lnTo>
                  <a:lnTo>
                    <a:pt x="3768" y="0"/>
                  </a:lnTo>
                  <a:close/>
                </a:path>
              </a:pathLst>
            </a:custGeom>
            <a:grpFill/>
            <a:ln w="9525">
              <a:solidFill>
                <a:srgbClr val="FF6600"/>
              </a:solidFill>
              <a:miter lim="800000"/>
              <a:headEnd/>
              <a:tailEnd/>
            </a:ln>
          </p:spPr>
          <p:txBody>
            <a:bodyPr/>
            <a:lstStyle/>
            <a:p>
              <a:endParaRPr lang="sl-SI"/>
            </a:p>
          </p:txBody>
        </p:sp>
        <p:sp>
          <p:nvSpPr>
            <p:cNvPr id="5132" name="Pyr4"/>
            <p:cNvSpPr>
              <a:spLocks noEditPoints="1" noChangeArrowheads="1"/>
            </p:cNvSpPr>
            <p:nvPr/>
          </p:nvSpPr>
          <p:spPr bwMode="auto">
            <a:xfrm>
              <a:off x="1248" y="2904"/>
              <a:ext cx="4176" cy="93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3284 w 21600"/>
                <a:gd name="T13" fmla="*/ 508 h 21600"/>
                <a:gd name="T14" fmla="*/ 17312 w 21600"/>
                <a:gd name="T15" fmla="*/ 21092 h 21600"/>
              </a:gdLst>
              <a:ahLst/>
              <a:cxnLst>
                <a:cxn ang="T8">
                  <a:pos x="T0" y="T1"/>
                </a:cxn>
                <a:cxn ang="T9">
                  <a:pos x="T2" y="T3"/>
                </a:cxn>
                <a:cxn ang="T10">
                  <a:pos x="T4" y="T5"/>
                </a:cxn>
                <a:cxn ang="T11">
                  <a:pos x="T6" y="T7"/>
                </a:cxn>
              </a:cxnLst>
              <a:rect l="T12" t="T13" r="T14" b="T15"/>
              <a:pathLst>
                <a:path w="21600" h="21600">
                  <a:moveTo>
                    <a:pt x="2793" y="0"/>
                  </a:moveTo>
                  <a:lnTo>
                    <a:pt x="18806" y="0"/>
                  </a:lnTo>
                  <a:lnTo>
                    <a:pt x="21600" y="21600"/>
                  </a:lnTo>
                  <a:lnTo>
                    <a:pt x="0" y="21600"/>
                  </a:lnTo>
                  <a:lnTo>
                    <a:pt x="2793" y="0"/>
                  </a:lnTo>
                  <a:close/>
                </a:path>
              </a:pathLst>
            </a:custGeom>
            <a:grpFill/>
            <a:ln w="9525">
              <a:solidFill>
                <a:srgbClr val="FF6600"/>
              </a:solidFill>
              <a:miter lim="800000"/>
              <a:headEnd/>
              <a:tailEnd/>
            </a:ln>
          </p:spPr>
          <p:txBody>
            <a:bodyPr/>
            <a:lstStyle/>
            <a:p>
              <a:endParaRPr lang="sl-SI"/>
            </a:p>
          </p:txBody>
        </p:sp>
      </p:grpSp>
      <p:sp>
        <p:nvSpPr>
          <p:cNvPr id="5125" name="Text Box 13"/>
          <p:cNvSpPr txBox="1">
            <a:spLocks noChangeArrowheads="1"/>
          </p:cNvSpPr>
          <p:nvPr/>
        </p:nvSpPr>
        <p:spPr bwMode="auto">
          <a:xfrm>
            <a:off x="1703388" y="4149725"/>
            <a:ext cx="3249612" cy="954088"/>
          </a:xfrm>
          <a:prstGeom prst="rect">
            <a:avLst/>
          </a:prstGeom>
          <a:noFill/>
          <a:ln w="9525">
            <a:noFill/>
            <a:miter lim="800000"/>
            <a:headEnd/>
            <a:tailEnd/>
          </a:ln>
        </p:spPr>
        <p:txBody>
          <a:bodyPr wrap="none">
            <a:spAutoFit/>
          </a:bodyPr>
          <a:lstStyle/>
          <a:p>
            <a:r>
              <a:rPr lang="sl-SI" sz="2800">
                <a:solidFill>
                  <a:schemeClr val="accent2"/>
                </a:solidFill>
              </a:rPr>
              <a:t>DOKUMENTARNO</a:t>
            </a:r>
          </a:p>
          <a:p>
            <a:r>
              <a:rPr lang="sl-SI" sz="2800">
                <a:solidFill>
                  <a:schemeClr val="accent2"/>
                </a:solidFill>
              </a:rPr>
              <a:t>GRADIVO</a:t>
            </a:r>
          </a:p>
        </p:txBody>
      </p:sp>
      <p:sp>
        <p:nvSpPr>
          <p:cNvPr id="5126" name="Text Box 14"/>
          <p:cNvSpPr txBox="1">
            <a:spLocks noChangeArrowheads="1"/>
          </p:cNvSpPr>
          <p:nvPr/>
        </p:nvSpPr>
        <p:spPr bwMode="auto">
          <a:xfrm>
            <a:off x="7824788" y="4149726"/>
            <a:ext cx="2198038" cy="1015663"/>
          </a:xfrm>
          <a:prstGeom prst="rect">
            <a:avLst/>
          </a:prstGeom>
          <a:noFill/>
          <a:ln w="9525">
            <a:noFill/>
            <a:miter lim="800000"/>
            <a:headEnd/>
            <a:tailEnd/>
          </a:ln>
        </p:spPr>
        <p:txBody>
          <a:bodyPr wrap="none">
            <a:spAutoFit/>
          </a:bodyPr>
          <a:lstStyle/>
          <a:p>
            <a:r>
              <a:rPr lang="sl-SI" dirty="0">
                <a:solidFill>
                  <a:schemeClr val="accent2"/>
                </a:solidFill>
              </a:rPr>
              <a:t>POMEN za</a:t>
            </a:r>
            <a:br>
              <a:rPr lang="sl-SI" dirty="0">
                <a:solidFill>
                  <a:schemeClr val="accent2"/>
                </a:solidFill>
              </a:rPr>
            </a:br>
            <a:r>
              <a:rPr lang="sl-SI" dirty="0">
                <a:solidFill>
                  <a:schemeClr val="accent2"/>
                </a:solidFill>
              </a:rPr>
              <a:t>•</a:t>
            </a:r>
            <a:r>
              <a:rPr lang="sl-SI" b="1" dirty="0">
                <a:solidFill>
                  <a:srgbClr val="FF0000"/>
                </a:solidFill>
              </a:rPr>
              <a:t> </a:t>
            </a:r>
            <a:r>
              <a:rPr lang="sl-SI" b="1" dirty="0">
                <a:solidFill>
                  <a:schemeClr val="accent2"/>
                </a:solidFill>
              </a:rPr>
              <a:t>poslovanje</a:t>
            </a:r>
            <a:br>
              <a:rPr lang="sl-SI" b="1" dirty="0">
                <a:solidFill>
                  <a:schemeClr val="accent2"/>
                </a:solidFill>
              </a:rPr>
            </a:br>
            <a:r>
              <a:rPr lang="sl-SI" dirty="0">
                <a:solidFill>
                  <a:schemeClr val="accent2"/>
                </a:solidFill>
              </a:rPr>
              <a:t>•</a:t>
            </a:r>
            <a:r>
              <a:rPr lang="sl-SI" b="1" dirty="0">
                <a:solidFill>
                  <a:srgbClr val="FF0000"/>
                </a:solidFill>
              </a:rPr>
              <a:t> </a:t>
            </a:r>
            <a:r>
              <a:rPr lang="sl-SI" b="1" dirty="0">
                <a:solidFill>
                  <a:schemeClr val="accent2"/>
                </a:solidFill>
              </a:rPr>
              <a:t>pravno varnost</a:t>
            </a:r>
          </a:p>
        </p:txBody>
      </p:sp>
      <p:sp>
        <p:nvSpPr>
          <p:cNvPr id="5127" name="Text Box 16"/>
          <p:cNvSpPr txBox="1">
            <a:spLocks noChangeArrowheads="1"/>
          </p:cNvSpPr>
          <p:nvPr/>
        </p:nvSpPr>
        <p:spPr bwMode="auto">
          <a:xfrm>
            <a:off x="2135189" y="5157789"/>
            <a:ext cx="3050835" cy="1323439"/>
          </a:xfrm>
          <a:prstGeom prst="rect">
            <a:avLst/>
          </a:prstGeom>
          <a:noFill/>
          <a:ln w="9525">
            <a:noFill/>
            <a:miter lim="800000"/>
            <a:headEnd/>
            <a:tailEnd/>
          </a:ln>
        </p:spPr>
        <p:txBody>
          <a:bodyPr wrap="none">
            <a:spAutoFit/>
          </a:bodyPr>
          <a:lstStyle/>
          <a:p>
            <a:r>
              <a:rPr lang="sl-SI">
                <a:solidFill>
                  <a:schemeClr val="accent2"/>
                </a:solidFill>
              </a:rPr>
              <a:t>zapisi </a:t>
            </a:r>
            <a:r>
              <a:rPr lang="sl-SI" b="1">
                <a:solidFill>
                  <a:schemeClr val="accent2"/>
                </a:solidFill>
              </a:rPr>
              <a:t>za</a:t>
            </a:r>
            <a:r>
              <a:rPr lang="sl-SI">
                <a:solidFill>
                  <a:schemeClr val="accent2"/>
                </a:solidFill>
              </a:rPr>
              <a:t> in </a:t>
            </a:r>
            <a:r>
              <a:rPr lang="sl-SI" b="1">
                <a:solidFill>
                  <a:schemeClr val="accent2"/>
                </a:solidFill>
              </a:rPr>
              <a:t>o</a:t>
            </a:r>
            <a:r>
              <a:rPr lang="sl-SI">
                <a:solidFill>
                  <a:schemeClr val="accent2"/>
                </a:solidFill>
              </a:rPr>
              <a:t> poslovanju:</a:t>
            </a:r>
          </a:p>
          <a:p>
            <a:pPr>
              <a:buFont typeface="Wingdings" pitchFamily="2" charset="2"/>
              <a:buChar char="q"/>
            </a:pPr>
            <a:r>
              <a:rPr lang="sl-SI">
                <a:solidFill>
                  <a:schemeClr val="accent2"/>
                </a:solidFill>
              </a:rPr>
              <a:t>prejeti in ustvarjeni</a:t>
            </a:r>
          </a:p>
          <a:p>
            <a:pPr>
              <a:buFont typeface="Wingdings" pitchFamily="2" charset="2"/>
              <a:buChar char="q"/>
            </a:pPr>
            <a:r>
              <a:rPr lang="sl-SI">
                <a:solidFill>
                  <a:schemeClr val="accent2"/>
                </a:solidFill>
              </a:rPr>
              <a:t>različni nosilci in oblike</a:t>
            </a:r>
          </a:p>
          <a:p>
            <a:pPr>
              <a:buFont typeface="Wingdings" pitchFamily="2" charset="2"/>
              <a:buChar char="q"/>
            </a:pPr>
            <a:r>
              <a:rPr lang="sl-SI">
                <a:solidFill>
                  <a:schemeClr val="accent2"/>
                </a:solidFill>
              </a:rPr>
              <a:t>izvirniki in reprodukcije</a:t>
            </a:r>
          </a:p>
        </p:txBody>
      </p:sp>
    </p:spTree>
    <p:extLst>
      <p:ext uri="{BB962C8B-B14F-4D97-AF65-F5344CB8AC3E}">
        <p14:creationId xmlns:p14="http://schemas.microsoft.com/office/powerpoint/2010/main" val="32251278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40" name="Text Box 4"/>
          <p:cNvSpPr txBox="1">
            <a:spLocks noChangeArrowheads="1"/>
          </p:cNvSpPr>
          <p:nvPr/>
        </p:nvSpPr>
        <p:spPr bwMode="auto">
          <a:xfrm>
            <a:off x="1524000" y="1647826"/>
            <a:ext cx="9144000" cy="5139869"/>
          </a:xfrm>
          <a:prstGeom prst="rect">
            <a:avLst/>
          </a:prstGeom>
          <a:noFill/>
          <a:ln w="9525">
            <a:noFill/>
            <a:miter lim="800000"/>
            <a:headEnd/>
            <a:tailEnd/>
          </a:ln>
          <a:effectLst/>
        </p:spPr>
        <p:txBody>
          <a:bodyPr>
            <a:spAutoFit/>
          </a:bodyPr>
          <a:lstStyle/>
          <a:p>
            <a:pPr lvl="1">
              <a:lnSpc>
                <a:spcPct val="80000"/>
              </a:lnSpc>
              <a:spcBef>
                <a:spcPct val="20000"/>
              </a:spcBef>
              <a:buFontTx/>
              <a:buChar char="•"/>
              <a:defRPr/>
            </a:pPr>
            <a:r>
              <a:rPr lang="sl-SI" b="1" dirty="0">
                <a:solidFill>
                  <a:srgbClr val="4D4D4D"/>
                </a:solidFill>
                <a:effectLst>
                  <a:outerShdw blurRad="38100" dist="38100" dir="2700000" algn="tl">
                    <a:srgbClr val="000000">
                      <a:alpha val="43137"/>
                    </a:srgbClr>
                  </a:outerShdw>
                </a:effectLst>
              </a:rPr>
              <a:t>   </a:t>
            </a:r>
            <a:r>
              <a:rPr lang="sl-SI" b="1" dirty="0">
                <a:solidFill>
                  <a:srgbClr val="4D4D4D"/>
                </a:solidFill>
              </a:rPr>
              <a:t>Zakon o varstvu </a:t>
            </a:r>
            <a:r>
              <a:rPr lang="sl-SI" b="1" dirty="0">
                <a:solidFill>
                  <a:schemeClr val="accent2"/>
                </a:solidFill>
              </a:rPr>
              <a:t>dokumentarnega</a:t>
            </a:r>
            <a:r>
              <a:rPr lang="sl-SI" b="1" dirty="0">
                <a:solidFill>
                  <a:srgbClr val="4D4D4D"/>
                </a:solidFill>
              </a:rPr>
              <a:t> in arhivskega gradiva ter arhivih 	– ZVDAGA  </a:t>
            </a:r>
          </a:p>
          <a:p>
            <a:pPr lvl="1">
              <a:lnSpc>
                <a:spcPct val="80000"/>
              </a:lnSpc>
              <a:spcBef>
                <a:spcPct val="20000"/>
              </a:spcBef>
              <a:defRPr/>
            </a:pPr>
            <a:r>
              <a:rPr lang="sl-SI" sz="1200" b="1" dirty="0">
                <a:solidFill>
                  <a:srgbClr val="4D4D4D"/>
                </a:solidFill>
                <a:effectLst>
                  <a:outerShdw blurRad="38100" dist="38100" dir="2700000" algn="tl">
                    <a:srgbClr val="000000">
                      <a:alpha val="43137"/>
                    </a:srgbClr>
                  </a:outerShdw>
                </a:effectLst>
              </a:rPr>
              <a:t>	</a:t>
            </a:r>
            <a:r>
              <a:rPr lang="sl-SI" sz="1200" dirty="0">
                <a:solidFill>
                  <a:srgbClr val="4D4D4D"/>
                </a:solidFill>
              </a:rPr>
              <a:t>(Ur. l. RS, št. 30/2006, 51/2014)</a:t>
            </a:r>
            <a:endParaRPr lang="sl-SI" sz="1200" dirty="0">
              <a:solidFill>
                <a:srgbClr val="4D4D4D"/>
              </a:solidFill>
              <a:latin typeface="Times New Roman" pitchFamily="18" charset="0"/>
            </a:endParaRPr>
          </a:p>
          <a:p>
            <a:pPr lvl="1">
              <a:lnSpc>
                <a:spcPct val="80000"/>
              </a:lnSpc>
              <a:spcBef>
                <a:spcPct val="20000"/>
              </a:spcBef>
              <a:buFontTx/>
              <a:buChar char="•"/>
              <a:defRPr/>
            </a:pPr>
            <a:endParaRPr lang="sl-SI" sz="1600" dirty="0">
              <a:solidFill>
                <a:srgbClr val="4D4D4D"/>
              </a:solidFill>
              <a:latin typeface="Times New Roman" pitchFamily="18" charset="0"/>
            </a:endParaRPr>
          </a:p>
          <a:p>
            <a:pPr lvl="1">
              <a:lnSpc>
                <a:spcPct val="80000"/>
              </a:lnSpc>
              <a:spcBef>
                <a:spcPct val="20000"/>
              </a:spcBef>
              <a:buFontTx/>
              <a:buChar char="•"/>
              <a:defRPr/>
            </a:pPr>
            <a:r>
              <a:rPr lang="sl-SI" b="1" dirty="0">
                <a:solidFill>
                  <a:srgbClr val="4D4D4D"/>
                </a:solidFill>
                <a:effectLst>
                  <a:outerShdw blurRad="38100" dist="38100" dir="2700000" algn="tl">
                    <a:srgbClr val="000000">
                      <a:alpha val="43137"/>
                    </a:srgbClr>
                  </a:outerShdw>
                </a:effectLst>
              </a:rPr>
              <a:t>   </a:t>
            </a:r>
            <a:r>
              <a:rPr lang="sl-SI" b="1" dirty="0">
                <a:solidFill>
                  <a:srgbClr val="4D4D4D"/>
                </a:solidFill>
              </a:rPr>
              <a:t>Uredba o varstvu </a:t>
            </a:r>
            <a:r>
              <a:rPr lang="sl-SI" b="1" dirty="0">
                <a:solidFill>
                  <a:schemeClr val="accent2"/>
                </a:solidFill>
              </a:rPr>
              <a:t>dokumentarnega</a:t>
            </a:r>
            <a:r>
              <a:rPr lang="sl-SI" b="1" dirty="0">
                <a:solidFill>
                  <a:srgbClr val="4D4D4D"/>
                </a:solidFill>
              </a:rPr>
              <a:t> in arhivskega gradiva                   	– UVDAG </a:t>
            </a:r>
          </a:p>
          <a:p>
            <a:pPr lvl="1">
              <a:lnSpc>
                <a:spcPct val="80000"/>
              </a:lnSpc>
              <a:spcBef>
                <a:spcPct val="20000"/>
              </a:spcBef>
              <a:defRPr/>
            </a:pPr>
            <a:r>
              <a:rPr lang="sl-SI" sz="1600" b="1" dirty="0">
                <a:solidFill>
                  <a:srgbClr val="4D4D4D"/>
                </a:solidFill>
                <a:effectLst>
                  <a:outerShdw blurRad="38100" dist="38100" dir="2700000" algn="tl">
                    <a:srgbClr val="000000">
                      <a:alpha val="43137"/>
                    </a:srgbClr>
                  </a:outerShdw>
                </a:effectLst>
              </a:rPr>
              <a:t>	</a:t>
            </a:r>
            <a:r>
              <a:rPr lang="sl-SI" sz="1200" dirty="0">
                <a:solidFill>
                  <a:srgbClr val="4D4D4D"/>
                </a:solidFill>
              </a:rPr>
              <a:t>(Ur. l. RS, 42/2017)</a:t>
            </a:r>
            <a:endParaRPr lang="sl-SI" sz="1600" dirty="0">
              <a:solidFill>
                <a:srgbClr val="4D4D4D"/>
              </a:solidFill>
              <a:latin typeface="Times New Roman" pitchFamily="18" charset="0"/>
            </a:endParaRPr>
          </a:p>
          <a:p>
            <a:pPr lvl="1">
              <a:lnSpc>
                <a:spcPct val="80000"/>
              </a:lnSpc>
              <a:spcBef>
                <a:spcPct val="20000"/>
              </a:spcBef>
              <a:buFontTx/>
              <a:buChar char="•"/>
              <a:defRPr/>
            </a:pPr>
            <a:endParaRPr lang="sl-SI" sz="1600" dirty="0">
              <a:solidFill>
                <a:srgbClr val="4D4D4D"/>
              </a:solidFill>
              <a:latin typeface="Times New Roman" pitchFamily="18" charset="0"/>
            </a:endParaRPr>
          </a:p>
          <a:p>
            <a:pPr lvl="1">
              <a:lnSpc>
                <a:spcPct val="80000"/>
              </a:lnSpc>
              <a:spcBef>
                <a:spcPct val="20000"/>
              </a:spcBef>
              <a:buFontTx/>
              <a:buChar char="•"/>
              <a:defRPr/>
            </a:pPr>
            <a:r>
              <a:rPr lang="sl-SI" b="1" dirty="0">
                <a:solidFill>
                  <a:srgbClr val="4D4D4D"/>
                </a:solidFill>
                <a:effectLst>
                  <a:outerShdw blurRad="38100" dist="38100" dir="2700000" algn="tl">
                    <a:srgbClr val="000000">
                      <a:alpha val="43137"/>
                    </a:srgbClr>
                  </a:outerShdw>
                </a:effectLst>
              </a:rPr>
              <a:t>   </a:t>
            </a:r>
            <a:r>
              <a:rPr lang="sl-SI" b="1" dirty="0">
                <a:solidFill>
                  <a:srgbClr val="4D4D4D"/>
                </a:solidFill>
              </a:rPr>
              <a:t>Pravilnik o enotnih </a:t>
            </a:r>
            <a:r>
              <a:rPr lang="sl-SI" b="1" dirty="0">
                <a:solidFill>
                  <a:schemeClr val="accent2"/>
                </a:solidFill>
              </a:rPr>
              <a:t>tehnoloških</a:t>
            </a:r>
            <a:r>
              <a:rPr lang="sl-SI" b="1" dirty="0">
                <a:solidFill>
                  <a:srgbClr val="4D4D4D"/>
                </a:solidFill>
              </a:rPr>
              <a:t> zahtevah                                              	– PETZ  </a:t>
            </a:r>
            <a:endParaRPr lang="sl-SI" sz="1200" dirty="0">
              <a:solidFill>
                <a:srgbClr val="4D4D4D"/>
              </a:solidFill>
            </a:endParaRPr>
          </a:p>
          <a:p>
            <a:pPr lvl="1">
              <a:lnSpc>
                <a:spcPct val="80000"/>
              </a:lnSpc>
              <a:spcBef>
                <a:spcPct val="20000"/>
              </a:spcBef>
              <a:defRPr/>
            </a:pPr>
            <a:r>
              <a:rPr lang="sl-SI" sz="1200" b="1" dirty="0">
                <a:solidFill>
                  <a:srgbClr val="4D4D4D"/>
                </a:solidFill>
                <a:effectLst>
                  <a:outerShdw blurRad="38100" dist="38100" dir="2700000" algn="tl">
                    <a:srgbClr val="000000">
                      <a:alpha val="43137"/>
                    </a:srgbClr>
                  </a:outerShdw>
                </a:effectLst>
              </a:rPr>
              <a:t>	</a:t>
            </a:r>
            <a:r>
              <a:rPr lang="sl-SI" sz="1200" dirty="0">
                <a:solidFill>
                  <a:srgbClr val="4D4D4D"/>
                </a:solidFill>
              </a:rPr>
              <a:t>(Ur. l. RS, št. </a:t>
            </a:r>
            <a:r>
              <a:rPr lang="sl-SI" sz="1200" dirty="0">
                <a:solidFill>
                  <a:schemeClr val="bg2"/>
                </a:solidFill>
              </a:rPr>
              <a:t>118/2020</a:t>
            </a:r>
            <a:r>
              <a:rPr lang="sl-SI" sz="1200" dirty="0">
                <a:solidFill>
                  <a:srgbClr val="4D4D4D"/>
                </a:solidFill>
              </a:rPr>
              <a:t>)</a:t>
            </a:r>
            <a:endParaRPr lang="sl-SI" sz="1200" dirty="0">
              <a:solidFill>
                <a:srgbClr val="4D4D4D"/>
              </a:solidFill>
              <a:latin typeface="Times New Roman" pitchFamily="18" charset="0"/>
            </a:endParaRPr>
          </a:p>
          <a:p>
            <a:pPr lvl="1">
              <a:lnSpc>
                <a:spcPct val="80000"/>
              </a:lnSpc>
              <a:spcBef>
                <a:spcPct val="20000"/>
              </a:spcBef>
              <a:buFontTx/>
              <a:buChar char="•"/>
              <a:defRPr/>
            </a:pPr>
            <a:endParaRPr lang="sl-SI" sz="1600" dirty="0">
              <a:solidFill>
                <a:srgbClr val="4D4D4D"/>
              </a:solidFill>
            </a:endParaRPr>
          </a:p>
          <a:p>
            <a:pPr lvl="1">
              <a:lnSpc>
                <a:spcPct val="80000"/>
              </a:lnSpc>
              <a:spcBef>
                <a:spcPct val="20000"/>
              </a:spcBef>
              <a:buFontTx/>
              <a:buChar char="•"/>
              <a:defRPr/>
            </a:pPr>
            <a:r>
              <a:rPr lang="sl-SI" dirty="0">
                <a:solidFill>
                  <a:srgbClr val="4D4D4D"/>
                </a:solidFill>
              </a:rPr>
              <a:t>   Pravilnik o </a:t>
            </a:r>
            <a:r>
              <a:rPr lang="sl-SI" b="1" dirty="0">
                <a:solidFill>
                  <a:srgbClr val="4D4D4D"/>
                </a:solidFill>
              </a:rPr>
              <a:t>strokovni usposobljenosti </a:t>
            </a:r>
            <a:r>
              <a:rPr lang="sl-SI" dirty="0">
                <a:solidFill>
                  <a:srgbClr val="4D4D4D"/>
                </a:solidFill>
              </a:rPr>
              <a:t>za delo z dokumentarnim gradivom </a:t>
            </a:r>
            <a:r>
              <a:rPr lang="sl-SI" sz="1200" dirty="0">
                <a:solidFill>
                  <a:srgbClr val="4D4D4D"/>
                </a:solidFill>
              </a:rPr>
              <a:t>(Ur. l. RS, št. 66/2016)</a:t>
            </a:r>
          </a:p>
          <a:p>
            <a:pPr lvl="1">
              <a:lnSpc>
                <a:spcPct val="80000"/>
              </a:lnSpc>
              <a:spcBef>
                <a:spcPct val="20000"/>
              </a:spcBef>
              <a:buFontTx/>
              <a:buChar char="•"/>
              <a:defRPr/>
            </a:pPr>
            <a:endParaRPr lang="sl-SI" sz="1600" dirty="0">
              <a:solidFill>
                <a:srgbClr val="4D4D4D"/>
              </a:solidFill>
            </a:endParaRPr>
          </a:p>
          <a:p>
            <a:pPr lvl="1">
              <a:lnSpc>
                <a:spcPct val="80000"/>
              </a:lnSpc>
              <a:spcBef>
                <a:spcPct val="20000"/>
              </a:spcBef>
              <a:buFontTx/>
              <a:buChar char="•"/>
              <a:defRPr/>
            </a:pPr>
            <a:r>
              <a:rPr lang="sl-SI" dirty="0">
                <a:solidFill>
                  <a:srgbClr val="4D4D4D"/>
                </a:solidFill>
              </a:rPr>
              <a:t>   Zakon o arhivskem gradivu, ki vsebuje </a:t>
            </a:r>
            <a:r>
              <a:rPr lang="sl-SI" b="1" dirty="0">
                <a:solidFill>
                  <a:srgbClr val="4D4D4D"/>
                </a:solidFill>
              </a:rPr>
              <a:t>osebne podatke o zdravljenju pacienta</a:t>
            </a:r>
            <a:r>
              <a:rPr lang="sl-SI" dirty="0">
                <a:solidFill>
                  <a:srgbClr val="4D4D4D"/>
                </a:solidFill>
              </a:rPr>
              <a:t> </a:t>
            </a:r>
            <a:r>
              <a:rPr lang="sl-SI" sz="1200" dirty="0">
                <a:solidFill>
                  <a:srgbClr val="4D4D4D"/>
                </a:solidFill>
              </a:rPr>
              <a:t>(Ur. l. RS, št. 85/2016) </a:t>
            </a:r>
          </a:p>
          <a:p>
            <a:pPr lvl="1">
              <a:lnSpc>
                <a:spcPct val="80000"/>
              </a:lnSpc>
              <a:spcBef>
                <a:spcPct val="20000"/>
              </a:spcBef>
              <a:buFontTx/>
              <a:buChar char="•"/>
              <a:defRPr/>
            </a:pPr>
            <a:endParaRPr lang="sl-SI" sz="1200" dirty="0">
              <a:solidFill>
                <a:srgbClr val="4D4D4D"/>
              </a:solidFill>
            </a:endParaRPr>
          </a:p>
          <a:p>
            <a:pPr lvl="1">
              <a:lnSpc>
                <a:spcPct val="80000"/>
              </a:lnSpc>
              <a:spcBef>
                <a:spcPct val="20000"/>
              </a:spcBef>
              <a:buFontTx/>
              <a:buChar char="•"/>
              <a:defRPr/>
            </a:pPr>
            <a:r>
              <a:rPr lang="sl-SI" dirty="0">
                <a:solidFill>
                  <a:srgbClr val="4D4D4D"/>
                </a:solidFill>
              </a:rPr>
              <a:t>  ISO 14721 </a:t>
            </a:r>
            <a:r>
              <a:rPr lang="sl-SI" b="1" dirty="0">
                <a:solidFill>
                  <a:srgbClr val="4D4D4D"/>
                </a:solidFill>
              </a:rPr>
              <a:t>OAIS</a:t>
            </a:r>
            <a:r>
              <a:rPr lang="sl-SI" dirty="0">
                <a:solidFill>
                  <a:srgbClr val="4D4D4D"/>
                </a:solidFill>
              </a:rPr>
              <a:t>–Open </a:t>
            </a:r>
            <a:r>
              <a:rPr lang="sl-SI" b="1" dirty="0" err="1">
                <a:solidFill>
                  <a:srgbClr val="4D4D4D"/>
                </a:solidFill>
              </a:rPr>
              <a:t>Archival</a:t>
            </a:r>
            <a:r>
              <a:rPr lang="sl-SI" dirty="0">
                <a:solidFill>
                  <a:srgbClr val="4D4D4D"/>
                </a:solidFill>
              </a:rPr>
              <a:t> </a:t>
            </a:r>
            <a:r>
              <a:rPr lang="sl-SI" dirty="0" err="1">
                <a:solidFill>
                  <a:srgbClr val="4D4D4D"/>
                </a:solidFill>
              </a:rPr>
              <a:t>Information</a:t>
            </a:r>
            <a:r>
              <a:rPr lang="sl-SI" dirty="0">
                <a:solidFill>
                  <a:srgbClr val="4D4D4D"/>
                </a:solidFill>
              </a:rPr>
              <a:t> </a:t>
            </a:r>
            <a:r>
              <a:rPr lang="sl-SI" dirty="0" err="1">
                <a:solidFill>
                  <a:srgbClr val="4D4D4D"/>
                </a:solidFill>
              </a:rPr>
              <a:t>System</a:t>
            </a:r>
            <a:r>
              <a:rPr lang="sl-SI" dirty="0">
                <a:solidFill>
                  <a:srgbClr val="4D4D4D"/>
                </a:solidFill>
              </a:rPr>
              <a:t>–Reference Model</a:t>
            </a:r>
          </a:p>
          <a:p>
            <a:pPr lvl="1">
              <a:lnSpc>
                <a:spcPct val="80000"/>
              </a:lnSpc>
              <a:spcBef>
                <a:spcPct val="20000"/>
              </a:spcBef>
              <a:defRPr/>
            </a:pPr>
            <a:r>
              <a:rPr lang="sl-SI" sz="1600" dirty="0">
                <a:solidFill>
                  <a:srgbClr val="4D4D4D"/>
                </a:solidFill>
              </a:rPr>
              <a:t>	</a:t>
            </a:r>
          </a:p>
        </p:txBody>
      </p:sp>
      <p:sp>
        <p:nvSpPr>
          <p:cNvPr id="7171" name="Rectangle 9"/>
          <p:cNvSpPr>
            <a:spLocks noChangeArrowheads="1"/>
          </p:cNvSpPr>
          <p:nvPr/>
        </p:nvSpPr>
        <p:spPr bwMode="auto">
          <a:xfrm>
            <a:off x="1524000" y="0"/>
            <a:ext cx="9144000" cy="1417638"/>
          </a:xfrm>
          <a:prstGeom prst="rect">
            <a:avLst/>
          </a:prstGeom>
          <a:noFill/>
          <a:ln w="9525">
            <a:noFill/>
            <a:miter lim="800000"/>
            <a:headEnd/>
            <a:tailEnd/>
          </a:ln>
        </p:spPr>
        <p:txBody>
          <a:bodyPr anchor="ctr"/>
          <a:lstStyle/>
          <a:p>
            <a:r>
              <a:rPr lang="sl-SI" sz="4000" dirty="0" smtClean="0">
                <a:solidFill>
                  <a:schemeClr val="accent2"/>
                </a:solidFill>
              </a:rPr>
              <a:t>Zakonodaja </a:t>
            </a:r>
            <a:endParaRPr lang="sl-SI" sz="4000" dirty="0">
              <a:solidFill>
                <a:schemeClr val="accent2"/>
              </a:solidFill>
            </a:endParaRPr>
          </a:p>
        </p:txBody>
      </p:sp>
      <p:sp>
        <p:nvSpPr>
          <p:cNvPr id="5" name="Elipsa 4"/>
          <p:cNvSpPr/>
          <p:nvPr/>
        </p:nvSpPr>
        <p:spPr bwMode="auto">
          <a:xfrm>
            <a:off x="9290864" y="3216"/>
            <a:ext cx="2754272" cy="1644610"/>
          </a:xfrm>
          <a:prstGeom prst="ellipse">
            <a:avLst/>
          </a:prstGeom>
          <a:solidFill>
            <a:schemeClr val="accent5">
              <a:lumMod val="20000"/>
              <a:lumOff val="80000"/>
            </a:schemeClr>
          </a:solidFill>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wrap="none">
            <a:spAutoFit/>
          </a:bodyPr>
          <a:lstStyle/>
          <a:p>
            <a:pPr algn="ctr" fontAlgn="auto">
              <a:spcBef>
                <a:spcPts val="0"/>
              </a:spcBef>
              <a:spcAft>
                <a:spcPts val="0"/>
              </a:spcAft>
              <a:defRPr/>
            </a:pPr>
            <a:r>
              <a:rPr lang="sl-SI" sz="1400" dirty="0" smtClean="0">
                <a:solidFill>
                  <a:schemeClr val="accent2"/>
                </a:solidFill>
                <a:latin typeface="Arial" pitchFamily="34" charset="0"/>
                <a:cs typeface="Arial" pitchFamily="34" charset="0"/>
              </a:rPr>
              <a:t>O</a:t>
            </a:r>
          </a:p>
          <a:p>
            <a:pPr algn="ctr" fontAlgn="auto">
              <a:spcBef>
                <a:spcPts val="0"/>
              </a:spcBef>
              <a:spcAft>
                <a:spcPts val="0"/>
              </a:spcAft>
              <a:defRPr/>
            </a:pPr>
            <a:r>
              <a:rPr lang="sl-SI" sz="1400" b="1" dirty="0" smtClean="0">
                <a:solidFill>
                  <a:schemeClr val="accent2"/>
                </a:solidFill>
                <a:latin typeface="Arial" pitchFamily="34" charset="0"/>
                <a:cs typeface="Arial" pitchFamily="34" charset="0"/>
              </a:rPr>
              <a:t>ZAJEMU IN HRAMBI</a:t>
            </a:r>
            <a:endParaRPr lang="sl-SI" sz="1400" b="1" dirty="0" smtClean="0">
              <a:solidFill>
                <a:schemeClr val="accent2"/>
              </a:solidFill>
              <a:latin typeface="Arial" pitchFamily="34" charset="0"/>
              <a:cs typeface="Arial" pitchFamily="34" charset="0"/>
            </a:endParaRPr>
          </a:p>
          <a:p>
            <a:pPr algn="ctr" fontAlgn="auto">
              <a:spcBef>
                <a:spcPts val="0"/>
              </a:spcBef>
              <a:spcAft>
                <a:spcPts val="0"/>
              </a:spcAft>
              <a:defRPr/>
            </a:pPr>
            <a:r>
              <a:rPr lang="sl-SI" sz="1400" b="1" dirty="0" smtClean="0">
                <a:solidFill>
                  <a:schemeClr val="accent2"/>
                </a:solidFill>
                <a:latin typeface="Arial" pitchFamily="34" charset="0"/>
                <a:cs typeface="Arial" pitchFamily="34" charset="0"/>
              </a:rPr>
              <a:t>/ UPRAVLJANJU /</a:t>
            </a:r>
            <a:endParaRPr lang="sl-SI" sz="1400" b="1" dirty="0" smtClean="0">
              <a:solidFill>
                <a:schemeClr val="accent2"/>
              </a:solidFill>
              <a:latin typeface="Arial" pitchFamily="34" charset="0"/>
              <a:cs typeface="Arial" pitchFamily="34" charset="0"/>
            </a:endParaRPr>
          </a:p>
          <a:p>
            <a:pPr algn="ctr" fontAlgn="auto">
              <a:spcBef>
                <a:spcPts val="0"/>
              </a:spcBef>
              <a:spcAft>
                <a:spcPts val="0"/>
              </a:spcAft>
              <a:defRPr/>
            </a:pPr>
            <a:r>
              <a:rPr lang="sl-SI" sz="1400" dirty="0" smtClean="0">
                <a:solidFill>
                  <a:schemeClr val="accent2"/>
                </a:solidFill>
                <a:latin typeface="Arial" pitchFamily="34" charset="0"/>
                <a:cs typeface="Arial" pitchFamily="34" charset="0"/>
              </a:rPr>
              <a:t>DOKUMENTARNEGA</a:t>
            </a:r>
            <a:endParaRPr lang="sl-SI" sz="1400" dirty="0">
              <a:solidFill>
                <a:schemeClr val="accent2"/>
              </a:solidFill>
              <a:latin typeface="Arial" pitchFamily="34" charset="0"/>
              <a:cs typeface="Arial" pitchFamily="34" charset="0"/>
            </a:endParaRPr>
          </a:p>
          <a:p>
            <a:pPr algn="ctr" fontAlgn="auto">
              <a:spcBef>
                <a:spcPts val="0"/>
              </a:spcBef>
              <a:spcAft>
                <a:spcPts val="0"/>
              </a:spcAft>
              <a:defRPr/>
            </a:pPr>
            <a:r>
              <a:rPr lang="sl-SI" sz="1400" dirty="0">
                <a:solidFill>
                  <a:schemeClr val="accent2"/>
                </a:solidFill>
                <a:latin typeface="Arial" pitchFamily="34" charset="0"/>
                <a:cs typeface="Arial" pitchFamily="34" charset="0"/>
              </a:rPr>
              <a:t>IN </a:t>
            </a:r>
            <a:r>
              <a:rPr lang="sl-SI" sz="1400" dirty="0" smtClean="0">
                <a:solidFill>
                  <a:schemeClr val="accent2"/>
                </a:solidFill>
                <a:latin typeface="Arial" pitchFamily="34" charset="0"/>
                <a:cs typeface="Arial" pitchFamily="34" charset="0"/>
              </a:rPr>
              <a:t>ARHIVSKEGA</a:t>
            </a:r>
            <a:r>
              <a:rPr lang="sl-SI" sz="1400" dirty="0">
                <a:solidFill>
                  <a:schemeClr val="accent2"/>
                </a:solidFill>
                <a:latin typeface="Arial" pitchFamily="34" charset="0"/>
                <a:cs typeface="Arial" pitchFamily="34" charset="0"/>
              </a:rPr>
              <a:t> </a:t>
            </a:r>
            <a:r>
              <a:rPr lang="sl-SI" sz="1400" dirty="0" smtClean="0">
                <a:solidFill>
                  <a:schemeClr val="accent2"/>
                </a:solidFill>
                <a:latin typeface="Arial" pitchFamily="34" charset="0"/>
                <a:cs typeface="Arial" pitchFamily="34" charset="0"/>
              </a:rPr>
              <a:t>G.</a:t>
            </a:r>
            <a:endParaRPr lang="sl-SI" sz="1400" dirty="0">
              <a:solidFill>
                <a:schemeClr val="accent2"/>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40" name="Text Box 4"/>
          <p:cNvSpPr txBox="1">
            <a:spLocks noChangeArrowheads="1"/>
          </p:cNvSpPr>
          <p:nvPr/>
        </p:nvSpPr>
        <p:spPr bwMode="auto">
          <a:xfrm>
            <a:off x="1524000" y="1647824"/>
            <a:ext cx="9144000" cy="4967514"/>
          </a:xfrm>
          <a:prstGeom prst="rect">
            <a:avLst/>
          </a:prstGeom>
          <a:noFill/>
          <a:ln w="9525">
            <a:noFill/>
            <a:miter lim="800000"/>
            <a:headEnd/>
            <a:tailEnd/>
          </a:ln>
          <a:effectLst/>
        </p:spPr>
        <p:txBody>
          <a:bodyPr wrap="square">
            <a:spAutoFit/>
          </a:bodyPr>
          <a:lstStyle/>
          <a:p>
            <a:pPr lvl="1">
              <a:lnSpc>
                <a:spcPct val="80000"/>
              </a:lnSpc>
              <a:spcBef>
                <a:spcPct val="20000"/>
              </a:spcBef>
              <a:buFontTx/>
              <a:buChar char="•"/>
              <a:defRPr/>
            </a:pPr>
            <a:r>
              <a:rPr lang="sl-SI" sz="1600" dirty="0">
                <a:solidFill>
                  <a:srgbClr val="4D4D4D"/>
                </a:solidFill>
                <a:effectLst>
                  <a:outerShdw blurRad="38100" dist="38100" dir="2700000" algn="tl">
                    <a:srgbClr val="C0C0C0"/>
                  </a:outerShdw>
                </a:effectLst>
              </a:rPr>
              <a:t>   </a:t>
            </a:r>
            <a:r>
              <a:rPr lang="sl-SI" b="1" dirty="0">
                <a:solidFill>
                  <a:srgbClr val="4D4D4D"/>
                </a:solidFill>
              </a:rPr>
              <a:t>Uredba o </a:t>
            </a:r>
            <a:r>
              <a:rPr lang="sl-SI" b="1" dirty="0">
                <a:solidFill>
                  <a:schemeClr val="accent2"/>
                </a:solidFill>
              </a:rPr>
              <a:t>upravnem</a:t>
            </a:r>
            <a:r>
              <a:rPr lang="sl-SI" b="1" dirty="0">
                <a:solidFill>
                  <a:srgbClr val="4D4D4D"/>
                </a:solidFill>
              </a:rPr>
              <a:t> poslovanju</a:t>
            </a:r>
            <a:r>
              <a:rPr lang="sl-SI" dirty="0">
                <a:solidFill>
                  <a:srgbClr val="4D4D4D"/>
                </a:solidFill>
              </a:rPr>
              <a:t> </a:t>
            </a:r>
          </a:p>
          <a:p>
            <a:pPr lvl="1">
              <a:lnSpc>
                <a:spcPct val="80000"/>
              </a:lnSpc>
              <a:spcBef>
                <a:spcPct val="20000"/>
              </a:spcBef>
              <a:defRPr/>
            </a:pPr>
            <a:r>
              <a:rPr lang="sl-SI" sz="1600" dirty="0">
                <a:solidFill>
                  <a:srgbClr val="4D4D4D"/>
                </a:solidFill>
              </a:rPr>
              <a:t>	</a:t>
            </a:r>
            <a:r>
              <a:rPr lang="sl-SI" sz="1200" dirty="0">
                <a:solidFill>
                  <a:srgbClr val="4D4D4D"/>
                </a:solidFill>
              </a:rPr>
              <a:t>(Ur. l. RS, št. 9/2018)</a:t>
            </a:r>
          </a:p>
          <a:p>
            <a:pPr lvl="1">
              <a:lnSpc>
                <a:spcPct val="80000"/>
              </a:lnSpc>
              <a:spcBef>
                <a:spcPct val="20000"/>
              </a:spcBef>
              <a:defRPr/>
            </a:pPr>
            <a:endParaRPr lang="sl-SI" dirty="0">
              <a:solidFill>
                <a:srgbClr val="4D4D4D"/>
              </a:solidFill>
              <a:latin typeface="Times New Roman" pitchFamily="18" charset="0"/>
            </a:endParaRPr>
          </a:p>
          <a:p>
            <a:pPr lvl="1">
              <a:lnSpc>
                <a:spcPct val="80000"/>
              </a:lnSpc>
              <a:spcBef>
                <a:spcPct val="20000"/>
              </a:spcBef>
              <a:buFontTx/>
              <a:buChar char="•"/>
              <a:defRPr/>
            </a:pPr>
            <a:r>
              <a:rPr lang="sl-SI" sz="1600" dirty="0">
                <a:solidFill>
                  <a:srgbClr val="4D4D4D"/>
                </a:solidFill>
              </a:rPr>
              <a:t>   </a:t>
            </a:r>
            <a:r>
              <a:rPr lang="sl-SI" dirty="0">
                <a:solidFill>
                  <a:srgbClr val="4D4D4D"/>
                </a:solidFill>
              </a:rPr>
              <a:t>Pravilnik o </a:t>
            </a:r>
            <a:r>
              <a:rPr lang="sl-SI" b="1" dirty="0">
                <a:solidFill>
                  <a:srgbClr val="4D4D4D"/>
                </a:solidFill>
              </a:rPr>
              <a:t>določanju </a:t>
            </a:r>
            <a:r>
              <a:rPr lang="sl-SI" b="1" dirty="0">
                <a:solidFill>
                  <a:schemeClr val="accent2"/>
                </a:solidFill>
              </a:rPr>
              <a:t>rokov hrambe </a:t>
            </a:r>
            <a:r>
              <a:rPr lang="sl-SI" dirty="0">
                <a:solidFill>
                  <a:srgbClr val="4D4D4D"/>
                </a:solidFill>
              </a:rPr>
              <a:t>dokumentarnega gradiva v </a:t>
            </a:r>
          </a:p>
          <a:p>
            <a:pPr lvl="1">
              <a:lnSpc>
                <a:spcPct val="80000"/>
              </a:lnSpc>
              <a:spcBef>
                <a:spcPct val="20000"/>
              </a:spcBef>
              <a:defRPr/>
            </a:pPr>
            <a:r>
              <a:rPr lang="sl-SI" dirty="0">
                <a:solidFill>
                  <a:srgbClr val="4D4D4D"/>
                </a:solidFill>
              </a:rPr>
              <a:t>    javni upravi</a:t>
            </a:r>
          </a:p>
          <a:p>
            <a:pPr lvl="1">
              <a:lnSpc>
                <a:spcPct val="80000"/>
              </a:lnSpc>
              <a:spcBef>
                <a:spcPct val="20000"/>
              </a:spcBef>
              <a:defRPr/>
            </a:pPr>
            <a:r>
              <a:rPr lang="sl-SI" sz="1200" dirty="0">
                <a:solidFill>
                  <a:srgbClr val="4D4D4D"/>
                </a:solidFill>
              </a:rPr>
              <a:t>	(Ur. l. RS, št. 49/19)</a:t>
            </a:r>
            <a:endParaRPr lang="sl-SI" sz="1200" dirty="0">
              <a:solidFill>
                <a:srgbClr val="4D4D4D"/>
              </a:solidFill>
              <a:latin typeface="Times New Roman" pitchFamily="18" charset="0"/>
            </a:endParaRPr>
          </a:p>
          <a:p>
            <a:pPr lvl="1">
              <a:lnSpc>
                <a:spcPct val="80000"/>
              </a:lnSpc>
              <a:spcBef>
                <a:spcPct val="20000"/>
              </a:spcBef>
              <a:buFontTx/>
              <a:buChar char="•"/>
              <a:defRPr/>
            </a:pPr>
            <a:endParaRPr lang="sl-SI" dirty="0" smtClean="0">
              <a:solidFill>
                <a:srgbClr val="4D4D4D"/>
              </a:solidFill>
              <a:latin typeface="Times New Roman" pitchFamily="18" charset="0"/>
            </a:endParaRPr>
          </a:p>
          <a:p>
            <a:pPr lvl="1">
              <a:lnSpc>
                <a:spcPct val="80000"/>
              </a:lnSpc>
              <a:spcBef>
                <a:spcPct val="20000"/>
              </a:spcBef>
              <a:buFontTx/>
              <a:buChar char="•"/>
              <a:defRPr/>
            </a:pPr>
            <a:endParaRPr lang="sl-SI" dirty="0">
              <a:solidFill>
                <a:srgbClr val="4D4D4D"/>
              </a:solidFill>
              <a:latin typeface="Times New Roman" pitchFamily="18" charset="0"/>
            </a:endParaRPr>
          </a:p>
          <a:p>
            <a:pPr lvl="1">
              <a:lnSpc>
                <a:spcPct val="80000"/>
              </a:lnSpc>
              <a:spcBef>
                <a:spcPct val="20000"/>
              </a:spcBef>
              <a:buFontTx/>
              <a:buChar char="•"/>
              <a:defRPr/>
            </a:pPr>
            <a:endParaRPr lang="sl-SI" dirty="0" smtClean="0">
              <a:solidFill>
                <a:srgbClr val="4D4D4D"/>
              </a:solidFill>
              <a:latin typeface="Times New Roman" pitchFamily="18" charset="0"/>
            </a:endParaRPr>
          </a:p>
          <a:p>
            <a:pPr lvl="1">
              <a:lnSpc>
                <a:spcPct val="80000"/>
              </a:lnSpc>
              <a:spcBef>
                <a:spcPct val="20000"/>
              </a:spcBef>
              <a:buFontTx/>
              <a:buChar char="•"/>
              <a:defRPr/>
            </a:pPr>
            <a:endParaRPr lang="sl-SI" dirty="0">
              <a:solidFill>
                <a:srgbClr val="4D4D4D"/>
              </a:solidFill>
              <a:latin typeface="Times New Roman" pitchFamily="18" charset="0"/>
            </a:endParaRPr>
          </a:p>
          <a:p>
            <a:pPr lvl="1">
              <a:lnSpc>
                <a:spcPct val="80000"/>
              </a:lnSpc>
              <a:spcBef>
                <a:spcPct val="20000"/>
              </a:spcBef>
              <a:buFontTx/>
              <a:buChar char="•"/>
              <a:defRPr/>
            </a:pPr>
            <a:endParaRPr lang="sl-SI" dirty="0" smtClean="0">
              <a:solidFill>
                <a:srgbClr val="4D4D4D"/>
              </a:solidFill>
              <a:latin typeface="Times New Roman" pitchFamily="18" charset="0"/>
            </a:endParaRPr>
          </a:p>
          <a:p>
            <a:pPr lvl="1">
              <a:lnSpc>
                <a:spcPct val="80000"/>
              </a:lnSpc>
              <a:spcBef>
                <a:spcPct val="20000"/>
              </a:spcBef>
              <a:buFontTx/>
              <a:buChar char="•"/>
              <a:defRPr/>
            </a:pPr>
            <a:endParaRPr lang="sl-SI" dirty="0">
              <a:solidFill>
                <a:srgbClr val="4D4D4D"/>
              </a:solidFill>
              <a:latin typeface="Times New Roman" pitchFamily="18" charset="0"/>
            </a:endParaRPr>
          </a:p>
          <a:p>
            <a:pPr lvl="1">
              <a:lnSpc>
                <a:spcPct val="80000"/>
              </a:lnSpc>
              <a:spcBef>
                <a:spcPct val="20000"/>
              </a:spcBef>
              <a:buFontTx/>
              <a:buChar char="•"/>
              <a:defRPr/>
            </a:pPr>
            <a:endParaRPr lang="sl-SI" dirty="0">
              <a:solidFill>
                <a:srgbClr val="4D4D4D"/>
              </a:solidFill>
              <a:latin typeface="Times New Roman" pitchFamily="18" charset="0"/>
            </a:endParaRPr>
          </a:p>
          <a:p>
            <a:pPr lvl="1">
              <a:lnSpc>
                <a:spcPct val="80000"/>
              </a:lnSpc>
              <a:spcBef>
                <a:spcPct val="20000"/>
              </a:spcBef>
              <a:buFontTx/>
              <a:buChar char="•"/>
              <a:defRPr/>
            </a:pPr>
            <a:r>
              <a:rPr lang="sl-SI" dirty="0">
                <a:solidFill>
                  <a:srgbClr val="4D4D4D"/>
                </a:solidFill>
              </a:rPr>
              <a:t> </a:t>
            </a:r>
            <a:r>
              <a:rPr lang="sl-SI" dirty="0" smtClean="0">
                <a:solidFill>
                  <a:srgbClr val="4D4D4D"/>
                </a:solidFill>
              </a:rPr>
              <a:t> Seznam </a:t>
            </a:r>
            <a:r>
              <a:rPr lang="sl-SI" dirty="0">
                <a:solidFill>
                  <a:srgbClr val="4D4D4D"/>
                </a:solidFill>
              </a:rPr>
              <a:t>dokumentarnega gradiva, ki je lahko ovrednoteno kot </a:t>
            </a:r>
            <a:r>
              <a:rPr lang="sl-SI" b="1" dirty="0">
                <a:solidFill>
                  <a:srgbClr val="4D4D4D"/>
                </a:solidFill>
              </a:rPr>
              <a:t>arhivsko</a:t>
            </a:r>
            <a:r>
              <a:rPr lang="sl-SI" sz="1600" dirty="0">
                <a:solidFill>
                  <a:srgbClr val="4D4D4D"/>
                </a:solidFill>
              </a:rPr>
              <a:t>      	</a:t>
            </a:r>
            <a:r>
              <a:rPr lang="sl-SI" sz="1200" dirty="0">
                <a:solidFill>
                  <a:srgbClr val="4D4D4D"/>
                </a:solidFill>
              </a:rPr>
              <a:t>(</a:t>
            </a:r>
            <a:r>
              <a:rPr lang="sl-SI" sz="1200" dirty="0">
                <a:solidFill>
                  <a:srgbClr val="000000"/>
                </a:solidFill>
                <a:hlinkClick r:id="rId2"/>
              </a:rPr>
              <a:t>http://www.arhiv.gov.si/si/zakonodaja_in_dokumenti/</a:t>
            </a:r>
            <a:r>
              <a:rPr lang="sl-SI" sz="1200" dirty="0">
                <a:solidFill>
                  <a:srgbClr val="4D4D4D"/>
                </a:solidFill>
              </a:rPr>
              <a:t>)</a:t>
            </a:r>
            <a:endParaRPr lang="sl-SI" dirty="0">
              <a:solidFill>
                <a:srgbClr val="4D4D4D"/>
              </a:solidFill>
              <a:latin typeface="Times New Roman" pitchFamily="18" charset="0"/>
            </a:endParaRPr>
          </a:p>
          <a:p>
            <a:pPr lvl="1">
              <a:lnSpc>
                <a:spcPct val="80000"/>
              </a:lnSpc>
              <a:spcBef>
                <a:spcPct val="20000"/>
              </a:spcBef>
              <a:buFontTx/>
              <a:buChar char="•"/>
              <a:defRPr/>
            </a:pPr>
            <a:endParaRPr lang="sl-SI" dirty="0">
              <a:solidFill>
                <a:srgbClr val="4D4D4D"/>
              </a:solidFill>
              <a:latin typeface="Times New Roman" pitchFamily="18" charset="0"/>
            </a:endParaRPr>
          </a:p>
          <a:p>
            <a:pPr lvl="1">
              <a:lnSpc>
                <a:spcPct val="80000"/>
              </a:lnSpc>
              <a:spcBef>
                <a:spcPct val="20000"/>
              </a:spcBef>
              <a:buFontTx/>
              <a:buChar char="•"/>
              <a:defRPr/>
            </a:pPr>
            <a:endParaRPr lang="sl-SI" dirty="0">
              <a:solidFill>
                <a:srgbClr val="4D4D4D"/>
              </a:solidFill>
              <a:latin typeface="Times New Roman" pitchFamily="18" charset="0"/>
            </a:endParaRPr>
          </a:p>
        </p:txBody>
      </p:sp>
      <p:sp>
        <p:nvSpPr>
          <p:cNvPr id="193544" name="Text Box 8"/>
          <p:cNvSpPr txBox="1">
            <a:spLocks noChangeArrowheads="1"/>
          </p:cNvSpPr>
          <p:nvPr/>
        </p:nvSpPr>
        <p:spPr bwMode="auto">
          <a:xfrm>
            <a:off x="2208213" y="6045200"/>
            <a:ext cx="184150" cy="338138"/>
          </a:xfrm>
          <a:prstGeom prst="rect">
            <a:avLst/>
          </a:prstGeom>
          <a:noFill/>
          <a:ln w="9525">
            <a:noFill/>
            <a:miter lim="800000"/>
            <a:headEnd/>
            <a:tailEnd/>
          </a:ln>
          <a:effectLst/>
        </p:spPr>
        <p:txBody>
          <a:bodyPr wrap="none">
            <a:spAutoFit/>
          </a:bodyPr>
          <a:lstStyle/>
          <a:p>
            <a:pPr>
              <a:defRPr/>
            </a:pPr>
            <a:endParaRPr lang="sl-SI" sz="1600" b="1" dirty="0">
              <a:solidFill>
                <a:srgbClr val="4D4D4D"/>
              </a:solidFill>
              <a:effectLst>
                <a:outerShdw blurRad="38100" dist="38100" dir="2700000" algn="tl">
                  <a:srgbClr val="C0C0C0"/>
                </a:outerShdw>
              </a:effectLst>
            </a:endParaRPr>
          </a:p>
        </p:txBody>
      </p:sp>
      <p:sp>
        <p:nvSpPr>
          <p:cNvPr id="8196" name="Rectangle 9"/>
          <p:cNvSpPr>
            <a:spLocks noChangeArrowheads="1"/>
          </p:cNvSpPr>
          <p:nvPr/>
        </p:nvSpPr>
        <p:spPr bwMode="auto">
          <a:xfrm>
            <a:off x="1524000" y="0"/>
            <a:ext cx="9144000" cy="1417638"/>
          </a:xfrm>
          <a:prstGeom prst="rect">
            <a:avLst/>
          </a:prstGeom>
          <a:noFill/>
          <a:ln w="9525">
            <a:noFill/>
            <a:miter lim="800000"/>
            <a:headEnd/>
            <a:tailEnd/>
          </a:ln>
        </p:spPr>
        <p:txBody>
          <a:bodyPr anchor="ctr"/>
          <a:lstStyle/>
          <a:p>
            <a:r>
              <a:rPr lang="sl-SI" sz="4000" dirty="0" smtClean="0">
                <a:solidFill>
                  <a:schemeClr val="accent2"/>
                </a:solidFill>
              </a:rPr>
              <a:t>Zakonodaja </a:t>
            </a:r>
            <a:endParaRPr lang="sl-SI" sz="4000" dirty="0">
              <a:solidFill>
                <a:schemeClr val="accent2"/>
              </a:solidFill>
            </a:endParaRPr>
          </a:p>
        </p:txBody>
      </p:sp>
      <p:sp>
        <p:nvSpPr>
          <p:cNvPr id="7" name="Elipsa 6"/>
          <p:cNvSpPr/>
          <p:nvPr/>
        </p:nvSpPr>
        <p:spPr bwMode="auto">
          <a:xfrm>
            <a:off x="9290864" y="10879"/>
            <a:ext cx="2754272" cy="1644610"/>
          </a:xfrm>
          <a:prstGeom prst="ellipse">
            <a:avLst/>
          </a:prstGeom>
          <a:solidFill>
            <a:schemeClr val="accent5">
              <a:lumMod val="20000"/>
              <a:lumOff val="80000"/>
            </a:schemeClr>
          </a:solidFill>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wrap="none">
            <a:spAutoFit/>
          </a:bodyPr>
          <a:lstStyle/>
          <a:p>
            <a:pPr algn="ctr" fontAlgn="auto">
              <a:spcBef>
                <a:spcPts val="0"/>
              </a:spcBef>
              <a:spcAft>
                <a:spcPts val="0"/>
              </a:spcAft>
              <a:defRPr/>
            </a:pPr>
            <a:r>
              <a:rPr lang="sl-SI" sz="1400" dirty="0">
                <a:solidFill>
                  <a:schemeClr val="accent2"/>
                </a:solidFill>
                <a:latin typeface="Arial" pitchFamily="34" charset="0"/>
                <a:cs typeface="Arial" pitchFamily="34" charset="0"/>
              </a:rPr>
              <a:t>O </a:t>
            </a:r>
          </a:p>
          <a:p>
            <a:pPr algn="ctr" fontAlgn="auto">
              <a:spcBef>
                <a:spcPts val="0"/>
              </a:spcBef>
              <a:spcAft>
                <a:spcPts val="0"/>
              </a:spcAft>
              <a:defRPr/>
            </a:pPr>
            <a:r>
              <a:rPr lang="sl-SI" sz="1400" b="1" dirty="0">
                <a:solidFill>
                  <a:schemeClr val="accent2"/>
                </a:solidFill>
                <a:latin typeface="Arial" pitchFamily="34" charset="0"/>
                <a:cs typeface="Arial" pitchFamily="34" charset="0"/>
              </a:rPr>
              <a:t>UPRAVLJANJU</a:t>
            </a:r>
          </a:p>
          <a:p>
            <a:pPr algn="ctr" fontAlgn="auto">
              <a:spcBef>
                <a:spcPts val="0"/>
              </a:spcBef>
              <a:spcAft>
                <a:spcPts val="0"/>
              </a:spcAft>
              <a:defRPr/>
            </a:pPr>
            <a:r>
              <a:rPr lang="sl-SI" sz="1400" dirty="0">
                <a:solidFill>
                  <a:schemeClr val="accent2"/>
                </a:solidFill>
                <a:latin typeface="Arial" pitchFamily="34" charset="0"/>
                <a:cs typeface="Arial" pitchFamily="34" charset="0"/>
              </a:rPr>
              <a:t>DOKUMENTARNEGA</a:t>
            </a:r>
          </a:p>
          <a:p>
            <a:pPr algn="ctr" fontAlgn="auto">
              <a:spcBef>
                <a:spcPts val="0"/>
              </a:spcBef>
              <a:spcAft>
                <a:spcPts val="0"/>
              </a:spcAft>
              <a:defRPr/>
            </a:pPr>
            <a:r>
              <a:rPr lang="sl-SI" sz="1400" dirty="0">
                <a:solidFill>
                  <a:schemeClr val="accent2"/>
                </a:solidFill>
                <a:latin typeface="Arial" pitchFamily="34" charset="0"/>
                <a:cs typeface="Arial" pitchFamily="34" charset="0"/>
              </a:rPr>
              <a:t>GRADIVA</a:t>
            </a:r>
          </a:p>
          <a:p>
            <a:pPr algn="ctr" fontAlgn="auto">
              <a:spcBef>
                <a:spcPts val="0"/>
              </a:spcBef>
              <a:spcAft>
                <a:spcPts val="0"/>
              </a:spcAft>
              <a:defRPr/>
            </a:pPr>
            <a:endParaRPr lang="sl-SI" sz="1400" dirty="0">
              <a:solidFill>
                <a:schemeClr val="accent5">
                  <a:lumMod val="50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2057400" y="1600201"/>
            <a:ext cx="8610600" cy="5141913"/>
          </a:xfrm>
        </p:spPr>
        <p:txBody>
          <a:bodyPr/>
          <a:lstStyle/>
          <a:p>
            <a:pPr eaLnBrk="1" hangingPunct="1">
              <a:lnSpc>
                <a:spcPct val="90000"/>
              </a:lnSpc>
            </a:pPr>
            <a:r>
              <a:rPr lang="sl-SI" sz="1800" dirty="0" smtClean="0">
                <a:solidFill>
                  <a:srgbClr val="4D4D4D"/>
                </a:solidFill>
                <a:latin typeface="Arial" pitchFamily="34" charset="0"/>
                <a:cs typeface="Arial" pitchFamily="34" charset="0"/>
              </a:rPr>
              <a:t>ZTP – </a:t>
            </a:r>
            <a:r>
              <a:rPr lang="sl-SI" sz="1800" dirty="0" smtClean="0">
                <a:solidFill>
                  <a:srgbClr val="4D4D4D"/>
                </a:solidFill>
                <a:latin typeface="Arial" pitchFamily="34" charset="0"/>
                <a:cs typeface="Arial" pitchFamily="34" charset="0"/>
              </a:rPr>
              <a:t>Zakon </a:t>
            </a:r>
            <a:r>
              <a:rPr lang="sl-SI" sz="1800" dirty="0">
                <a:solidFill>
                  <a:srgbClr val="4D4D4D"/>
                </a:solidFill>
                <a:latin typeface="Arial" pitchFamily="34" charset="0"/>
                <a:cs typeface="Arial" pitchFamily="34" charset="0"/>
              </a:rPr>
              <a:t>o </a:t>
            </a:r>
            <a:r>
              <a:rPr lang="sl-SI" sz="1800" u="sng" dirty="0">
                <a:solidFill>
                  <a:srgbClr val="4D4D4D"/>
                </a:solidFill>
                <a:latin typeface="Arial" pitchFamily="34" charset="0"/>
                <a:cs typeface="Arial" pitchFamily="34" charset="0"/>
              </a:rPr>
              <a:t>tajnih</a:t>
            </a:r>
            <a:r>
              <a:rPr lang="sl-SI" sz="1800" dirty="0">
                <a:solidFill>
                  <a:srgbClr val="4D4D4D"/>
                </a:solidFill>
                <a:latin typeface="Arial" pitchFamily="34" charset="0"/>
                <a:cs typeface="Arial" pitchFamily="34" charset="0"/>
              </a:rPr>
              <a:t> podatkih </a:t>
            </a:r>
            <a:r>
              <a:rPr lang="sl-SI" sz="1200" dirty="0">
                <a:solidFill>
                  <a:srgbClr val="4D4D4D"/>
                </a:solidFill>
                <a:latin typeface="Arial" pitchFamily="34" charset="0"/>
                <a:cs typeface="Arial" pitchFamily="34" charset="0"/>
              </a:rPr>
              <a:t>(Ur. l. RS, št. </a:t>
            </a:r>
            <a:r>
              <a:rPr lang="sl-SI" sz="1200" dirty="0" smtClean="0">
                <a:solidFill>
                  <a:srgbClr val="4D4D4D"/>
                </a:solidFill>
                <a:latin typeface="Arial" pitchFamily="34" charset="0"/>
                <a:cs typeface="Arial" pitchFamily="34" charset="0"/>
              </a:rPr>
              <a:t>50/06–UPB2, 9/10, 60/11, 8/20)</a:t>
            </a:r>
            <a:endParaRPr lang="sl-SI" sz="1200" dirty="0">
              <a:solidFill>
                <a:srgbClr val="4D4D4D"/>
              </a:solidFill>
              <a:latin typeface="Arial" pitchFamily="34" charset="0"/>
              <a:cs typeface="Arial" pitchFamily="34" charset="0"/>
            </a:endParaRPr>
          </a:p>
          <a:p>
            <a:pPr eaLnBrk="1" hangingPunct="1">
              <a:lnSpc>
                <a:spcPct val="90000"/>
              </a:lnSpc>
            </a:pPr>
            <a:r>
              <a:rPr lang="sl-SI" sz="1800" dirty="0" smtClean="0">
                <a:solidFill>
                  <a:srgbClr val="4D4D4D"/>
                </a:solidFill>
                <a:latin typeface="Arial" pitchFamily="34" charset="0"/>
                <a:cs typeface="Arial" pitchFamily="34" charset="0"/>
              </a:rPr>
              <a:t>ZVOP2 – </a:t>
            </a:r>
            <a:r>
              <a:rPr lang="sl-SI" sz="1800" dirty="0" smtClean="0">
                <a:solidFill>
                  <a:srgbClr val="4D4D4D"/>
                </a:solidFill>
                <a:latin typeface="Arial" pitchFamily="34" charset="0"/>
                <a:cs typeface="Arial" pitchFamily="34" charset="0"/>
              </a:rPr>
              <a:t>Zakon </a:t>
            </a:r>
            <a:r>
              <a:rPr lang="sl-SI" sz="1800" dirty="0">
                <a:solidFill>
                  <a:srgbClr val="4D4D4D"/>
                </a:solidFill>
                <a:latin typeface="Arial" pitchFamily="34" charset="0"/>
                <a:cs typeface="Arial" pitchFamily="34" charset="0"/>
              </a:rPr>
              <a:t>o varstvu </a:t>
            </a:r>
            <a:r>
              <a:rPr lang="sl-SI" sz="1800" u="sng" dirty="0">
                <a:solidFill>
                  <a:srgbClr val="4D4D4D"/>
                </a:solidFill>
                <a:latin typeface="Arial" pitchFamily="34" charset="0"/>
                <a:cs typeface="Arial" pitchFamily="34" charset="0"/>
              </a:rPr>
              <a:t>osebnih</a:t>
            </a:r>
            <a:r>
              <a:rPr lang="sl-SI" sz="1800" dirty="0">
                <a:solidFill>
                  <a:srgbClr val="4D4D4D"/>
                </a:solidFill>
                <a:latin typeface="Arial" pitchFamily="34" charset="0"/>
                <a:cs typeface="Arial" pitchFamily="34" charset="0"/>
              </a:rPr>
              <a:t> podatkov </a:t>
            </a:r>
            <a:r>
              <a:rPr lang="sl-SI" sz="1200" dirty="0">
                <a:solidFill>
                  <a:srgbClr val="4D4D4D"/>
                </a:solidFill>
                <a:latin typeface="Arial" pitchFamily="34" charset="0"/>
                <a:cs typeface="Arial" pitchFamily="34" charset="0"/>
              </a:rPr>
              <a:t>(Ur. l. RS, št. </a:t>
            </a:r>
            <a:r>
              <a:rPr lang="sl-SI" sz="1200" dirty="0">
                <a:solidFill>
                  <a:srgbClr val="4D4D4D"/>
                </a:solidFill>
                <a:latin typeface="Arial" pitchFamily="34" charset="0"/>
                <a:cs typeface="Arial" pitchFamily="34" charset="0"/>
              </a:rPr>
              <a:t>163/22)</a:t>
            </a:r>
            <a:endParaRPr lang="sl-SI" sz="1200" dirty="0">
              <a:solidFill>
                <a:srgbClr val="4D4D4D"/>
              </a:solidFill>
              <a:latin typeface="Arial" pitchFamily="34" charset="0"/>
              <a:cs typeface="Arial" pitchFamily="34" charset="0"/>
            </a:endParaRPr>
          </a:p>
          <a:p>
            <a:pPr eaLnBrk="1" hangingPunct="1">
              <a:lnSpc>
                <a:spcPct val="90000"/>
              </a:lnSpc>
            </a:pPr>
            <a:r>
              <a:rPr lang="sl-SI" sz="1800" dirty="0">
                <a:solidFill>
                  <a:srgbClr val="4D4D4D"/>
                </a:solidFill>
                <a:latin typeface="Arial" pitchFamily="34" charset="0"/>
                <a:cs typeface="Arial" pitchFamily="34" charset="0"/>
              </a:rPr>
              <a:t>GDPR</a:t>
            </a:r>
            <a:r>
              <a:rPr lang="sl-SI" sz="2000" dirty="0">
                <a:solidFill>
                  <a:srgbClr val="4D4D4D"/>
                </a:solidFill>
                <a:latin typeface="Arial" pitchFamily="34" charset="0"/>
                <a:cs typeface="Arial" pitchFamily="34" charset="0"/>
              </a:rPr>
              <a:t> </a:t>
            </a:r>
            <a:r>
              <a:rPr lang="sl-SI" sz="1200" dirty="0">
                <a:solidFill>
                  <a:srgbClr val="4D4D4D"/>
                </a:solidFill>
                <a:latin typeface="Arial" pitchFamily="34" charset="0"/>
                <a:cs typeface="Arial" pitchFamily="34" charset="0"/>
              </a:rPr>
              <a:t>Uredba (EU) </a:t>
            </a:r>
            <a:r>
              <a:rPr lang="sl-SI" sz="1800" dirty="0">
                <a:solidFill>
                  <a:srgbClr val="4D4D4D"/>
                </a:solidFill>
                <a:latin typeface="Arial" pitchFamily="34" charset="0"/>
                <a:cs typeface="Arial" pitchFamily="34" charset="0"/>
              </a:rPr>
              <a:t>2016/679</a:t>
            </a:r>
            <a:r>
              <a:rPr lang="sl-SI" sz="1200" dirty="0">
                <a:solidFill>
                  <a:srgbClr val="4D4D4D"/>
                </a:solidFill>
                <a:latin typeface="Arial" pitchFamily="34" charset="0"/>
                <a:cs typeface="Arial" pitchFamily="34" charset="0"/>
              </a:rPr>
              <a:t> (27.4.2016, o varstvu posameznikov pri obdelavi </a:t>
            </a:r>
            <a:r>
              <a:rPr lang="sl-SI" sz="1800" u="sng" dirty="0">
                <a:solidFill>
                  <a:srgbClr val="4D4D4D"/>
                </a:solidFill>
                <a:latin typeface="Arial" pitchFamily="34" charset="0"/>
                <a:cs typeface="Arial" pitchFamily="34" charset="0"/>
              </a:rPr>
              <a:t>osebnih</a:t>
            </a:r>
            <a:r>
              <a:rPr lang="sl-SI" sz="1200" dirty="0">
                <a:solidFill>
                  <a:srgbClr val="4D4D4D"/>
                </a:solidFill>
                <a:latin typeface="Arial" pitchFamily="34" charset="0"/>
                <a:cs typeface="Arial" pitchFamily="34" charset="0"/>
              </a:rPr>
              <a:t> podatkov in o prostem pretoku takih podatkov </a:t>
            </a:r>
          </a:p>
          <a:p>
            <a:pPr eaLnBrk="1" hangingPunct="1">
              <a:lnSpc>
                <a:spcPct val="90000"/>
              </a:lnSpc>
              <a:buNone/>
            </a:pPr>
            <a:r>
              <a:rPr lang="sl-SI" sz="1200" dirty="0">
                <a:solidFill>
                  <a:srgbClr val="4D4D4D"/>
                </a:solidFill>
                <a:latin typeface="Arial" pitchFamily="34" charset="0"/>
                <a:cs typeface="Arial" pitchFamily="34" charset="0"/>
              </a:rPr>
              <a:t>	</a:t>
            </a:r>
            <a:r>
              <a:rPr lang="sl-SI" sz="1200" dirty="0">
                <a:solidFill>
                  <a:srgbClr val="4D4D4D"/>
                </a:solidFill>
                <a:latin typeface="Arial" pitchFamily="34" charset="0"/>
                <a:cs typeface="Arial" pitchFamily="34" charset="0"/>
                <a:hlinkClick r:id="rId2"/>
              </a:rPr>
              <a:t>https://eur-lex.europa.eu/legal-content/SL/TXT/?uri=uriserv:OJ.L_.2016.119.01.0001.01.SLV&amp;toc=OJ:L:2016:119:FULL</a:t>
            </a:r>
            <a:r>
              <a:rPr lang="sl-SI" sz="1200" dirty="0">
                <a:solidFill>
                  <a:srgbClr val="4D4D4D"/>
                </a:solidFill>
                <a:latin typeface="Arial" pitchFamily="34" charset="0"/>
                <a:cs typeface="Arial" pitchFamily="34" charset="0"/>
              </a:rPr>
              <a:t>)</a:t>
            </a:r>
          </a:p>
          <a:p>
            <a:pPr eaLnBrk="1" hangingPunct="1">
              <a:lnSpc>
                <a:spcPct val="90000"/>
              </a:lnSpc>
            </a:pPr>
            <a:r>
              <a:rPr lang="sl-SI" sz="1800" dirty="0" smtClean="0">
                <a:solidFill>
                  <a:srgbClr val="4D4D4D"/>
                </a:solidFill>
                <a:latin typeface="Arial" pitchFamily="34" charset="0"/>
                <a:cs typeface="Arial" pitchFamily="34" charset="0"/>
              </a:rPr>
              <a:t>ZUP – Zakon </a:t>
            </a:r>
            <a:r>
              <a:rPr lang="sl-SI" sz="1800" dirty="0">
                <a:solidFill>
                  <a:srgbClr val="4D4D4D"/>
                </a:solidFill>
                <a:latin typeface="Arial" pitchFamily="34" charset="0"/>
                <a:cs typeface="Arial" pitchFamily="34" charset="0"/>
              </a:rPr>
              <a:t>o splošnem upravnem postopku </a:t>
            </a:r>
            <a:r>
              <a:rPr lang="sl-SI" sz="1200" dirty="0">
                <a:solidFill>
                  <a:srgbClr val="4D4D4D"/>
                </a:solidFill>
                <a:latin typeface="Arial" pitchFamily="34" charset="0"/>
                <a:cs typeface="Arial" pitchFamily="34" charset="0"/>
              </a:rPr>
              <a:t>(Ur. l. RS, št. 22/05, 24/06-UPB2, 105/06, 126/07, 65/08, 47/09, 48/09, 8/10, 82/13, 175/20 – </a:t>
            </a:r>
            <a:r>
              <a:rPr lang="sl-SI" sz="1200" dirty="0" smtClean="0">
                <a:solidFill>
                  <a:srgbClr val="4D4D4D"/>
                </a:solidFill>
                <a:latin typeface="Arial" pitchFamily="34" charset="0"/>
                <a:cs typeface="Arial" pitchFamily="34" charset="0"/>
              </a:rPr>
              <a:t>ZIUOPDVE, </a:t>
            </a:r>
            <a:r>
              <a:rPr lang="sl-SI" sz="1200" dirty="0">
                <a:solidFill>
                  <a:srgbClr val="4D4D4D"/>
                </a:solidFill>
                <a:latin typeface="Arial" pitchFamily="34" charset="0"/>
                <a:cs typeface="Arial" pitchFamily="34" charset="0"/>
              </a:rPr>
              <a:t>3/22 – </a:t>
            </a:r>
            <a:r>
              <a:rPr lang="sl-SI" sz="1200" dirty="0" err="1">
                <a:solidFill>
                  <a:srgbClr val="4D4D4D"/>
                </a:solidFill>
                <a:latin typeface="Arial" pitchFamily="34" charset="0"/>
                <a:cs typeface="Arial" pitchFamily="34" charset="0"/>
              </a:rPr>
              <a:t>ZDeb</a:t>
            </a:r>
            <a:r>
              <a:rPr lang="sl-SI" sz="1200" dirty="0" smtClean="0">
                <a:solidFill>
                  <a:srgbClr val="4D4D4D"/>
                </a:solidFill>
                <a:latin typeface="Arial" pitchFamily="34" charset="0"/>
                <a:cs typeface="Arial" pitchFamily="34" charset="0"/>
              </a:rPr>
              <a:t>)</a:t>
            </a:r>
            <a:endParaRPr lang="sl-SI" sz="1200" dirty="0">
              <a:solidFill>
                <a:srgbClr val="4D4D4D"/>
              </a:solidFill>
              <a:latin typeface="Arial" pitchFamily="34" charset="0"/>
              <a:cs typeface="Arial" pitchFamily="34" charset="0"/>
            </a:endParaRPr>
          </a:p>
          <a:p>
            <a:pPr eaLnBrk="1" hangingPunct="1">
              <a:lnSpc>
                <a:spcPct val="90000"/>
              </a:lnSpc>
            </a:pPr>
            <a:r>
              <a:rPr lang="sl-SI" sz="1800" dirty="0" smtClean="0">
                <a:solidFill>
                  <a:srgbClr val="4D4D4D"/>
                </a:solidFill>
                <a:latin typeface="Arial" pitchFamily="34" charset="0"/>
                <a:cs typeface="Arial" pitchFamily="34" charset="0"/>
              </a:rPr>
              <a:t>ZDIJZ – Zakon </a:t>
            </a:r>
            <a:r>
              <a:rPr lang="sl-SI" sz="1800" dirty="0">
                <a:solidFill>
                  <a:srgbClr val="4D4D4D"/>
                </a:solidFill>
                <a:latin typeface="Arial" pitchFamily="34" charset="0"/>
                <a:cs typeface="Arial" pitchFamily="34" charset="0"/>
              </a:rPr>
              <a:t>o dostopu do </a:t>
            </a:r>
            <a:r>
              <a:rPr lang="sl-SI" sz="1800" u="sng" dirty="0">
                <a:solidFill>
                  <a:srgbClr val="4D4D4D"/>
                </a:solidFill>
                <a:latin typeface="Arial" pitchFamily="34" charset="0"/>
                <a:cs typeface="Arial" pitchFamily="34" charset="0"/>
              </a:rPr>
              <a:t>informacij javnega značaja</a:t>
            </a:r>
            <a:r>
              <a:rPr lang="sl-SI" sz="1800" dirty="0">
                <a:solidFill>
                  <a:srgbClr val="4D4D4D"/>
                </a:solidFill>
                <a:latin typeface="Arial" pitchFamily="34" charset="0"/>
                <a:cs typeface="Arial" pitchFamily="34" charset="0"/>
              </a:rPr>
              <a:t> </a:t>
            </a:r>
            <a:r>
              <a:rPr lang="sl-SI" sz="1200" dirty="0">
                <a:solidFill>
                  <a:srgbClr val="4D4D4D"/>
                </a:solidFill>
                <a:latin typeface="Arial" pitchFamily="34" charset="0"/>
                <a:cs typeface="Arial" pitchFamily="34" charset="0"/>
              </a:rPr>
              <a:t>(Ur. l. RS, št. 24/03, 61/05, 109/05, 113/05, 28/06, 51/06-UPB2, </a:t>
            </a:r>
            <a:r>
              <a:rPr lang="sl-SI" sz="1200" dirty="0" smtClean="0">
                <a:solidFill>
                  <a:srgbClr val="4D4D4D"/>
                </a:solidFill>
                <a:latin typeface="Arial" pitchFamily="34" charset="0"/>
                <a:cs typeface="Arial" pitchFamily="34" charset="0"/>
              </a:rPr>
              <a:t>23/14, </a:t>
            </a:r>
            <a:r>
              <a:rPr lang="en-US" sz="1200" dirty="0">
                <a:solidFill>
                  <a:srgbClr val="4D4D4D"/>
                </a:solidFill>
                <a:latin typeface="Arial" pitchFamily="34" charset="0"/>
                <a:cs typeface="Arial" pitchFamily="34" charset="0"/>
              </a:rPr>
              <a:t>50/14, 19/15 – </a:t>
            </a:r>
            <a:r>
              <a:rPr lang="en-US" sz="1200" dirty="0" err="1">
                <a:solidFill>
                  <a:srgbClr val="4D4D4D"/>
                </a:solidFill>
                <a:latin typeface="Arial" pitchFamily="34" charset="0"/>
                <a:cs typeface="Arial" pitchFamily="34" charset="0"/>
              </a:rPr>
              <a:t>odl</a:t>
            </a:r>
            <a:r>
              <a:rPr lang="en-US" sz="1200" dirty="0">
                <a:solidFill>
                  <a:srgbClr val="4D4D4D"/>
                </a:solidFill>
                <a:latin typeface="Arial" pitchFamily="34" charset="0"/>
                <a:cs typeface="Arial" pitchFamily="34" charset="0"/>
              </a:rPr>
              <a:t>. US, </a:t>
            </a:r>
            <a:r>
              <a:rPr lang="en-US" sz="1200" dirty="0" smtClean="0">
                <a:solidFill>
                  <a:srgbClr val="4D4D4D"/>
                </a:solidFill>
                <a:latin typeface="Arial" pitchFamily="34" charset="0"/>
                <a:cs typeface="Arial" pitchFamily="34" charset="0"/>
              </a:rPr>
              <a:t>102/15</a:t>
            </a:r>
            <a:r>
              <a:rPr lang="sl-SI" sz="1200" dirty="0" smtClean="0">
                <a:solidFill>
                  <a:srgbClr val="4D4D4D"/>
                </a:solidFill>
                <a:latin typeface="Arial" pitchFamily="34" charset="0"/>
                <a:cs typeface="Arial" pitchFamily="34" charset="0"/>
              </a:rPr>
              <a:t>, </a:t>
            </a:r>
            <a:r>
              <a:rPr lang="en-US" sz="1200" dirty="0" smtClean="0">
                <a:solidFill>
                  <a:srgbClr val="4D4D4D"/>
                </a:solidFill>
                <a:latin typeface="Arial" pitchFamily="34" charset="0"/>
                <a:cs typeface="Arial" pitchFamily="34" charset="0"/>
              </a:rPr>
              <a:t>7/18</a:t>
            </a:r>
            <a:r>
              <a:rPr lang="sl-SI" sz="1200" dirty="0" smtClean="0">
                <a:solidFill>
                  <a:srgbClr val="4D4D4D"/>
                </a:solidFill>
                <a:latin typeface="Arial" pitchFamily="34" charset="0"/>
                <a:cs typeface="Arial" pitchFamily="34" charset="0"/>
              </a:rPr>
              <a:t>)</a:t>
            </a:r>
            <a:endParaRPr lang="sl-SI" sz="1200" dirty="0">
              <a:solidFill>
                <a:srgbClr val="4D4D4D"/>
              </a:solidFill>
              <a:latin typeface="Arial" pitchFamily="34" charset="0"/>
              <a:cs typeface="Arial" pitchFamily="34" charset="0"/>
            </a:endParaRPr>
          </a:p>
          <a:p>
            <a:pPr eaLnBrk="1" hangingPunct="1">
              <a:lnSpc>
                <a:spcPct val="90000"/>
              </a:lnSpc>
            </a:pPr>
            <a:r>
              <a:rPr lang="sl-SI" sz="1800" dirty="0">
                <a:solidFill>
                  <a:srgbClr val="4D4D4D"/>
                </a:solidFill>
                <a:latin typeface="Arial" pitchFamily="34" charset="0"/>
                <a:cs typeface="Arial" pitchFamily="34" charset="0"/>
              </a:rPr>
              <a:t>Uredba o posredovanju in ponovni uporabi informacij javnega značaja </a:t>
            </a:r>
            <a:r>
              <a:rPr lang="sl-SI" sz="1200" dirty="0">
                <a:solidFill>
                  <a:srgbClr val="4D4D4D"/>
                </a:solidFill>
                <a:latin typeface="Arial" pitchFamily="34" charset="0"/>
                <a:cs typeface="Arial" pitchFamily="34" charset="0"/>
              </a:rPr>
              <a:t>(Ur. l. RS, št. 24/16)</a:t>
            </a:r>
          </a:p>
          <a:p>
            <a:pPr eaLnBrk="1" hangingPunct="1">
              <a:lnSpc>
                <a:spcPct val="90000"/>
              </a:lnSpc>
            </a:pPr>
            <a:r>
              <a:rPr lang="sl-SI" sz="1800" dirty="0">
                <a:solidFill>
                  <a:srgbClr val="4D4D4D"/>
                </a:solidFill>
                <a:latin typeface="Arial" pitchFamily="34" charset="0"/>
                <a:cs typeface="Arial" pitchFamily="34" charset="0"/>
              </a:rPr>
              <a:t>Zakon o informacijskem pooblaščencu </a:t>
            </a:r>
            <a:r>
              <a:rPr lang="sl-SI" sz="1200" dirty="0">
                <a:solidFill>
                  <a:srgbClr val="4D4D4D"/>
                </a:solidFill>
                <a:latin typeface="Arial" pitchFamily="34" charset="0"/>
                <a:cs typeface="Arial" pitchFamily="34" charset="0"/>
              </a:rPr>
              <a:t>(Ur. l. RS, št. 113/05, </a:t>
            </a:r>
            <a:r>
              <a:rPr lang="sl-SI" sz="1200" dirty="0" smtClean="0">
                <a:solidFill>
                  <a:srgbClr val="4D4D4D"/>
                </a:solidFill>
                <a:latin typeface="Arial" pitchFamily="34" charset="0"/>
                <a:cs typeface="Arial" pitchFamily="34" charset="0"/>
              </a:rPr>
              <a:t>51/07 </a:t>
            </a:r>
            <a:r>
              <a:rPr lang="sl-SI" sz="1200" dirty="0">
                <a:solidFill>
                  <a:srgbClr val="4D4D4D"/>
                </a:solidFill>
                <a:latin typeface="Arial" pitchFamily="34" charset="0"/>
                <a:cs typeface="Arial" pitchFamily="34" charset="0"/>
              </a:rPr>
              <a:t>– </a:t>
            </a:r>
            <a:r>
              <a:rPr lang="sl-SI" sz="1200" dirty="0" smtClean="0">
                <a:solidFill>
                  <a:srgbClr val="4D4D4D"/>
                </a:solidFill>
                <a:latin typeface="Arial" pitchFamily="34" charset="0"/>
                <a:cs typeface="Arial" pitchFamily="34" charset="0"/>
              </a:rPr>
              <a:t>ZUstS-A)</a:t>
            </a:r>
            <a:endParaRPr lang="sl-SI" sz="1200" dirty="0">
              <a:solidFill>
                <a:srgbClr val="4D4D4D"/>
              </a:solidFill>
              <a:latin typeface="Arial" pitchFamily="34" charset="0"/>
              <a:cs typeface="Arial" pitchFamily="34" charset="0"/>
            </a:endParaRPr>
          </a:p>
          <a:p>
            <a:pPr eaLnBrk="1" hangingPunct="1">
              <a:lnSpc>
                <a:spcPct val="90000"/>
              </a:lnSpc>
            </a:pPr>
            <a:r>
              <a:rPr lang="sl-SI" sz="1800" dirty="0" smtClean="0">
                <a:solidFill>
                  <a:srgbClr val="4D4D4D"/>
                </a:solidFill>
                <a:latin typeface="Arial" pitchFamily="34" charset="0"/>
                <a:cs typeface="Arial" pitchFamily="34" charset="0"/>
              </a:rPr>
              <a:t>ZASP – Zakon </a:t>
            </a:r>
            <a:r>
              <a:rPr lang="sl-SI" sz="1800" dirty="0">
                <a:solidFill>
                  <a:srgbClr val="4D4D4D"/>
                </a:solidFill>
                <a:latin typeface="Arial" pitchFamily="34" charset="0"/>
                <a:cs typeface="Arial" pitchFamily="34" charset="0"/>
              </a:rPr>
              <a:t>o </a:t>
            </a:r>
            <a:r>
              <a:rPr lang="sl-SI" sz="1800" u="sng" dirty="0">
                <a:solidFill>
                  <a:srgbClr val="4D4D4D"/>
                </a:solidFill>
                <a:latin typeface="Arial" pitchFamily="34" charset="0"/>
                <a:cs typeface="Arial" pitchFamily="34" charset="0"/>
              </a:rPr>
              <a:t>avtorski in sorodnih pravicah</a:t>
            </a:r>
            <a:r>
              <a:rPr lang="sl-SI" sz="1800" dirty="0">
                <a:solidFill>
                  <a:srgbClr val="4D4D4D"/>
                </a:solidFill>
                <a:latin typeface="Arial" pitchFamily="34" charset="0"/>
                <a:cs typeface="Arial" pitchFamily="34" charset="0"/>
              </a:rPr>
              <a:t> </a:t>
            </a:r>
            <a:r>
              <a:rPr lang="sl-SI" sz="1200" dirty="0">
                <a:solidFill>
                  <a:srgbClr val="4D4D4D"/>
                </a:solidFill>
                <a:latin typeface="Arial" pitchFamily="34" charset="0"/>
                <a:cs typeface="Arial" pitchFamily="34" charset="0"/>
              </a:rPr>
              <a:t>(Ur. l. RS, št. 16/07-UPB, 68/08, 110/13, 56/15, </a:t>
            </a:r>
            <a:r>
              <a:rPr lang="sl-SI" sz="1200" dirty="0" smtClean="0">
                <a:solidFill>
                  <a:srgbClr val="4D4D4D"/>
                </a:solidFill>
                <a:latin typeface="Arial" pitchFamily="34" charset="0"/>
                <a:cs typeface="Arial" pitchFamily="34" charset="0"/>
              </a:rPr>
              <a:t>63/16-ZKUASP, 59/19)</a:t>
            </a:r>
            <a:endParaRPr lang="sl-SI" sz="1200" dirty="0">
              <a:solidFill>
                <a:srgbClr val="4D4D4D"/>
              </a:solidFill>
              <a:latin typeface="Arial" pitchFamily="34" charset="0"/>
              <a:cs typeface="Arial" pitchFamily="34" charset="0"/>
            </a:endParaRPr>
          </a:p>
          <a:p>
            <a:pPr eaLnBrk="1" hangingPunct="1">
              <a:lnSpc>
                <a:spcPct val="90000"/>
              </a:lnSpc>
            </a:pPr>
            <a:r>
              <a:rPr lang="sl-SI" sz="1800" dirty="0">
                <a:solidFill>
                  <a:srgbClr val="4D4D4D"/>
                </a:solidFill>
                <a:latin typeface="Arial" pitchFamily="34" charset="0"/>
                <a:cs typeface="Arial" pitchFamily="34" charset="0"/>
              </a:rPr>
              <a:t>Zakon o elektronskem poslovanju in elektronskem podpisu</a:t>
            </a:r>
            <a:r>
              <a:rPr lang="sl-SI" sz="1600" dirty="0">
                <a:solidFill>
                  <a:srgbClr val="4D4D4D"/>
                </a:solidFill>
                <a:latin typeface="Arial" pitchFamily="34" charset="0"/>
                <a:cs typeface="Arial" pitchFamily="34" charset="0"/>
              </a:rPr>
              <a:t> </a:t>
            </a:r>
            <a:r>
              <a:rPr lang="sl-SI" sz="1200" dirty="0">
                <a:solidFill>
                  <a:srgbClr val="4D4D4D"/>
                </a:solidFill>
                <a:latin typeface="Arial" pitchFamily="34" charset="0"/>
                <a:cs typeface="Arial" pitchFamily="34" charset="0"/>
              </a:rPr>
              <a:t>(Ur. l. RS, št. </a:t>
            </a:r>
            <a:r>
              <a:rPr lang="de-DE" sz="1200" dirty="0" smtClean="0">
                <a:solidFill>
                  <a:srgbClr val="4D4D4D"/>
                </a:solidFill>
                <a:latin typeface="Arial" pitchFamily="34" charset="0"/>
                <a:cs typeface="Arial" pitchFamily="34" charset="0"/>
              </a:rPr>
              <a:t>98/04 </a:t>
            </a:r>
            <a:r>
              <a:rPr lang="de-DE" sz="1200" dirty="0">
                <a:solidFill>
                  <a:srgbClr val="4D4D4D"/>
                </a:solidFill>
                <a:latin typeface="Arial" pitchFamily="34" charset="0"/>
                <a:cs typeface="Arial" pitchFamily="34" charset="0"/>
              </a:rPr>
              <a:t>– </a:t>
            </a:r>
            <a:r>
              <a:rPr lang="sl-SI" sz="1200" dirty="0" smtClean="0">
                <a:solidFill>
                  <a:srgbClr val="4D4D4D"/>
                </a:solidFill>
                <a:latin typeface="Arial" pitchFamily="34" charset="0"/>
                <a:cs typeface="Arial" pitchFamily="34" charset="0"/>
              </a:rPr>
              <a:t>UPB</a:t>
            </a:r>
            <a:r>
              <a:rPr lang="de-DE" sz="1200" dirty="0" smtClean="0">
                <a:solidFill>
                  <a:srgbClr val="4D4D4D"/>
                </a:solidFill>
                <a:latin typeface="Arial" pitchFamily="34" charset="0"/>
                <a:cs typeface="Arial" pitchFamily="34" charset="0"/>
              </a:rPr>
              <a:t>, </a:t>
            </a:r>
            <a:r>
              <a:rPr lang="de-DE" sz="1200" dirty="0">
                <a:solidFill>
                  <a:srgbClr val="4D4D4D"/>
                </a:solidFill>
                <a:latin typeface="Arial" pitchFamily="34" charset="0"/>
                <a:cs typeface="Arial" pitchFamily="34" charset="0"/>
              </a:rPr>
              <a:t>61/06 – ZEPT, </a:t>
            </a:r>
            <a:r>
              <a:rPr lang="de-DE" sz="1200" dirty="0" smtClean="0">
                <a:solidFill>
                  <a:srgbClr val="4D4D4D"/>
                </a:solidFill>
                <a:latin typeface="Arial" pitchFamily="34" charset="0"/>
                <a:cs typeface="Arial" pitchFamily="34" charset="0"/>
              </a:rPr>
              <a:t>46/14</a:t>
            </a:r>
            <a:r>
              <a:rPr lang="sl-SI" sz="1200" dirty="0" smtClean="0">
                <a:solidFill>
                  <a:srgbClr val="4D4D4D"/>
                </a:solidFill>
                <a:latin typeface="Arial" pitchFamily="34" charset="0"/>
                <a:cs typeface="Arial" pitchFamily="34" charset="0"/>
              </a:rPr>
              <a:t>,</a:t>
            </a:r>
            <a:r>
              <a:rPr lang="de-DE" sz="1200" dirty="0" smtClean="0">
                <a:solidFill>
                  <a:srgbClr val="4D4D4D"/>
                </a:solidFill>
                <a:latin typeface="Arial" pitchFamily="34" charset="0"/>
                <a:cs typeface="Arial" pitchFamily="34" charset="0"/>
              </a:rPr>
              <a:t> </a:t>
            </a:r>
            <a:r>
              <a:rPr lang="de-DE" sz="1200" dirty="0">
                <a:solidFill>
                  <a:srgbClr val="4D4D4D"/>
                </a:solidFill>
                <a:latin typeface="Arial" pitchFamily="34" charset="0"/>
                <a:cs typeface="Arial" pitchFamily="34" charset="0"/>
              </a:rPr>
              <a:t>121/21 – ZEISZ)</a:t>
            </a:r>
            <a:endParaRPr lang="sl-SI" sz="1200" dirty="0">
              <a:solidFill>
                <a:srgbClr val="4D4D4D"/>
              </a:solidFill>
              <a:latin typeface="Arial" pitchFamily="34" charset="0"/>
              <a:cs typeface="Arial" pitchFamily="34" charset="0"/>
            </a:endParaRPr>
          </a:p>
          <a:p>
            <a:pPr eaLnBrk="1" hangingPunct="1">
              <a:lnSpc>
                <a:spcPct val="90000"/>
              </a:lnSpc>
            </a:pPr>
            <a:r>
              <a:rPr lang="sl-SI" altLang="sl-SI" sz="1800" dirty="0" smtClean="0">
                <a:solidFill>
                  <a:srgbClr val="4D4D4D"/>
                </a:solidFill>
                <a:latin typeface="Arial" pitchFamily="34" charset="0"/>
                <a:cs typeface="Arial" pitchFamily="34" charset="0"/>
              </a:rPr>
              <a:t>Zakon </a:t>
            </a:r>
            <a:r>
              <a:rPr lang="sl-SI" altLang="sl-SI" sz="1800" dirty="0">
                <a:solidFill>
                  <a:srgbClr val="4D4D4D"/>
                </a:solidFill>
                <a:latin typeface="Arial" pitchFamily="34" charset="0"/>
                <a:cs typeface="Arial" pitchFamily="34" charset="0"/>
              </a:rPr>
              <a:t>o </a:t>
            </a:r>
            <a:r>
              <a:rPr lang="sl-SI" altLang="sl-SI" sz="1800" u="sng" dirty="0">
                <a:solidFill>
                  <a:srgbClr val="4D4D4D"/>
                </a:solidFill>
                <a:latin typeface="Arial" pitchFamily="34" charset="0"/>
                <a:cs typeface="Arial" pitchFamily="34" charset="0"/>
              </a:rPr>
              <a:t>poslovni skrivnosti</a:t>
            </a:r>
            <a:r>
              <a:rPr lang="sl-SI" altLang="sl-SI" sz="1800" dirty="0">
                <a:solidFill>
                  <a:srgbClr val="4D4D4D"/>
                </a:solidFill>
                <a:latin typeface="Arial" pitchFamily="34" charset="0"/>
                <a:cs typeface="Arial" pitchFamily="34" charset="0"/>
              </a:rPr>
              <a:t> </a:t>
            </a:r>
            <a:r>
              <a:rPr lang="sl-SI" altLang="sl-SI" sz="1200" dirty="0">
                <a:solidFill>
                  <a:srgbClr val="4D4D4D"/>
                </a:solidFill>
                <a:latin typeface="Arial" pitchFamily="34" charset="0"/>
                <a:cs typeface="Arial" pitchFamily="34" charset="0"/>
              </a:rPr>
              <a:t>(Ur. l. RS, št. 22/19)</a:t>
            </a:r>
          </a:p>
          <a:p>
            <a:pPr eaLnBrk="1" hangingPunct="1">
              <a:lnSpc>
                <a:spcPct val="90000"/>
              </a:lnSpc>
            </a:pPr>
            <a:r>
              <a:rPr lang="sl-SI" altLang="sl-SI" sz="1800" dirty="0" smtClean="0">
                <a:solidFill>
                  <a:srgbClr val="4D4D4D"/>
                </a:solidFill>
                <a:latin typeface="Arial" pitchFamily="34" charset="0"/>
                <a:cs typeface="Arial" pitchFamily="34" charset="0"/>
              </a:rPr>
              <a:t>Zakon </a:t>
            </a:r>
            <a:r>
              <a:rPr lang="sl-SI" altLang="sl-SI" sz="1800" dirty="0">
                <a:solidFill>
                  <a:srgbClr val="4D4D4D"/>
                </a:solidFill>
                <a:latin typeface="Arial" pitchFamily="34" charset="0"/>
                <a:cs typeface="Arial" pitchFamily="34" charset="0"/>
              </a:rPr>
              <a:t>o informacijski varnosti v javni upravi </a:t>
            </a:r>
            <a:r>
              <a:rPr lang="sl-SI" altLang="sl-SI" sz="1200" dirty="0">
                <a:solidFill>
                  <a:srgbClr val="4D4D4D"/>
                </a:solidFill>
                <a:latin typeface="Arial" pitchFamily="34" charset="0"/>
                <a:cs typeface="Arial" pitchFamily="34" charset="0"/>
              </a:rPr>
              <a:t>(Ur. l. RS, št. 30/18, 95/21)</a:t>
            </a:r>
          </a:p>
          <a:p>
            <a:pPr eaLnBrk="1" hangingPunct="1">
              <a:lnSpc>
                <a:spcPct val="90000"/>
              </a:lnSpc>
            </a:pPr>
            <a:endParaRPr lang="sl-SI" sz="1200" dirty="0">
              <a:solidFill>
                <a:srgbClr val="4D4D4D"/>
              </a:solidFill>
              <a:latin typeface="Arial" pitchFamily="34" charset="0"/>
              <a:cs typeface="Arial" pitchFamily="34" charset="0"/>
            </a:endParaRPr>
          </a:p>
        </p:txBody>
      </p:sp>
      <p:sp>
        <p:nvSpPr>
          <p:cNvPr id="9219" name="Rectangle 7"/>
          <p:cNvSpPr>
            <a:spLocks noChangeArrowheads="1"/>
          </p:cNvSpPr>
          <p:nvPr/>
        </p:nvSpPr>
        <p:spPr bwMode="auto">
          <a:xfrm>
            <a:off x="1524000" y="0"/>
            <a:ext cx="9144000" cy="1417638"/>
          </a:xfrm>
          <a:prstGeom prst="rect">
            <a:avLst/>
          </a:prstGeom>
          <a:noFill/>
          <a:ln w="9525">
            <a:noFill/>
            <a:miter lim="800000"/>
            <a:headEnd/>
            <a:tailEnd/>
          </a:ln>
        </p:spPr>
        <p:txBody>
          <a:bodyPr anchor="ctr"/>
          <a:lstStyle/>
          <a:p>
            <a:r>
              <a:rPr lang="sl-SI" sz="4000" dirty="0" smtClean="0">
                <a:solidFill>
                  <a:schemeClr val="accent2"/>
                </a:solidFill>
              </a:rPr>
              <a:t>Zakonodaja </a:t>
            </a:r>
            <a:endParaRPr lang="sl-SI" sz="4000" dirty="0">
              <a:solidFill>
                <a:schemeClr val="accent2"/>
              </a:solidFill>
            </a:endParaRPr>
          </a:p>
        </p:txBody>
      </p:sp>
      <p:sp>
        <p:nvSpPr>
          <p:cNvPr id="4" name="Elipsa 3"/>
          <p:cNvSpPr/>
          <p:nvPr/>
        </p:nvSpPr>
        <p:spPr bwMode="auto">
          <a:xfrm>
            <a:off x="9696400" y="0"/>
            <a:ext cx="2335003" cy="1644610"/>
          </a:xfrm>
          <a:prstGeom prst="ellipse">
            <a:avLst/>
          </a:prstGeom>
          <a:solidFill>
            <a:schemeClr val="accent5">
              <a:lumMod val="20000"/>
              <a:lumOff val="80000"/>
            </a:schemeClr>
          </a:solidFill>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wrap="none">
            <a:spAutoFit/>
          </a:bodyPr>
          <a:lstStyle/>
          <a:p>
            <a:pPr algn="ctr" fontAlgn="auto">
              <a:spcBef>
                <a:spcPts val="0"/>
              </a:spcBef>
              <a:spcAft>
                <a:spcPts val="0"/>
              </a:spcAft>
              <a:defRPr/>
            </a:pPr>
            <a:endParaRPr lang="sl-SI" sz="1400" dirty="0" smtClean="0">
              <a:solidFill>
                <a:schemeClr val="accent2"/>
              </a:solidFill>
              <a:latin typeface="Arial" pitchFamily="34" charset="0"/>
              <a:cs typeface="Arial" pitchFamily="34" charset="0"/>
            </a:endParaRPr>
          </a:p>
          <a:p>
            <a:pPr algn="ctr" fontAlgn="auto">
              <a:spcBef>
                <a:spcPts val="0"/>
              </a:spcBef>
              <a:spcAft>
                <a:spcPts val="0"/>
              </a:spcAft>
              <a:defRPr/>
            </a:pPr>
            <a:r>
              <a:rPr lang="sl-SI" sz="1400" dirty="0" smtClean="0">
                <a:solidFill>
                  <a:schemeClr val="accent2"/>
                </a:solidFill>
                <a:latin typeface="Arial" pitchFamily="34" charset="0"/>
                <a:cs typeface="Arial" pitchFamily="34" charset="0"/>
              </a:rPr>
              <a:t>O </a:t>
            </a:r>
            <a:r>
              <a:rPr lang="sl-SI" sz="1400" dirty="0">
                <a:solidFill>
                  <a:schemeClr val="accent2"/>
                </a:solidFill>
                <a:latin typeface="Arial" pitchFamily="34" charset="0"/>
                <a:cs typeface="Arial" pitchFamily="34" charset="0"/>
              </a:rPr>
              <a:t>VAROVANJU</a:t>
            </a:r>
          </a:p>
          <a:p>
            <a:pPr algn="ctr" fontAlgn="auto">
              <a:spcBef>
                <a:spcPts val="0"/>
              </a:spcBef>
              <a:spcAft>
                <a:spcPts val="0"/>
              </a:spcAft>
              <a:defRPr/>
            </a:pPr>
            <a:r>
              <a:rPr lang="sl-SI" sz="1400" dirty="0">
                <a:solidFill>
                  <a:schemeClr val="accent2"/>
                </a:solidFill>
                <a:latin typeface="Arial" pitchFamily="34" charset="0"/>
                <a:cs typeface="Arial" pitchFamily="34" charset="0"/>
              </a:rPr>
              <a:t>IN</a:t>
            </a:r>
          </a:p>
          <a:p>
            <a:pPr algn="ctr" fontAlgn="auto">
              <a:spcBef>
                <a:spcPts val="0"/>
              </a:spcBef>
              <a:spcAft>
                <a:spcPts val="0"/>
              </a:spcAft>
              <a:defRPr/>
            </a:pPr>
            <a:r>
              <a:rPr lang="sl-SI" sz="1400" dirty="0">
                <a:solidFill>
                  <a:schemeClr val="accent2"/>
                </a:solidFill>
                <a:latin typeface="Arial" pitchFamily="34" charset="0"/>
                <a:cs typeface="Arial" pitchFamily="34" charset="0"/>
              </a:rPr>
              <a:t>POSREDOVANJU</a:t>
            </a:r>
          </a:p>
          <a:p>
            <a:pPr algn="ctr" fontAlgn="auto">
              <a:spcBef>
                <a:spcPts val="0"/>
              </a:spcBef>
              <a:spcAft>
                <a:spcPts val="0"/>
              </a:spcAft>
              <a:defRPr/>
            </a:pPr>
            <a:r>
              <a:rPr lang="sl-SI" sz="1400" b="1" dirty="0">
                <a:solidFill>
                  <a:schemeClr val="accent2"/>
                </a:solidFill>
                <a:latin typeface="Arial" pitchFamily="34" charset="0"/>
                <a:cs typeface="Arial" pitchFamily="34" charset="0"/>
              </a:rPr>
              <a:t>PODATKOV</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7"/>
          <p:cNvSpPr>
            <a:spLocks noChangeArrowheads="1"/>
          </p:cNvSpPr>
          <p:nvPr/>
        </p:nvSpPr>
        <p:spPr bwMode="auto">
          <a:xfrm>
            <a:off x="1524000" y="0"/>
            <a:ext cx="9144000" cy="1417638"/>
          </a:xfrm>
          <a:prstGeom prst="rect">
            <a:avLst/>
          </a:prstGeom>
          <a:noFill/>
          <a:ln w="9525">
            <a:noFill/>
            <a:miter lim="800000"/>
            <a:headEnd/>
            <a:tailEnd/>
          </a:ln>
        </p:spPr>
        <p:txBody>
          <a:bodyPr anchor="ctr"/>
          <a:lstStyle/>
          <a:p>
            <a:r>
              <a:rPr lang="sl-SI" sz="4000" dirty="0" smtClean="0">
                <a:solidFill>
                  <a:schemeClr val="accent2"/>
                </a:solidFill>
              </a:rPr>
              <a:t>Z</a:t>
            </a:r>
            <a:r>
              <a:rPr lang="sl-SI" sz="4000" dirty="0" smtClean="0">
                <a:solidFill>
                  <a:schemeClr val="accent2"/>
                </a:solidFill>
              </a:rPr>
              <a:t>akonodaja </a:t>
            </a:r>
            <a:endParaRPr lang="sl-SI" sz="4000" dirty="0">
              <a:solidFill>
                <a:schemeClr val="accent2"/>
              </a:solidFill>
            </a:endParaRPr>
          </a:p>
        </p:txBody>
      </p:sp>
      <p:sp>
        <p:nvSpPr>
          <p:cNvPr id="4" name="Elipsa 3"/>
          <p:cNvSpPr/>
          <p:nvPr/>
        </p:nvSpPr>
        <p:spPr bwMode="auto">
          <a:xfrm>
            <a:off x="9480376" y="18331"/>
            <a:ext cx="2599200" cy="1646144"/>
          </a:xfrm>
          <a:prstGeom prst="ellipse">
            <a:avLst/>
          </a:prstGeom>
          <a:solidFill>
            <a:schemeClr val="accent5">
              <a:lumMod val="20000"/>
              <a:lumOff val="80000"/>
            </a:schemeClr>
          </a:solidFill>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lIns="0" tIns="46800" rIns="0">
            <a:spAutoFit/>
          </a:bodyPr>
          <a:lstStyle/>
          <a:p>
            <a:pPr algn="ctr" fontAlgn="auto">
              <a:spcBef>
                <a:spcPts val="0"/>
              </a:spcBef>
              <a:spcAft>
                <a:spcPts val="0"/>
              </a:spcAft>
              <a:defRPr/>
            </a:pPr>
            <a:r>
              <a:rPr lang="sl-SI" sz="1400" b="1" dirty="0">
                <a:solidFill>
                  <a:schemeClr val="accent2"/>
                </a:solidFill>
                <a:latin typeface="Arial" pitchFamily="34" charset="0"/>
                <a:cs typeface="Arial" pitchFamily="34" charset="0"/>
              </a:rPr>
              <a:t>PODROČNI</a:t>
            </a:r>
            <a:r>
              <a:rPr lang="sl-SI" sz="1400" dirty="0">
                <a:solidFill>
                  <a:schemeClr val="accent2"/>
                </a:solidFill>
                <a:latin typeface="Arial" pitchFamily="34" charset="0"/>
                <a:cs typeface="Arial" pitchFamily="34" charset="0"/>
              </a:rPr>
              <a:t> </a:t>
            </a:r>
          </a:p>
          <a:p>
            <a:pPr algn="ctr" fontAlgn="auto">
              <a:spcBef>
                <a:spcPts val="0"/>
              </a:spcBef>
              <a:spcAft>
                <a:spcPts val="0"/>
              </a:spcAft>
              <a:defRPr/>
            </a:pPr>
            <a:r>
              <a:rPr lang="sl-SI" sz="1400" dirty="0">
                <a:solidFill>
                  <a:schemeClr val="accent2"/>
                </a:solidFill>
                <a:latin typeface="Arial" pitchFamily="34" charset="0"/>
                <a:cs typeface="Arial" pitchFamily="34" charset="0"/>
              </a:rPr>
              <a:t>Z </a:t>
            </a:r>
            <a:r>
              <a:rPr lang="sl-SI" sz="1400" b="1" dirty="0">
                <a:solidFill>
                  <a:schemeClr val="accent2"/>
                </a:solidFill>
                <a:latin typeface="Arial" pitchFamily="34" charset="0"/>
                <a:cs typeface="Arial" pitchFamily="34" charset="0"/>
              </a:rPr>
              <a:t>ROKI HRAMBE</a:t>
            </a:r>
            <a:r>
              <a:rPr lang="sl-SI" sz="1400" dirty="0">
                <a:solidFill>
                  <a:schemeClr val="accent2"/>
                </a:solidFill>
                <a:latin typeface="Arial" pitchFamily="34" charset="0"/>
                <a:cs typeface="Arial" pitchFamily="34" charset="0"/>
              </a:rPr>
              <a:t>, </a:t>
            </a:r>
          </a:p>
          <a:p>
            <a:pPr algn="ctr" fontAlgn="auto">
              <a:spcBef>
                <a:spcPts val="0"/>
              </a:spcBef>
              <a:spcAft>
                <a:spcPts val="0"/>
              </a:spcAft>
              <a:defRPr/>
            </a:pPr>
            <a:r>
              <a:rPr lang="sl-SI" sz="1400" dirty="0">
                <a:solidFill>
                  <a:schemeClr val="accent2"/>
                </a:solidFill>
                <a:latin typeface="Arial" pitchFamily="34" charset="0"/>
                <a:cs typeface="Arial" pitchFamily="34" charset="0"/>
              </a:rPr>
              <a:t>Z </a:t>
            </a:r>
            <a:r>
              <a:rPr lang="sl-SI" sz="1400" dirty="0" smtClean="0">
                <a:solidFill>
                  <a:schemeClr val="accent2"/>
                </a:solidFill>
                <a:latin typeface="Arial" pitchFamily="34" charset="0"/>
                <a:cs typeface="Arial" pitchFamily="34" charset="0"/>
              </a:rPr>
              <a:t>ELEMENTI</a:t>
            </a:r>
            <a:endParaRPr lang="sl-SI" sz="1400" dirty="0">
              <a:solidFill>
                <a:schemeClr val="accent2"/>
              </a:solidFill>
              <a:latin typeface="Arial" pitchFamily="34" charset="0"/>
              <a:cs typeface="Arial" pitchFamily="34" charset="0"/>
            </a:endParaRPr>
          </a:p>
          <a:p>
            <a:pPr algn="ctr" fontAlgn="auto">
              <a:spcBef>
                <a:spcPts val="0"/>
              </a:spcBef>
              <a:spcAft>
                <a:spcPts val="0"/>
              </a:spcAft>
              <a:defRPr/>
            </a:pPr>
            <a:r>
              <a:rPr lang="sl-SI" sz="1400" b="1" dirty="0" smtClean="0">
                <a:solidFill>
                  <a:schemeClr val="accent2"/>
                </a:solidFill>
                <a:latin typeface="Arial" pitchFamily="34" charset="0"/>
                <a:cs typeface="Arial" pitchFamily="34" charset="0"/>
              </a:rPr>
              <a:t>EVIDENC</a:t>
            </a:r>
            <a:r>
              <a:rPr lang="sl-SI" sz="1400" dirty="0" smtClean="0">
                <a:solidFill>
                  <a:schemeClr val="accent2"/>
                </a:solidFill>
                <a:latin typeface="Arial" pitchFamily="34" charset="0"/>
                <a:cs typeface="Arial" pitchFamily="34" charset="0"/>
              </a:rPr>
              <a:t>, </a:t>
            </a:r>
          </a:p>
          <a:p>
            <a:pPr algn="ctr" fontAlgn="auto">
              <a:spcBef>
                <a:spcPts val="0"/>
              </a:spcBef>
              <a:spcAft>
                <a:spcPts val="0"/>
              </a:spcAft>
              <a:defRPr/>
            </a:pPr>
            <a:r>
              <a:rPr lang="sl-SI" sz="1400" dirty="0" smtClean="0">
                <a:solidFill>
                  <a:schemeClr val="accent2"/>
                </a:solidFill>
                <a:latin typeface="Arial" pitchFamily="34" charset="0"/>
                <a:cs typeface="Arial" pitchFamily="34" charset="0"/>
              </a:rPr>
              <a:t>ZA </a:t>
            </a:r>
            <a:r>
              <a:rPr lang="sl-SI" sz="1400" b="1" dirty="0" smtClean="0">
                <a:solidFill>
                  <a:schemeClr val="accent2"/>
                </a:solidFill>
                <a:latin typeface="Arial" pitchFamily="34" charset="0"/>
                <a:cs typeface="Arial" pitchFamily="34" charset="0"/>
              </a:rPr>
              <a:t>UREJANJE</a:t>
            </a:r>
            <a:endParaRPr lang="sl-SI" sz="1400" b="1" dirty="0">
              <a:solidFill>
                <a:schemeClr val="accent2"/>
              </a:solidFill>
              <a:latin typeface="Arial" pitchFamily="34" charset="0"/>
              <a:cs typeface="Arial" pitchFamily="34" charset="0"/>
            </a:endParaRPr>
          </a:p>
        </p:txBody>
      </p:sp>
      <p:sp>
        <p:nvSpPr>
          <p:cNvPr id="6" name="Rectangle 3"/>
          <p:cNvSpPr txBox="1">
            <a:spLocks noChangeArrowheads="1"/>
          </p:cNvSpPr>
          <p:nvPr/>
        </p:nvSpPr>
        <p:spPr bwMode="auto">
          <a:xfrm>
            <a:off x="2057400" y="1600200"/>
            <a:ext cx="8610600" cy="52131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eaLnBrk="1" hangingPunct="1">
              <a:lnSpc>
                <a:spcPct val="90000"/>
              </a:lnSpc>
              <a:defRPr/>
            </a:pPr>
            <a:endParaRPr lang="sl-SI" sz="800" kern="0" dirty="0" smtClean="0">
              <a:solidFill>
                <a:srgbClr val="4D4D4D"/>
              </a:solidFill>
              <a:latin typeface="Arial" panose="020B0604020202020204" pitchFamily="34" charset="0"/>
              <a:cs typeface="Arial" panose="020B0604020202020204" pitchFamily="34" charset="0"/>
            </a:endParaRPr>
          </a:p>
          <a:p>
            <a:pPr eaLnBrk="1" hangingPunct="1">
              <a:lnSpc>
                <a:spcPct val="90000"/>
              </a:lnSpc>
              <a:defRPr/>
            </a:pPr>
            <a:r>
              <a:rPr lang="sl-SI" sz="2000" kern="0" dirty="0">
                <a:solidFill>
                  <a:srgbClr val="4D4D4D"/>
                </a:solidFill>
                <a:latin typeface="Arial" panose="020B0604020202020204" pitchFamily="34" charset="0"/>
                <a:cs typeface="Arial" panose="020B0604020202020204" pitchFamily="34" charset="0"/>
              </a:rPr>
              <a:t>Zakon o višjem strokovnem izobraževanju </a:t>
            </a:r>
            <a:r>
              <a:rPr lang="sl-SI" sz="1200" kern="0" dirty="0">
                <a:solidFill>
                  <a:srgbClr val="4D4D4D"/>
                </a:solidFill>
                <a:latin typeface="Arial" panose="020B0604020202020204" pitchFamily="34" charset="0"/>
                <a:cs typeface="Arial" panose="020B0604020202020204" pitchFamily="34" charset="0"/>
              </a:rPr>
              <a:t>(Uradni list RS, št. 86/04, 100/13 in 54/22 – ZUPŠ-1)</a:t>
            </a:r>
          </a:p>
          <a:p>
            <a:pPr eaLnBrk="1" hangingPunct="1">
              <a:lnSpc>
                <a:spcPct val="90000"/>
              </a:lnSpc>
              <a:defRPr/>
            </a:pPr>
            <a:r>
              <a:rPr lang="sl-SI" sz="2000" kern="0" dirty="0" smtClean="0">
                <a:solidFill>
                  <a:srgbClr val="4D4D4D"/>
                </a:solidFill>
                <a:latin typeface="Arial" panose="020B0604020202020204" pitchFamily="34" charset="0"/>
                <a:cs typeface="Arial" panose="020B0604020202020204" pitchFamily="34" charset="0"/>
              </a:rPr>
              <a:t>Zakon </a:t>
            </a:r>
            <a:r>
              <a:rPr lang="sl-SI" sz="2000" kern="0" dirty="0" smtClean="0">
                <a:solidFill>
                  <a:srgbClr val="4D4D4D"/>
                </a:solidFill>
                <a:latin typeface="Arial" panose="020B0604020202020204" pitchFamily="34" charset="0"/>
                <a:cs typeface="Arial" panose="020B0604020202020204" pitchFamily="34" charset="0"/>
              </a:rPr>
              <a:t>o evidencah na področju dela in socialne varnosti</a:t>
            </a:r>
            <a:r>
              <a:rPr lang="sl-SI" sz="1600" kern="0" dirty="0" smtClean="0">
                <a:solidFill>
                  <a:srgbClr val="4D4D4D"/>
                </a:solidFill>
                <a:latin typeface="Arial" panose="020B0604020202020204" pitchFamily="34" charset="0"/>
                <a:cs typeface="Arial" panose="020B0604020202020204" pitchFamily="34" charset="0"/>
              </a:rPr>
              <a:t> </a:t>
            </a:r>
            <a:r>
              <a:rPr lang="sl-SI" sz="1200" kern="0" dirty="0" smtClean="0">
                <a:solidFill>
                  <a:srgbClr val="4D4D4D"/>
                </a:solidFill>
                <a:latin typeface="Arial" panose="020B0604020202020204" pitchFamily="34" charset="0"/>
                <a:cs typeface="Arial" panose="020B0604020202020204" pitchFamily="34" charset="0"/>
              </a:rPr>
              <a:t>(Ur. l. RS, št. 40/06)</a:t>
            </a:r>
          </a:p>
          <a:p>
            <a:pPr eaLnBrk="1" hangingPunct="1">
              <a:lnSpc>
                <a:spcPct val="90000"/>
              </a:lnSpc>
              <a:defRPr/>
            </a:pPr>
            <a:endParaRPr lang="sl-SI" sz="800" kern="0" dirty="0" smtClean="0">
              <a:solidFill>
                <a:srgbClr val="4D4D4D"/>
              </a:solidFill>
              <a:latin typeface="Arial" panose="020B0604020202020204" pitchFamily="34" charset="0"/>
              <a:cs typeface="Arial" panose="020B0604020202020204" pitchFamily="34" charset="0"/>
            </a:endParaRPr>
          </a:p>
          <a:p>
            <a:pPr eaLnBrk="1" hangingPunct="1">
              <a:lnSpc>
                <a:spcPct val="90000"/>
              </a:lnSpc>
              <a:defRPr/>
            </a:pPr>
            <a:r>
              <a:rPr lang="sl-SI" sz="2000" kern="0" dirty="0" smtClean="0">
                <a:solidFill>
                  <a:srgbClr val="4D4D4D"/>
                </a:solidFill>
                <a:latin typeface="Arial" panose="020B0604020202020204" pitchFamily="34" charset="0"/>
                <a:cs typeface="Arial" panose="020B0604020202020204" pitchFamily="34" charset="0"/>
              </a:rPr>
              <a:t>Zakon o davčnem postopku</a:t>
            </a:r>
            <a:r>
              <a:rPr lang="sl-SI" sz="1600" kern="0" dirty="0" smtClean="0">
                <a:solidFill>
                  <a:srgbClr val="4D4D4D"/>
                </a:solidFill>
                <a:latin typeface="Arial" panose="020B0604020202020204" pitchFamily="34" charset="0"/>
                <a:cs typeface="Arial" panose="020B0604020202020204" pitchFamily="34" charset="0"/>
              </a:rPr>
              <a:t> </a:t>
            </a:r>
            <a:r>
              <a:rPr lang="sl-SI" sz="1200" kern="0" dirty="0" smtClean="0">
                <a:solidFill>
                  <a:srgbClr val="4D4D4D"/>
                </a:solidFill>
                <a:latin typeface="Arial" panose="020B0604020202020204" pitchFamily="34" charset="0"/>
                <a:cs typeface="Arial" panose="020B0604020202020204" pitchFamily="34" charset="0"/>
              </a:rPr>
              <a:t>(Ur. l. RS, št. 13/11-UPB, 32/12, 94/12, 101/13 – </a:t>
            </a:r>
            <a:r>
              <a:rPr lang="sl-SI" sz="1200" kern="0" dirty="0" err="1" smtClean="0">
                <a:solidFill>
                  <a:srgbClr val="4D4D4D"/>
                </a:solidFill>
                <a:latin typeface="Arial" panose="020B0604020202020204" pitchFamily="34" charset="0"/>
                <a:cs typeface="Arial" panose="020B0604020202020204" pitchFamily="34" charset="0"/>
              </a:rPr>
              <a:t>ZDavNepr</a:t>
            </a:r>
            <a:r>
              <a:rPr lang="sl-SI" sz="1200" kern="0" dirty="0" smtClean="0">
                <a:solidFill>
                  <a:srgbClr val="4D4D4D"/>
                </a:solidFill>
                <a:latin typeface="Arial" panose="020B0604020202020204" pitchFamily="34" charset="0"/>
                <a:cs typeface="Arial" panose="020B0604020202020204" pitchFamily="34" charset="0"/>
              </a:rPr>
              <a:t>, 111/13, 22/14 – </a:t>
            </a:r>
            <a:r>
              <a:rPr lang="sl-SI" sz="1200" kern="0" dirty="0" err="1" smtClean="0">
                <a:solidFill>
                  <a:srgbClr val="4D4D4D"/>
                </a:solidFill>
                <a:latin typeface="Arial" panose="020B0604020202020204" pitchFamily="34" charset="0"/>
                <a:cs typeface="Arial" panose="020B0604020202020204" pitchFamily="34" charset="0"/>
              </a:rPr>
              <a:t>odl</a:t>
            </a:r>
            <a:r>
              <a:rPr lang="sl-SI" sz="1200" kern="0" dirty="0" smtClean="0">
                <a:solidFill>
                  <a:srgbClr val="4D4D4D"/>
                </a:solidFill>
                <a:latin typeface="Arial" panose="020B0604020202020204" pitchFamily="34" charset="0"/>
                <a:cs typeface="Arial" panose="020B0604020202020204" pitchFamily="34" charset="0"/>
              </a:rPr>
              <a:t>. US, 25/14 – ZFU, 40/14 – ZIN-B, 90/14, 91/15, 63/16, 69/17, 13/18 – ZJF-H, 36/19,  66/19, </a:t>
            </a:r>
            <a:r>
              <a:rPr lang="en-US" sz="1200" kern="0" dirty="0">
                <a:solidFill>
                  <a:srgbClr val="4D4D4D"/>
                </a:solidFill>
                <a:latin typeface="Arial" panose="020B0604020202020204" pitchFamily="34" charset="0"/>
                <a:cs typeface="Arial" panose="020B0604020202020204" pitchFamily="34" charset="0"/>
              </a:rPr>
              <a:t>145/20 – </a:t>
            </a:r>
            <a:r>
              <a:rPr lang="en-US" sz="1200" kern="0" dirty="0" err="1">
                <a:solidFill>
                  <a:srgbClr val="4D4D4D"/>
                </a:solidFill>
                <a:latin typeface="Arial" panose="020B0604020202020204" pitchFamily="34" charset="0"/>
                <a:cs typeface="Arial" panose="020B0604020202020204" pitchFamily="34" charset="0"/>
              </a:rPr>
              <a:t>odl</a:t>
            </a:r>
            <a:r>
              <a:rPr lang="en-US" sz="1200" kern="0" dirty="0">
                <a:solidFill>
                  <a:srgbClr val="4D4D4D"/>
                </a:solidFill>
                <a:latin typeface="Arial" panose="020B0604020202020204" pitchFamily="34" charset="0"/>
                <a:cs typeface="Arial" panose="020B0604020202020204" pitchFamily="34" charset="0"/>
              </a:rPr>
              <a:t>. US in 203/20 – </a:t>
            </a:r>
            <a:r>
              <a:rPr lang="en-US" sz="1200" kern="0" dirty="0" smtClean="0">
                <a:solidFill>
                  <a:srgbClr val="4D4D4D"/>
                </a:solidFill>
                <a:latin typeface="Arial" panose="020B0604020202020204" pitchFamily="34" charset="0"/>
                <a:cs typeface="Arial" panose="020B0604020202020204" pitchFamily="34" charset="0"/>
              </a:rPr>
              <a:t>ZIUPOPDVE</a:t>
            </a:r>
            <a:r>
              <a:rPr lang="sl-SI" sz="1200" kern="0" dirty="0" smtClean="0">
                <a:solidFill>
                  <a:srgbClr val="4D4D4D"/>
                </a:solidFill>
                <a:latin typeface="Arial" panose="020B0604020202020204" pitchFamily="34" charset="0"/>
                <a:cs typeface="Arial" panose="020B0604020202020204" pitchFamily="34" charset="0"/>
              </a:rPr>
              <a:t>, </a:t>
            </a:r>
            <a:r>
              <a:rPr lang="en-US" sz="1200" kern="0" dirty="0">
                <a:solidFill>
                  <a:srgbClr val="4D4D4D"/>
                </a:solidFill>
                <a:latin typeface="Arial" panose="020B0604020202020204" pitchFamily="34" charset="0"/>
                <a:cs typeface="Arial" panose="020B0604020202020204" pitchFamily="34" charset="0"/>
              </a:rPr>
              <a:t>39/22 – </a:t>
            </a:r>
            <a:r>
              <a:rPr lang="en-US" sz="1200" kern="0" dirty="0" smtClean="0">
                <a:solidFill>
                  <a:srgbClr val="4D4D4D"/>
                </a:solidFill>
                <a:latin typeface="Arial" panose="020B0604020202020204" pitchFamily="34" charset="0"/>
                <a:cs typeface="Arial" panose="020B0604020202020204" pitchFamily="34" charset="0"/>
              </a:rPr>
              <a:t>ZFU-A</a:t>
            </a:r>
            <a:r>
              <a:rPr lang="sl-SI" sz="1200" kern="0" dirty="0" smtClean="0">
                <a:solidFill>
                  <a:srgbClr val="4D4D4D"/>
                </a:solidFill>
                <a:latin typeface="Arial" panose="020B0604020202020204" pitchFamily="34" charset="0"/>
                <a:cs typeface="Arial" panose="020B0604020202020204" pitchFamily="34" charset="0"/>
              </a:rPr>
              <a:t>, </a:t>
            </a:r>
            <a:r>
              <a:rPr lang="en-US" sz="1200" kern="0" dirty="0" smtClean="0">
                <a:solidFill>
                  <a:srgbClr val="4D4D4D"/>
                </a:solidFill>
                <a:latin typeface="Arial" panose="020B0604020202020204" pitchFamily="34" charset="0"/>
                <a:cs typeface="Arial" panose="020B0604020202020204" pitchFamily="34" charset="0"/>
              </a:rPr>
              <a:t>52/22 </a:t>
            </a:r>
            <a:r>
              <a:rPr lang="en-US" sz="1200" kern="0" dirty="0">
                <a:solidFill>
                  <a:srgbClr val="4D4D4D"/>
                </a:solidFill>
                <a:latin typeface="Arial" panose="020B0604020202020204" pitchFamily="34" charset="0"/>
                <a:cs typeface="Arial" panose="020B0604020202020204" pitchFamily="34" charset="0"/>
              </a:rPr>
              <a:t>– </a:t>
            </a:r>
            <a:r>
              <a:rPr lang="en-US" sz="1200" kern="0" dirty="0" err="1">
                <a:solidFill>
                  <a:srgbClr val="4D4D4D"/>
                </a:solidFill>
                <a:latin typeface="Arial" panose="020B0604020202020204" pitchFamily="34" charset="0"/>
                <a:cs typeface="Arial" panose="020B0604020202020204" pitchFamily="34" charset="0"/>
              </a:rPr>
              <a:t>odl</a:t>
            </a:r>
            <a:r>
              <a:rPr lang="en-US" sz="1200" kern="0" dirty="0">
                <a:solidFill>
                  <a:srgbClr val="4D4D4D"/>
                </a:solidFill>
                <a:latin typeface="Arial" panose="020B0604020202020204" pitchFamily="34" charset="0"/>
                <a:cs typeface="Arial" panose="020B0604020202020204" pitchFamily="34" charset="0"/>
              </a:rPr>
              <a:t>. </a:t>
            </a:r>
            <a:r>
              <a:rPr lang="en-US" sz="1200" kern="0" dirty="0" smtClean="0">
                <a:solidFill>
                  <a:srgbClr val="4D4D4D"/>
                </a:solidFill>
                <a:latin typeface="Arial" panose="020B0604020202020204" pitchFamily="34" charset="0"/>
                <a:cs typeface="Arial" panose="020B0604020202020204" pitchFamily="34" charset="0"/>
              </a:rPr>
              <a:t>US</a:t>
            </a:r>
            <a:r>
              <a:rPr lang="sl-SI" sz="1200" kern="0" dirty="0" smtClean="0">
                <a:solidFill>
                  <a:srgbClr val="4D4D4D"/>
                </a:solidFill>
                <a:latin typeface="Arial" panose="020B0604020202020204" pitchFamily="34" charset="0"/>
                <a:cs typeface="Arial" panose="020B0604020202020204" pitchFamily="34" charset="0"/>
              </a:rPr>
              <a:t>)</a:t>
            </a:r>
          </a:p>
          <a:p>
            <a:pPr eaLnBrk="1" hangingPunct="1">
              <a:lnSpc>
                <a:spcPct val="90000"/>
              </a:lnSpc>
              <a:defRPr/>
            </a:pPr>
            <a:endParaRPr lang="sl-SI" sz="800" kern="0" dirty="0" smtClean="0">
              <a:solidFill>
                <a:srgbClr val="4D4D4D"/>
              </a:solidFill>
              <a:latin typeface="Arial" panose="020B0604020202020204" pitchFamily="34" charset="0"/>
              <a:cs typeface="Arial" panose="020B0604020202020204" pitchFamily="34" charset="0"/>
            </a:endParaRPr>
          </a:p>
          <a:p>
            <a:pPr eaLnBrk="1" hangingPunct="1">
              <a:lnSpc>
                <a:spcPct val="90000"/>
              </a:lnSpc>
              <a:defRPr/>
            </a:pPr>
            <a:r>
              <a:rPr lang="sl-SI" sz="2000" kern="0" dirty="0" smtClean="0">
                <a:solidFill>
                  <a:srgbClr val="4D4D4D"/>
                </a:solidFill>
                <a:latin typeface="Arial" panose="020B0604020202020204" pitchFamily="34" charset="0"/>
                <a:cs typeface="Arial" panose="020B0604020202020204" pitchFamily="34" charset="0"/>
              </a:rPr>
              <a:t>Zakon o davku na dodano vrednost</a:t>
            </a:r>
            <a:r>
              <a:rPr lang="sl-SI" sz="1600" kern="0" dirty="0" smtClean="0">
                <a:solidFill>
                  <a:srgbClr val="4D4D4D"/>
                </a:solidFill>
                <a:latin typeface="Arial" panose="020B0604020202020204" pitchFamily="34" charset="0"/>
                <a:cs typeface="Arial" panose="020B0604020202020204" pitchFamily="34" charset="0"/>
              </a:rPr>
              <a:t> </a:t>
            </a:r>
            <a:r>
              <a:rPr lang="sl-SI" sz="1200" kern="0" dirty="0" smtClean="0">
                <a:solidFill>
                  <a:srgbClr val="4D4D4D"/>
                </a:solidFill>
                <a:latin typeface="Arial" panose="020B0604020202020204" pitchFamily="34" charset="0"/>
                <a:cs typeface="Arial" panose="020B0604020202020204" pitchFamily="34" charset="0"/>
              </a:rPr>
              <a:t>(Ur. l. RS, št. </a:t>
            </a:r>
            <a:r>
              <a:rPr lang="it-IT" sz="1200" kern="0" dirty="0" smtClean="0">
                <a:solidFill>
                  <a:srgbClr val="4D4D4D"/>
                </a:solidFill>
                <a:latin typeface="Arial" panose="020B0604020202020204" pitchFamily="34" charset="0"/>
                <a:cs typeface="Arial" panose="020B0604020202020204" pitchFamily="34" charset="0"/>
              </a:rPr>
              <a:t>13/11</a:t>
            </a:r>
            <a:r>
              <a:rPr lang="sl-SI" sz="1200" kern="0" dirty="0" smtClean="0">
                <a:solidFill>
                  <a:srgbClr val="4D4D4D"/>
                </a:solidFill>
                <a:latin typeface="Arial" panose="020B0604020202020204" pitchFamily="34" charset="0"/>
                <a:cs typeface="Arial" panose="020B0604020202020204" pitchFamily="34" charset="0"/>
              </a:rPr>
              <a:t>-UPB</a:t>
            </a:r>
            <a:r>
              <a:rPr lang="it-IT" sz="1200" kern="0" dirty="0" smtClean="0">
                <a:solidFill>
                  <a:srgbClr val="4D4D4D"/>
                </a:solidFill>
                <a:latin typeface="Arial" panose="020B0604020202020204" pitchFamily="34" charset="0"/>
                <a:cs typeface="Arial" panose="020B0604020202020204" pitchFamily="34" charset="0"/>
              </a:rPr>
              <a:t>, 18/11, 78/11, 38/12, 83/12, 86/14, 90/15, 77/18, 59/19</a:t>
            </a:r>
            <a:r>
              <a:rPr lang="sl-SI" sz="1200" kern="0" dirty="0" smtClean="0">
                <a:solidFill>
                  <a:srgbClr val="4D4D4D"/>
                </a:solidFill>
                <a:latin typeface="Arial" panose="020B0604020202020204" pitchFamily="34" charset="0"/>
                <a:cs typeface="Arial" panose="020B0604020202020204" pitchFamily="34" charset="0"/>
              </a:rPr>
              <a:t>, </a:t>
            </a:r>
            <a:r>
              <a:rPr lang="it-IT" sz="1200" kern="0" dirty="0" smtClean="0">
                <a:solidFill>
                  <a:srgbClr val="4D4D4D"/>
                </a:solidFill>
                <a:latin typeface="Arial" panose="020B0604020202020204" pitchFamily="34" charset="0"/>
                <a:cs typeface="Arial" panose="020B0604020202020204" pitchFamily="34" charset="0"/>
              </a:rPr>
              <a:t>72/19</a:t>
            </a:r>
            <a:r>
              <a:rPr lang="sl-SI" sz="1200" kern="0" dirty="0">
                <a:solidFill>
                  <a:srgbClr val="4D4D4D"/>
                </a:solidFill>
                <a:latin typeface="Arial" panose="020B0604020202020204" pitchFamily="34" charset="0"/>
                <a:cs typeface="Arial" panose="020B0604020202020204" pitchFamily="34" charset="0"/>
              </a:rPr>
              <a:t>, 196/21 – </a:t>
            </a:r>
            <a:r>
              <a:rPr lang="sl-SI" sz="1200" kern="0" dirty="0" err="1">
                <a:solidFill>
                  <a:srgbClr val="4D4D4D"/>
                </a:solidFill>
                <a:latin typeface="Arial" panose="020B0604020202020204" pitchFamily="34" charset="0"/>
                <a:cs typeface="Arial" panose="020B0604020202020204" pitchFamily="34" charset="0"/>
              </a:rPr>
              <a:t>ZDOsk</a:t>
            </a:r>
            <a:r>
              <a:rPr lang="sl-SI" sz="1200" kern="0" dirty="0">
                <a:solidFill>
                  <a:srgbClr val="4D4D4D"/>
                </a:solidFill>
                <a:latin typeface="Arial" panose="020B0604020202020204" pitchFamily="34" charset="0"/>
                <a:cs typeface="Arial" panose="020B0604020202020204" pitchFamily="34" charset="0"/>
              </a:rPr>
              <a:t>, </a:t>
            </a:r>
            <a:r>
              <a:rPr lang="sl-SI" sz="1200" kern="0" dirty="0" smtClean="0">
                <a:solidFill>
                  <a:srgbClr val="4D4D4D"/>
                </a:solidFill>
                <a:latin typeface="Arial" panose="020B0604020202020204" pitchFamily="34" charset="0"/>
                <a:cs typeface="Arial" panose="020B0604020202020204" pitchFamily="34" charset="0"/>
              </a:rPr>
              <a:t>3/22, 29/22 </a:t>
            </a:r>
            <a:r>
              <a:rPr lang="sl-SI" sz="1200" kern="0" dirty="0">
                <a:solidFill>
                  <a:srgbClr val="4D4D4D"/>
                </a:solidFill>
                <a:latin typeface="Arial" panose="020B0604020202020204" pitchFamily="34" charset="0"/>
                <a:cs typeface="Arial" panose="020B0604020202020204" pitchFamily="34" charset="0"/>
              </a:rPr>
              <a:t>– ZUOPDCE)</a:t>
            </a:r>
            <a:endParaRPr lang="sl-SI" sz="1200" kern="0" dirty="0" smtClean="0">
              <a:solidFill>
                <a:srgbClr val="4D4D4D"/>
              </a:solidFill>
              <a:latin typeface="Arial" panose="020B0604020202020204" pitchFamily="34" charset="0"/>
              <a:cs typeface="Arial" panose="020B0604020202020204" pitchFamily="34" charset="0"/>
            </a:endParaRPr>
          </a:p>
          <a:p>
            <a:pPr eaLnBrk="1" hangingPunct="1">
              <a:lnSpc>
                <a:spcPct val="90000"/>
              </a:lnSpc>
              <a:defRPr/>
            </a:pPr>
            <a:endParaRPr lang="sl-SI" sz="800" kern="0" dirty="0" smtClean="0">
              <a:solidFill>
                <a:srgbClr val="4D4D4D"/>
              </a:solidFill>
              <a:latin typeface="Arial" panose="020B0604020202020204" pitchFamily="34" charset="0"/>
              <a:cs typeface="Arial" panose="020B0604020202020204" pitchFamily="34" charset="0"/>
            </a:endParaRPr>
          </a:p>
          <a:p>
            <a:pPr eaLnBrk="1" hangingPunct="1">
              <a:lnSpc>
                <a:spcPct val="90000"/>
              </a:lnSpc>
              <a:defRPr/>
            </a:pPr>
            <a:r>
              <a:rPr lang="sl-SI" sz="2000" kern="0" dirty="0" smtClean="0">
                <a:solidFill>
                  <a:srgbClr val="4D4D4D"/>
                </a:solidFill>
                <a:latin typeface="Arial" panose="020B0604020202020204" pitchFamily="34" charset="0"/>
                <a:cs typeface="Arial" panose="020B0604020202020204" pitchFamily="34" charset="0"/>
              </a:rPr>
              <a:t>Slovenski računovodski standardi</a:t>
            </a:r>
            <a:r>
              <a:rPr lang="sl-SI" sz="1600" kern="0" dirty="0" smtClean="0">
                <a:solidFill>
                  <a:srgbClr val="4D4D4D"/>
                </a:solidFill>
                <a:latin typeface="Arial" panose="020B0604020202020204" pitchFamily="34" charset="0"/>
                <a:cs typeface="Arial" panose="020B0604020202020204" pitchFamily="34" charset="0"/>
              </a:rPr>
              <a:t> </a:t>
            </a:r>
            <a:r>
              <a:rPr lang="sl-SI" sz="1200" kern="0" dirty="0" smtClean="0">
                <a:solidFill>
                  <a:srgbClr val="4D4D4D"/>
                </a:solidFill>
                <a:latin typeface="Arial" panose="020B0604020202020204" pitchFamily="34" charset="0"/>
                <a:cs typeface="Arial" panose="020B0604020202020204" pitchFamily="34" charset="0"/>
              </a:rPr>
              <a:t>(Ur. l. RS, št. 95/15, 74/16 – </a:t>
            </a:r>
            <a:r>
              <a:rPr lang="sl-SI" sz="1200" kern="0" dirty="0" err="1" smtClean="0">
                <a:solidFill>
                  <a:srgbClr val="4D4D4D"/>
                </a:solidFill>
                <a:latin typeface="Arial" panose="020B0604020202020204" pitchFamily="34" charset="0"/>
                <a:cs typeface="Arial" panose="020B0604020202020204" pitchFamily="34" charset="0"/>
              </a:rPr>
              <a:t>popr</a:t>
            </a:r>
            <a:r>
              <a:rPr lang="sl-SI" sz="1200" kern="0" dirty="0" smtClean="0">
                <a:solidFill>
                  <a:srgbClr val="4D4D4D"/>
                </a:solidFill>
                <a:latin typeface="Arial" panose="020B0604020202020204" pitchFamily="34" charset="0"/>
                <a:cs typeface="Arial" panose="020B0604020202020204" pitchFamily="34" charset="0"/>
              </a:rPr>
              <a:t>., 23/17, 57/18 in 81/18) </a:t>
            </a:r>
            <a:endParaRPr lang="sl-SI" sz="1200" kern="0" dirty="0" smtClean="0">
              <a:solidFill>
                <a:schemeClr val="accent4"/>
              </a:solidFill>
              <a:latin typeface="Arial" panose="020B0604020202020204" pitchFamily="34" charset="0"/>
              <a:cs typeface="Arial" panose="020B0604020202020204" pitchFamily="34" charset="0"/>
            </a:endParaRPr>
          </a:p>
          <a:p>
            <a:pPr marL="0" indent="0" eaLnBrk="1" hangingPunct="1">
              <a:lnSpc>
                <a:spcPct val="90000"/>
              </a:lnSpc>
              <a:buNone/>
              <a:defRPr/>
            </a:pPr>
            <a:endParaRPr lang="sl-SI" sz="800" kern="0" dirty="0" smtClean="0">
              <a:solidFill>
                <a:srgbClr val="4D4D4D"/>
              </a:solidFill>
              <a:latin typeface="Arial" panose="020B0604020202020204" pitchFamily="34" charset="0"/>
              <a:cs typeface="Arial" panose="020B0604020202020204" pitchFamily="34" charset="0"/>
            </a:endParaRPr>
          </a:p>
          <a:p>
            <a:pPr eaLnBrk="1" hangingPunct="1">
              <a:lnSpc>
                <a:spcPct val="90000"/>
              </a:lnSpc>
              <a:defRPr/>
            </a:pPr>
            <a:r>
              <a:rPr lang="sl-SI" sz="2000" kern="0" dirty="0" smtClean="0">
                <a:solidFill>
                  <a:srgbClr val="4D4D4D"/>
                </a:solidFill>
                <a:latin typeface="Arial" panose="020B0604020202020204" pitchFamily="34" charset="0"/>
                <a:cs typeface="Arial" panose="020B0604020202020204" pitchFamily="34" charset="0"/>
              </a:rPr>
              <a:t>Gradbeni zakon</a:t>
            </a:r>
            <a:r>
              <a:rPr lang="sl-SI" sz="1600" kern="0" dirty="0" smtClean="0">
                <a:solidFill>
                  <a:srgbClr val="4D4D4D"/>
                </a:solidFill>
                <a:latin typeface="Arial" panose="020B0604020202020204" pitchFamily="34" charset="0"/>
                <a:cs typeface="Arial" panose="020B0604020202020204" pitchFamily="34" charset="0"/>
              </a:rPr>
              <a:t> </a:t>
            </a:r>
            <a:r>
              <a:rPr lang="sl-SI" sz="1200" kern="0" dirty="0" smtClean="0">
                <a:solidFill>
                  <a:srgbClr val="4D4D4D"/>
                </a:solidFill>
                <a:latin typeface="Arial" panose="020B0604020202020204" pitchFamily="34" charset="0"/>
                <a:cs typeface="Arial" panose="020B0604020202020204" pitchFamily="34" charset="0"/>
              </a:rPr>
              <a:t>(Ur. l. RS, št. 102/2004, 14/2005, 120/2006, 126/2007, 57/12, 110/13, 19/15, </a:t>
            </a:r>
            <a:r>
              <a:rPr lang="nl-NL" sz="1200" kern="0" dirty="0">
                <a:solidFill>
                  <a:srgbClr val="4D4D4D"/>
                </a:solidFill>
                <a:latin typeface="Arial" panose="020B0604020202020204" pitchFamily="34" charset="0"/>
                <a:cs typeface="Arial" panose="020B0604020202020204" pitchFamily="34" charset="0"/>
              </a:rPr>
              <a:t>61/17, 72/17 – popr., 65/20, 15/21 – </a:t>
            </a:r>
            <a:r>
              <a:rPr lang="nl-NL" sz="1200" kern="0" dirty="0" smtClean="0">
                <a:solidFill>
                  <a:srgbClr val="4D4D4D"/>
                </a:solidFill>
                <a:latin typeface="Arial" panose="020B0604020202020204" pitchFamily="34" charset="0"/>
                <a:cs typeface="Arial" panose="020B0604020202020204" pitchFamily="34" charset="0"/>
              </a:rPr>
              <a:t>ZDUOP</a:t>
            </a:r>
            <a:r>
              <a:rPr lang="sl-SI" sz="1200" kern="0" dirty="0" smtClean="0">
                <a:solidFill>
                  <a:srgbClr val="4D4D4D"/>
                </a:solidFill>
                <a:latin typeface="Arial" panose="020B0604020202020204" pitchFamily="34" charset="0"/>
                <a:cs typeface="Arial" panose="020B0604020202020204" pitchFamily="34" charset="0"/>
              </a:rPr>
              <a:t>, </a:t>
            </a:r>
            <a:r>
              <a:rPr lang="nl-NL" sz="1200" kern="0" dirty="0" smtClean="0">
                <a:solidFill>
                  <a:srgbClr val="4D4D4D"/>
                </a:solidFill>
                <a:latin typeface="Arial" panose="020B0604020202020204" pitchFamily="34" charset="0"/>
                <a:cs typeface="Arial" panose="020B0604020202020204" pitchFamily="34" charset="0"/>
              </a:rPr>
              <a:t>199/21 </a:t>
            </a:r>
            <a:r>
              <a:rPr lang="nl-NL" sz="1200" kern="0" dirty="0">
                <a:solidFill>
                  <a:srgbClr val="4D4D4D"/>
                </a:solidFill>
                <a:latin typeface="Arial" panose="020B0604020202020204" pitchFamily="34" charset="0"/>
                <a:cs typeface="Arial" panose="020B0604020202020204" pitchFamily="34" charset="0"/>
              </a:rPr>
              <a:t>– GZ-1</a:t>
            </a:r>
            <a:r>
              <a:rPr lang="sl-SI" sz="1200" kern="0" dirty="0" smtClean="0">
                <a:solidFill>
                  <a:srgbClr val="4D4D4D"/>
                </a:solidFill>
                <a:latin typeface="Arial" panose="020B0604020202020204" pitchFamily="34" charset="0"/>
                <a:cs typeface="Arial" panose="020B0604020202020204" pitchFamily="34" charset="0"/>
              </a:rPr>
              <a:t>)</a:t>
            </a:r>
          </a:p>
          <a:p>
            <a:pPr eaLnBrk="1" hangingPunct="1">
              <a:lnSpc>
                <a:spcPct val="90000"/>
              </a:lnSpc>
              <a:defRPr/>
            </a:pPr>
            <a:endParaRPr lang="sl-SI" sz="800" kern="0" dirty="0" smtClean="0">
              <a:solidFill>
                <a:srgbClr val="4D4D4D"/>
              </a:solidFill>
              <a:latin typeface="Arial" panose="020B0604020202020204" pitchFamily="34" charset="0"/>
              <a:cs typeface="Arial" panose="020B0604020202020204" pitchFamily="34" charset="0"/>
            </a:endParaRPr>
          </a:p>
          <a:p>
            <a:pPr eaLnBrk="1" hangingPunct="1">
              <a:lnSpc>
                <a:spcPct val="90000"/>
              </a:lnSpc>
              <a:defRPr/>
            </a:pPr>
            <a:r>
              <a:rPr lang="sl-SI" sz="2000" kern="0" dirty="0" smtClean="0">
                <a:solidFill>
                  <a:srgbClr val="4D4D4D"/>
                </a:solidFill>
                <a:latin typeface="Arial" panose="020B0604020202020204" pitchFamily="34" charset="0"/>
                <a:cs typeface="Arial" panose="020B0604020202020204" pitchFamily="34" charset="0"/>
              </a:rPr>
              <a:t>Pravilnik o </a:t>
            </a:r>
            <a:r>
              <a:rPr lang="sl-SI" sz="2000" kern="0" dirty="0">
                <a:solidFill>
                  <a:srgbClr val="4D4D4D"/>
                </a:solidFill>
                <a:latin typeface="Arial" panose="020B0604020202020204" pitchFamily="34" charset="0"/>
                <a:cs typeface="Arial" panose="020B0604020202020204" pitchFamily="34" charset="0"/>
              </a:rPr>
              <a:t>podrobnejši vsebini dokumentacije in obrazcih, povezanih z graditvijo objektov </a:t>
            </a:r>
            <a:r>
              <a:rPr lang="sl-SI" sz="1200" kern="0" dirty="0" smtClean="0">
                <a:solidFill>
                  <a:srgbClr val="4D4D4D"/>
                </a:solidFill>
                <a:latin typeface="Arial" panose="020B0604020202020204" pitchFamily="34" charset="0"/>
                <a:cs typeface="Arial" panose="020B0604020202020204" pitchFamily="34" charset="0"/>
              </a:rPr>
              <a:t>(Ur. l. RS, št. </a:t>
            </a:r>
            <a:r>
              <a:rPr lang="de-DE" sz="1200" kern="0" dirty="0">
                <a:solidFill>
                  <a:srgbClr val="4D4D4D"/>
                </a:solidFill>
                <a:latin typeface="Arial" panose="020B0604020202020204" pitchFamily="34" charset="0"/>
                <a:cs typeface="Arial" panose="020B0604020202020204" pitchFamily="34" charset="0"/>
              </a:rPr>
              <a:t>36/18, 51/18 – </a:t>
            </a:r>
            <a:r>
              <a:rPr lang="de-DE" sz="1200" kern="0" dirty="0" err="1">
                <a:solidFill>
                  <a:srgbClr val="4D4D4D"/>
                </a:solidFill>
                <a:latin typeface="Arial" panose="020B0604020202020204" pitchFamily="34" charset="0"/>
                <a:cs typeface="Arial" panose="020B0604020202020204" pitchFamily="34" charset="0"/>
              </a:rPr>
              <a:t>popr</a:t>
            </a:r>
            <a:r>
              <a:rPr lang="de-DE" sz="1200" kern="0" dirty="0">
                <a:solidFill>
                  <a:srgbClr val="4D4D4D"/>
                </a:solidFill>
                <a:latin typeface="Arial" panose="020B0604020202020204" pitchFamily="34" charset="0"/>
                <a:cs typeface="Arial" panose="020B0604020202020204" pitchFamily="34" charset="0"/>
              </a:rPr>
              <a:t>., </a:t>
            </a:r>
            <a:r>
              <a:rPr lang="de-DE" sz="1200" kern="0" dirty="0" smtClean="0">
                <a:solidFill>
                  <a:srgbClr val="4D4D4D"/>
                </a:solidFill>
                <a:latin typeface="Arial" panose="020B0604020202020204" pitchFamily="34" charset="0"/>
                <a:cs typeface="Arial" panose="020B0604020202020204" pitchFamily="34" charset="0"/>
              </a:rPr>
              <a:t>197/20</a:t>
            </a:r>
            <a:r>
              <a:rPr lang="sl-SI" sz="1200" kern="0" dirty="0" smtClean="0">
                <a:solidFill>
                  <a:srgbClr val="4D4D4D"/>
                </a:solidFill>
                <a:latin typeface="Arial" panose="020B0604020202020204" pitchFamily="34" charset="0"/>
                <a:cs typeface="Arial" panose="020B0604020202020204" pitchFamily="34" charset="0"/>
              </a:rPr>
              <a:t>, </a:t>
            </a:r>
            <a:r>
              <a:rPr lang="de-DE" sz="1200" kern="0" dirty="0" smtClean="0">
                <a:solidFill>
                  <a:srgbClr val="4D4D4D"/>
                </a:solidFill>
                <a:latin typeface="Arial" panose="020B0604020202020204" pitchFamily="34" charset="0"/>
                <a:cs typeface="Arial" panose="020B0604020202020204" pitchFamily="34" charset="0"/>
              </a:rPr>
              <a:t>199/21 </a:t>
            </a:r>
            <a:r>
              <a:rPr lang="de-DE" sz="1200" kern="0" dirty="0">
                <a:solidFill>
                  <a:srgbClr val="4D4D4D"/>
                </a:solidFill>
                <a:latin typeface="Arial" panose="020B0604020202020204" pitchFamily="34" charset="0"/>
                <a:cs typeface="Arial" panose="020B0604020202020204" pitchFamily="34" charset="0"/>
              </a:rPr>
              <a:t>– </a:t>
            </a:r>
            <a:r>
              <a:rPr lang="de-DE" sz="1200" kern="0" dirty="0" smtClean="0">
                <a:solidFill>
                  <a:srgbClr val="4D4D4D"/>
                </a:solidFill>
                <a:latin typeface="Arial" panose="020B0604020202020204" pitchFamily="34" charset="0"/>
                <a:cs typeface="Arial" panose="020B0604020202020204" pitchFamily="34" charset="0"/>
              </a:rPr>
              <a:t>GZ-1</a:t>
            </a:r>
            <a:r>
              <a:rPr lang="sl-SI" sz="1200" kern="0" dirty="0" smtClean="0">
                <a:solidFill>
                  <a:srgbClr val="4D4D4D"/>
                </a:solidFill>
                <a:latin typeface="Arial" panose="020B0604020202020204" pitchFamily="34" charset="0"/>
                <a:cs typeface="Arial" panose="020B0604020202020204" pitchFamily="34" charset="0"/>
              </a:rPr>
              <a:t>)</a:t>
            </a:r>
          </a:p>
          <a:p>
            <a:pPr eaLnBrk="1" hangingPunct="1">
              <a:lnSpc>
                <a:spcPct val="90000"/>
              </a:lnSpc>
              <a:defRPr/>
            </a:pPr>
            <a:endParaRPr lang="sl-SI" sz="800" kern="0" dirty="0" smtClean="0">
              <a:solidFill>
                <a:srgbClr val="4D4D4D"/>
              </a:solidFill>
              <a:latin typeface="Arial" panose="020B0604020202020204" pitchFamily="34" charset="0"/>
              <a:cs typeface="Arial" panose="020B0604020202020204" pitchFamily="34" charset="0"/>
            </a:endParaRPr>
          </a:p>
          <a:p>
            <a:pPr eaLnBrk="1" hangingPunct="1">
              <a:lnSpc>
                <a:spcPct val="90000"/>
              </a:lnSpc>
              <a:defRPr/>
            </a:pPr>
            <a:endParaRPr lang="sl-SI" sz="800" kern="0" dirty="0" smtClean="0">
              <a:solidFill>
                <a:srgbClr val="4D4D4D"/>
              </a:solidFill>
              <a:latin typeface="Arial" panose="020B0604020202020204" pitchFamily="34" charset="0"/>
              <a:cs typeface="Arial" panose="020B0604020202020204" pitchFamily="34" charset="0"/>
            </a:endParaRPr>
          </a:p>
          <a:p>
            <a:pPr eaLnBrk="1" hangingPunct="1">
              <a:lnSpc>
                <a:spcPct val="90000"/>
              </a:lnSpc>
              <a:defRPr/>
            </a:pPr>
            <a:r>
              <a:rPr lang="sl-SI" sz="2000" kern="0" dirty="0" smtClean="0">
                <a:solidFill>
                  <a:srgbClr val="4D4D4D"/>
                </a:solidFill>
                <a:latin typeface="Arial" panose="020B0604020202020204" pitchFamily="34" charset="0"/>
                <a:cs typeface="Arial" panose="020B0604020202020204" pitchFamily="34" charset="0"/>
              </a:rPr>
              <a:t>Zakon o gospodarskih družbah</a:t>
            </a:r>
            <a:r>
              <a:rPr lang="sl-SI" sz="1600" kern="0" dirty="0" smtClean="0">
                <a:solidFill>
                  <a:srgbClr val="4D4D4D"/>
                </a:solidFill>
                <a:latin typeface="Arial" panose="020B0604020202020204" pitchFamily="34" charset="0"/>
                <a:cs typeface="Arial" panose="020B0604020202020204" pitchFamily="34" charset="0"/>
              </a:rPr>
              <a:t> </a:t>
            </a:r>
            <a:r>
              <a:rPr lang="sl-SI" sz="1200" kern="0" dirty="0" smtClean="0">
                <a:solidFill>
                  <a:srgbClr val="4D4D4D"/>
                </a:solidFill>
                <a:latin typeface="Arial" panose="020B0604020202020204" pitchFamily="34" charset="0"/>
                <a:cs typeface="Arial" panose="020B0604020202020204" pitchFamily="34" charset="0"/>
              </a:rPr>
              <a:t>(Ur. l. RS, št. 65/09UPB, </a:t>
            </a:r>
            <a:r>
              <a:rPr lang="en-US" sz="1200" kern="0" dirty="0" smtClean="0">
                <a:solidFill>
                  <a:srgbClr val="4D4D4D"/>
                </a:solidFill>
                <a:latin typeface="Arial" panose="020B0604020202020204" pitchFamily="34" charset="0"/>
                <a:cs typeface="Arial" panose="020B0604020202020204" pitchFamily="34" charset="0"/>
              </a:rPr>
              <a:t>33/11, 91/11, 32/12, 57/12, 44/13 – </a:t>
            </a:r>
            <a:r>
              <a:rPr lang="en-US" sz="1200" kern="0" dirty="0" err="1" smtClean="0">
                <a:solidFill>
                  <a:srgbClr val="4D4D4D"/>
                </a:solidFill>
                <a:latin typeface="Arial" panose="020B0604020202020204" pitchFamily="34" charset="0"/>
                <a:cs typeface="Arial" panose="020B0604020202020204" pitchFamily="34" charset="0"/>
              </a:rPr>
              <a:t>odl</a:t>
            </a:r>
            <a:r>
              <a:rPr lang="en-US" sz="1200" kern="0" dirty="0" smtClean="0">
                <a:solidFill>
                  <a:srgbClr val="4D4D4D"/>
                </a:solidFill>
                <a:latin typeface="Arial" panose="020B0604020202020204" pitchFamily="34" charset="0"/>
                <a:cs typeface="Arial" panose="020B0604020202020204" pitchFamily="34" charset="0"/>
              </a:rPr>
              <a:t>. US, 82/13, 55/15, 15/17</a:t>
            </a:r>
            <a:r>
              <a:rPr lang="sl-SI" sz="1200" kern="0" dirty="0" smtClean="0">
                <a:solidFill>
                  <a:srgbClr val="4D4D4D"/>
                </a:solidFill>
                <a:latin typeface="Arial" panose="020B0604020202020204" pitchFamily="34" charset="0"/>
                <a:cs typeface="Arial" panose="020B0604020202020204" pitchFamily="34" charset="0"/>
              </a:rPr>
              <a:t>,</a:t>
            </a:r>
            <a:r>
              <a:rPr lang="en-US" sz="1200" kern="0" dirty="0" smtClean="0">
                <a:solidFill>
                  <a:srgbClr val="4D4D4D"/>
                </a:solidFill>
                <a:latin typeface="Arial" panose="020B0604020202020204" pitchFamily="34" charset="0"/>
                <a:cs typeface="Arial" panose="020B0604020202020204" pitchFamily="34" charset="0"/>
              </a:rPr>
              <a:t> 22/19 – </a:t>
            </a:r>
            <a:r>
              <a:rPr lang="en-US" sz="1200" kern="0" dirty="0" err="1" smtClean="0">
                <a:solidFill>
                  <a:srgbClr val="4D4D4D"/>
                </a:solidFill>
                <a:latin typeface="Arial" panose="020B0604020202020204" pitchFamily="34" charset="0"/>
                <a:cs typeface="Arial" panose="020B0604020202020204" pitchFamily="34" charset="0"/>
              </a:rPr>
              <a:t>ZPosS</a:t>
            </a:r>
            <a:r>
              <a:rPr lang="sl-SI" sz="1200" kern="0" dirty="0" smtClean="0">
                <a:solidFill>
                  <a:srgbClr val="4D4D4D"/>
                </a:solidFill>
                <a:latin typeface="Arial" panose="020B0604020202020204" pitchFamily="34" charset="0"/>
                <a:cs typeface="Arial" panose="020B0604020202020204" pitchFamily="34" charset="0"/>
              </a:rPr>
              <a:t>, 158/20 – </a:t>
            </a:r>
            <a:r>
              <a:rPr lang="sl-SI" sz="1200" kern="0" dirty="0" err="1" smtClean="0">
                <a:solidFill>
                  <a:srgbClr val="4D4D4D"/>
                </a:solidFill>
                <a:latin typeface="Arial" panose="020B0604020202020204" pitchFamily="34" charset="0"/>
                <a:cs typeface="Arial" panose="020B0604020202020204" pitchFamily="34" charset="0"/>
              </a:rPr>
              <a:t>ZIntPK</a:t>
            </a:r>
            <a:r>
              <a:rPr lang="sl-SI" sz="1200" kern="0" dirty="0" smtClean="0">
                <a:solidFill>
                  <a:srgbClr val="4D4D4D"/>
                </a:solidFill>
                <a:latin typeface="Arial" panose="020B0604020202020204" pitchFamily="34" charset="0"/>
                <a:cs typeface="Arial" panose="020B0604020202020204" pitchFamily="34" charset="0"/>
              </a:rPr>
              <a:t>-C, 18/21) </a:t>
            </a:r>
            <a:endParaRPr lang="sl-SI" sz="1000" kern="0" dirty="0" smtClean="0">
              <a:solidFill>
                <a:srgbClr val="4D4D4D"/>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Privzeti načrt">
  <a:themeElements>
    <a:clrScheme name="Privzeti načr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ivzeti načrt">
      <a:majorFont>
        <a:latin typeface="Arial"/>
        <a:ea typeface=""/>
        <a:cs typeface=""/>
      </a:majorFont>
      <a:minorFont>
        <a:latin typeface="Arial"/>
        <a:ea typeface=""/>
        <a:cs typeface=""/>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sl-SI"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sl-SI" sz="1800" b="0" i="0" u="none" strike="noStrike" cap="none" normalizeH="0" baseline="0" smtClean="0">
            <a:ln>
              <a:noFill/>
            </a:ln>
            <a:solidFill>
              <a:schemeClr val="tx1"/>
            </a:solidFill>
            <a:effectLst/>
            <a:latin typeface="Arial" charset="0"/>
          </a:defRPr>
        </a:defPPr>
      </a:lstStyle>
    </a:lnDef>
  </a:objectDefaults>
  <a:extraClrSchemeLst>
    <a:extraClrScheme>
      <a:clrScheme name="Privzeti načr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ivzeti načr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ivzeti načr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ivzeti načr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ivzeti načr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ivzeti načr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ivzeti načr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ivzeti načr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ivzeti načr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ivzeti načr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ivzeti načr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ivzeti načr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Privzeti načrt">
  <a:themeElements>
    <a:clrScheme name="Privzeti načr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ivzeti načrt">
      <a:majorFont>
        <a:latin typeface="Arial"/>
        <a:ea typeface=""/>
        <a:cs typeface=""/>
      </a:majorFont>
      <a:minorFont>
        <a:latin typeface="Arial"/>
        <a:ea typeface=""/>
        <a:cs typeface=""/>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sl-SI"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sl-SI" sz="1800" b="0" i="0" u="none" strike="noStrike" cap="none" normalizeH="0" baseline="0" smtClean="0">
            <a:ln>
              <a:noFill/>
            </a:ln>
            <a:solidFill>
              <a:schemeClr val="tx1"/>
            </a:solidFill>
            <a:effectLst/>
            <a:latin typeface="Arial" charset="0"/>
          </a:defRPr>
        </a:defPPr>
      </a:lstStyle>
    </a:lnDef>
  </a:objectDefaults>
  <a:extraClrSchemeLst>
    <a:extraClrScheme>
      <a:clrScheme name="Privzeti načr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ivzeti načr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ivzeti načr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ivzeti načr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ivzeti načr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ivzeti načr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ivzeti načr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ivzeti načr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ivzeti načr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ivzeti načr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ivzeti načr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ivzeti načr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ova 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ova 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8345</TotalTime>
  <Words>2588</Words>
  <Application>Microsoft Office PowerPoint</Application>
  <PresentationFormat>Širokozaslonsko</PresentationFormat>
  <Paragraphs>882</Paragraphs>
  <Slides>47</Slides>
  <Notes>24</Notes>
  <HiddenSlides>0</HiddenSlides>
  <MMClips>0</MMClips>
  <ScaleCrop>false</ScaleCrop>
  <HeadingPairs>
    <vt:vector size="8" baseType="variant">
      <vt:variant>
        <vt:lpstr>Uporabljene pisave</vt:lpstr>
      </vt:variant>
      <vt:variant>
        <vt:i4>6</vt:i4>
      </vt:variant>
      <vt:variant>
        <vt:lpstr>Tema</vt:lpstr>
      </vt:variant>
      <vt:variant>
        <vt:i4>3</vt:i4>
      </vt:variant>
      <vt:variant>
        <vt:lpstr>Vdelani OLE strežniki</vt:lpstr>
      </vt:variant>
      <vt:variant>
        <vt:i4>1</vt:i4>
      </vt:variant>
      <vt:variant>
        <vt:lpstr>Naslovi diapozitivov</vt:lpstr>
      </vt:variant>
      <vt:variant>
        <vt:i4>47</vt:i4>
      </vt:variant>
    </vt:vector>
  </HeadingPairs>
  <TitlesOfParts>
    <vt:vector size="57" baseType="lpstr">
      <vt:lpstr>Arial Unicode MS</vt:lpstr>
      <vt:lpstr>Arial</vt:lpstr>
      <vt:lpstr>Courier New</vt:lpstr>
      <vt:lpstr>Helv</vt:lpstr>
      <vt:lpstr>Times New Roman</vt:lpstr>
      <vt:lpstr>Wingdings</vt:lpstr>
      <vt:lpstr>Default Design</vt:lpstr>
      <vt:lpstr>1_Privzeti načrt</vt:lpstr>
      <vt:lpstr>Privzeti načrt</vt:lpstr>
      <vt:lpstr>Clip</vt:lpstr>
      <vt:lpstr>  UPRAVLJANJE DOKUMENTARNEGA IN ARHIVSKEGA GRADIVA; POJMI IN UREJENOST POSTOPKOV     Aleksandra Mrdavšič 23. februar 2023, Skupnost višjih strokovnih šol RS, Višja strokovna šola Škofja Loka </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 ARHIVSKA MREŽA državni Arhiv RS in 6 regionalnih arhivov</vt:lpstr>
      <vt:lpstr>PowerPointova predstavitev</vt:lpstr>
      <vt:lpstr>PowerPointova predstavitev</vt:lpstr>
      <vt:lpstr>PowerPointova predstavitev</vt:lpstr>
      <vt:lpstr>PowerPointova predstavitev</vt:lpstr>
      <vt:lpstr>PowerPointova predstavitev</vt:lpstr>
      <vt:lpstr>PowerPointova predstavitev</vt:lpstr>
      <vt:lpstr>Postopki upravljanja gradiva </vt:lpstr>
      <vt:lpstr>Evidentiranje </vt:lpstr>
      <vt:lpstr>Evidentiranje </vt:lpstr>
      <vt:lpstr>Evidentiranje </vt:lpstr>
      <vt:lpstr>Evidentiranje</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Dodeljevanje dostopnih pravic</vt:lpstr>
      <vt:lpstr>Dodeljevanje dostopnih pravic</vt:lpstr>
      <vt:lpstr>PowerPointova predstavitev</vt:lpstr>
      <vt:lpstr>PowerPointova predstavitev</vt:lpstr>
      <vt:lpstr>PowerPointova predstavitev</vt:lpstr>
      <vt:lpstr>PowerPointova predstavitev</vt:lpstr>
      <vt:lpstr>PowerPointova predstavitev</vt:lpstr>
      <vt:lpstr>Notranja pravila za zajem in hrambo 1</vt:lpstr>
      <vt:lpstr>Notranja pravila za zajem in hrambo 2</vt:lpstr>
      <vt:lpstr>Notranja pravila za zajem in hrambo 3</vt:lpstr>
      <vt:lpstr>Notranja pravila za zajem in hrambo 4</vt:lpstr>
      <vt:lpstr>Notranja pravila za zajem in hrambo 5</vt:lpstr>
      <vt:lpstr>Javni arhivi – usposabljajo za delo z dok. gr.</vt:lpstr>
      <vt:lpstr>PowerPointova predstavitev</vt:lpstr>
      <vt:lpstr> h v a l a   Aleksandra.Mrdavsic@gov.si </vt:lpstr>
    </vt:vector>
  </TitlesOfParts>
  <Company>ARS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ARHIVSKO GRADIVO (UGOTALJANJE IN DOLOČANJE, ODBIRANJE IN IZROČANJE)   Aleksandra Mrdavšič   Ljubljana, februar 2005</dc:title>
  <dc:creator>mrdavsic</dc:creator>
  <cp:lastModifiedBy>Alenksandra Mrdavšič</cp:lastModifiedBy>
  <cp:revision>473</cp:revision>
  <cp:lastPrinted>2023-02-22T15:15:21Z</cp:lastPrinted>
  <dcterms:created xsi:type="dcterms:W3CDTF">2005-03-09T13:37:54Z</dcterms:created>
  <dcterms:modified xsi:type="dcterms:W3CDTF">2023-02-22T15:20:48Z</dcterms:modified>
</cp:coreProperties>
</file>