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_rels/notesSlide2.xml.rels" ContentType="application/vnd.openxmlformats-package.relationships+xml"/>
  <Override PartName="/ppt/notesSlides/_rels/notesSlide3.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Lst>
  <p:sldSz cx="10080625" cy="567055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Relationship Id="rId45" Type="http://schemas.openxmlformats.org/officeDocument/2006/relationships/slide" Target="slides/slide40.xml"/><Relationship Id="rId46" Type="http://schemas.openxmlformats.org/officeDocument/2006/relationships/slide" Target="slides/slide41.xml"/><Relationship Id="rId47" Type="http://schemas.openxmlformats.org/officeDocument/2006/relationships/slide" Target="slides/slide42.xml"/><Relationship Id="rId4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sl-SI" sz="4400" spc="-1" strike="noStrike">
                <a:latin typeface="Arial"/>
              </a:rPr>
              <a:t>Kliknite za premikanje prosojnice</a:t>
            </a:r>
            <a:endParaRPr b="0" lang="sl-SI" sz="4400" spc="-1" strike="noStrike">
              <a:latin typeface="Arial"/>
            </a:endParaRPr>
          </a:p>
        </p:txBody>
      </p:sp>
      <p:sp>
        <p:nvSpPr>
          <p:cNvPr id="117"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0">
              <a:buNone/>
            </a:pPr>
            <a:r>
              <a:rPr b="0" lang="sl-SI" sz="2000" spc="-1" strike="noStrike">
                <a:latin typeface="Arial"/>
              </a:rPr>
              <a:t>Kliknite za urejanje oblike opomb</a:t>
            </a:r>
            <a:endParaRPr b="0" lang="sl-SI" sz="2000" spc="-1" strike="noStrike">
              <a:latin typeface="Arial"/>
            </a:endParaRPr>
          </a:p>
        </p:txBody>
      </p:sp>
      <p:sp>
        <p:nvSpPr>
          <p:cNvPr id="118"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sl-SI" sz="1400" spc="-1" strike="noStrike">
                <a:latin typeface="Times New Roman"/>
              </a:rPr>
              <a:t>&lt;glava&gt;</a:t>
            </a:r>
            <a:endParaRPr b="0" lang="sl-SI" sz="1400" spc="-1" strike="noStrike">
              <a:latin typeface="Times New Roman"/>
            </a:endParaRPr>
          </a:p>
        </p:txBody>
      </p:sp>
      <p:sp>
        <p:nvSpPr>
          <p:cNvPr id="119"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sl-SI" sz="1400" spc="-1" strike="noStrike">
                <a:latin typeface="Times New Roman"/>
              </a:defRPr>
            </a:lvl1pPr>
          </a:lstStyle>
          <a:p>
            <a:pPr indent="0" algn="r">
              <a:buNone/>
            </a:pPr>
            <a:r>
              <a:rPr b="0" lang="sl-SI" sz="1400" spc="-1" strike="noStrike">
                <a:latin typeface="Times New Roman"/>
              </a:rPr>
              <a:t>&lt;datum/čas&gt;</a:t>
            </a:r>
            <a:endParaRPr b="0" lang="sl-SI" sz="1400" spc="-1" strike="noStrike">
              <a:latin typeface="Times New Roman"/>
            </a:endParaRPr>
          </a:p>
        </p:txBody>
      </p:sp>
      <p:sp>
        <p:nvSpPr>
          <p:cNvPr id="120"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sl-SI" sz="1400" spc="-1" strike="noStrike">
                <a:latin typeface="Times New Roman"/>
              </a:defRPr>
            </a:lvl1pPr>
          </a:lstStyle>
          <a:p>
            <a:pPr indent="0">
              <a:buNone/>
            </a:pPr>
            <a:r>
              <a:rPr b="0" lang="sl-SI" sz="1400" spc="-1" strike="noStrike">
                <a:latin typeface="Times New Roman"/>
              </a:rPr>
              <a:t>&lt;noga&gt;</a:t>
            </a:r>
            <a:endParaRPr b="0" lang="sl-SI" sz="1400" spc="-1" strike="noStrike">
              <a:latin typeface="Times New Roman"/>
            </a:endParaRPr>
          </a:p>
        </p:txBody>
      </p:sp>
      <p:sp>
        <p:nvSpPr>
          <p:cNvPr id="121"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sl-SI" sz="1400" spc="-1" strike="noStrike">
                <a:latin typeface="Times New Roman"/>
              </a:defRPr>
            </a:lvl1pPr>
          </a:lstStyle>
          <a:p>
            <a:pPr indent="0" algn="r">
              <a:buNone/>
            </a:pPr>
            <a:fld id="{F743D30C-FEAE-4F59-AE9F-4C633C96A3F8}" type="slidenum">
              <a:rPr b="0" lang="sl-SI" sz="1400" spc="-1" strike="noStrike">
                <a:latin typeface="Times New Roman"/>
              </a:rPr>
              <a:t>&lt;številka&gt;</a:t>
            </a:fld>
            <a:endParaRPr b="0" lang="sl-SI"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sldImg"/>
          </p:nvPr>
        </p:nvSpPr>
        <p:spPr>
          <a:xfrm>
            <a:off x="380880" y="685800"/>
            <a:ext cx="6092640" cy="3425760"/>
          </a:xfrm>
          <a:prstGeom prst="rect">
            <a:avLst/>
          </a:prstGeom>
          <a:ln w="0">
            <a:noFill/>
          </a:ln>
        </p:spPr>
      </p:sp>
      <p:sp>
        <p:nvSpPr>
          <p:cNvPr id="192" name="PlaceHolder 2"/>
          <p:cNvSpPr>
            <a:spLocks noGrp="1"/>
          </p:cNvSpPr>
          <p:nvPr>
            <p:ph type="body"/>
          </p:nvPr>
        </p:nvSpPr>
        <p:spPr>
          <a:xfrm>
            <a:off x="685800" y="4343400"/>
            <a:ext cx="5483160" cy="4111560"/>
          </a:xfrm>
          <a:prstGeom prst="rect">
            <a:avLst/>
          </a:prstGeom>
          <a:noFill/>
          <a:ln w="0">
            <a:noFill/>
          </a:ln>
        </p:spPr>
        <p:txBody>
          <a:bodyPr lIns="0" rIns="0" tIns="91440" bIns="91440" anchor="t">
            <a:noAutofit/>
          </a:bodyPr>
          <a:p>
            <a:pPr marL="216000" indent="0">
              <a:lnSpc>
                <a:spcPct val="100000"/>
              </a:lnSpc>
              <a:buNone/>
              <a:tabLst>
                <a:tab algn="l" pos="0"/>
              </a:tabLst>
            </a:pPr>
            <a:r>
              <a:rPr b="0" lang="sl" sz="1100" spc="-1" strike="noStrike">
                <a:latin typeface="Arial"/>
              </a:rPr>
              <a:t>Svet Evrope</a:t>
            </a:r>
            <a:endParaRPr b="0" lang="sl-SI" sz="1100" spc="-1" strike="noStrike">
              <a:latin typeface="Arial"/>
            </a:endParaRPr>
          </a:p>
          <a:p>
            <a:pPr marL="457200" indent="-298440">
              <a:lnSpc>
                <a:spcPct val="100000"/>
              </a:lnSpc>
              <a:buClr>
                <a:srgbClr val="000000"/>
              </a:buClr>
              <a:buFont typeface="Wingdings" charset="2"/>
              <a:buChar char=""/>
              <a:tabLst>
                <a:tab algn="l" pos="0"/>
              </a:tabLst>
            </a:pPr>
            <a:r>
              <a:rPr b="0" lang="sl" sz="1100" spc="-1" strike="noStrike">
                <a:latin typeface="Arial"/>
              </a:rPr>
              <a:t>Konvencija o varstvu posameznika glede na avtomatsko obdelavo OP (Konvencija 108)</a:t>
            </a:r>
            <a:endParaRPr b="0" lang="sl-SI" sz="1100" spc="-1" strike="noStrike">
              <a:latin typeface="Arial"/>
            </a:endParaRPr>
          </a:p>
          <a:p>
            <a:pPr marL="457200" indent="-298440">
              <a:lnSpc>
                <a:spcPct val="100000"/>
              </a:lnSpc>
              <a:buClr>
                <a:srgbClr val="000000"/>
              </a:buClr>
              <a:buFont typeface="Wingdings" charset="2"/>
              <a:buChar char=""/>
              <a:tabLst>
                <a:tab algn="l" pos="0"/>
              </a:tabLst>
            </a:pPr>
            <a:r>
              <a:rPr b="0" lang="sl" sz="1100" spc="-1" strike="noStrike">
                <a:latin typeface="Arial"/>
              </a:rPr>
              <a:t>Evropska konvencija o varstvu človekovih pravic in temeljnih svoboščin</a:t>
            </a:r>
            <a:endParaRPr b="0" lang="sl-SI" sz="1100" spc="-1" strike="noStrike">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sldImg"/>
          </p:nvPr>
        </p:nvSpPr>
        <p:spPr>
          <a:xfrm>
            <a:off x="380880" y="685800"/>
            <a:ext cx="6092640" cy="3425760"/>
          </a:xfrm>
          <a:prstGeom prst="rect">
            <a:avLst/>
          </a:prstGeom>
          <a:ln w="0">
            <a:noFill/>
          </a:ln>
        </p:spPr>
      </p:sp>
      <p:sp>
        <p:nvSpPr>
          <p:cNvPr id="194" name="PlaceHolder 2"/>
          <p:cNvSpPr>
            <a:spLocks noGrp="1"/>
          </p:cNvSpPr>
          <p:nvPr>
            <p:ph type="body"/>
          </p:nvPr>
        </p:nvSpPr>
        <p:spPr>
          <a:xfrm>
            <a:off x="685800" y="4343400"/>
            <a:ext cx="5483160" cy="4111560"/>
          </a:xfrm>
          <a:prstGeom prst="rect">
            <a:avLst/>
          </a:prstGeom>
          <a:noFill/>
          <a:ln w="0">
            <a:noFill/>
          </a:ln>
        </p:spPr>
        <p:txBody>
          <a:bodyPr lIns="0" rIns="0" tIns="91440" bIns="91440" anchor="t">
            <a:noAutofit/>
          </a:bodyPr>
          <a:p>
            <a:pPr marL="216000" indent="0">
              <a:lnSpc>
                <a:spcPct val="100000"/>
              </a:lnSpc>
              <a:buNone/>
              <a:tabLst>
                <a:tab algn="l" pos="0"/>
              </a:tabLst>
            </a:pPr>
            <a:r>
              <a:rPr b="0" lang="sl" sz="1100" spc="-1" strike="noStrike">
                <a:latin typeface="Arial"/>
              </a:rPr>
              <a:t>sodna praksa…</a:t>
            </a:r>
            <a:endParaRPr b="0" lang="sl-SI" sz="1100" spc="-1" strike="noStrike">
              <a:latin typeface="Arial"/>
            </a:endParaRPr>
          </a:p>
          <a:p>
            <a:pPr marL="216000" indent="0">
              <a:lnSpc>
                <a:spcPct val="100000"/>
              </a:lnSpc>
              <a:buNone/>
              <a:tabLst>
                <a:tab algn="l" pos="0"/>
              </a:tabLst>
            </a:pPr>
            <a:r>
              <a:rPr b="0" lang="sl" sz="1200" spc="-1" strike="noStrike">
                <a:solidFill>
                  <a:srgbClr val="676767"/>
                </a:solidFill>
                <a:latin typeface="Roboto"/>
                <a:ea typeface="Roboto"/>
              </a:rPr>
              <a:t>Avtentično razlago posameznih določb zakona daje le Državni zbor, neobvezno pa predlagatelj zakona</a:t>
            </a:r>
            <a:endParaRPr b="0" lang="sl-SI" sz="12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25"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26"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28"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29"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30"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31"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33"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34"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35"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36"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37"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38"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1"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42"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indent="0" algn="ctr">
              <a:buNone/>
            </a:pPr>
            <a:endParaRPr b="0" lang="sl-SI"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44"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46"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47"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9"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endParaRPr b="0" lang="sl-SI"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51"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52"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53"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4"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indent="0" algn="ctr">
              <a:buNone/>
            </a:pPr>
            <a:endParaRPr b="0" lang="sl-SI"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55"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56"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57"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59"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6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61"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63"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64"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66"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67"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68"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69"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71"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72"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73"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74"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75"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76"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81"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indent="0" algn="ctr">
              <a:buNone/>
            </a:pPr>
            <a:endParaRPr b="0" lang="sl-SI"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83"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85"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8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6"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8"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endParaRPr b="0" lang="sl-SI"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9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9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9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94"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95"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96"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98"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99"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00"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102"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03"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10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06"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0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08"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110"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11"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12"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13"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14"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15"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8"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9"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endParaRPr b="0" lang="sl-SI"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1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4"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5"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17"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8"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19"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endParaRPr b="0" lang="sl-SI" sz="4400" spc="-1" strike="noStrike">
              <a:latin typeface="Arial"/>
            </a:endParaRPr>
          </a:p>
        </p:txBody>
      </p:sp>
      <p:sp>
        <p:nvSpPr>
          <p:cNvPr id="21"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22"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
        <p:nvSpPr>
          <p:cNvPr id="23"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pPr indent="0">
              <a:spcBef>
                <a:spcPts val="1417"/>
              </a:spcBef>
              <a:buNone/>
            </a:pPr>
            <a:endParaRPr b="0" lang="sl-SI"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Slika 2" descr=""/>
          <p:cNvPicPr/>
          <p:nvPr/>
        </p:nvPicPr>
        <p:blipFill>
          <a:blip r:embed="rId2"/>
          <a:stretch/>
        </p:blipFill>
        <p:spPr>
          <a:xfrm>
            <a:off x="8919000" y="0"/>
            <a:ext cx="222480" cy="5141160"/>
          </a:xfrm>
          <a:prstGeom prst="rect">
            <a:avLst/>
          </a:prstGeom>
          <a:ln w="0">
            <a:noFill/>
          </a:ln>
        </p:spPr>
      </p:pic>
      <p:sp>
        <p:nvSpPr>
          <p:cNvPr id="1"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r>
              <a:rPr b="0" lang="sl-SI" sz="4400" spc="-1" strike="noStrike">
                <a:latin typeface="Arial"/>
              </a:rPr>
              <a:t>Kliknite za urejanje oblike naslova</a:t>
            </a:r>
            <a:endParaRPr b="0" lang="sl-SI" sz="4400" spc="-1" strike="noStrike">
              <a:latin typeface="Arial"/>
            </a:endParaRPr>
          </a:p>
        </p:txBody>
      </p:sp>
      <p:sp>
        <p:nvSpPr>
          <p:cNvPr id="2" name="PlaceHolder 2"/>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sl-SI" sz="3200" spc="-1" strike="noStrike">
                <a:latin typeface="Arial"/>
              </a:rPr>
              <a:t>Kliknite za urejanje oblike orisa</a:t>
            </a:r>
            <a:endParaRPr b="0" lang="sl-SI" sz="3200" spc="-1" strike="noStrike">
              <a:latin typeface="Arial"/>
            </a:endParaRPr>
          </a:p>
          <a:p>
            <a:pPr lvl="1" marL="864000" indent="-324000">
              <a:spcBef>
                <a:spcPts val="1134"/>
              </a:spcBef>
              <a:buClr>
                <a:srgbClr val="000000"/>
              </a:buClr>
              <a:buSzPct val="75000"/>
              <a:buFont typeface="Symbol" charset="2"/>
              <a:buChar char=""/>
            </a:pPr>
            <a:r>
              <a:rPr b="0" lang="sl-SI" sz="2800" spc="-1" strike="noStrike">
                <a:latin typeface="Arial"/>
              </a:rPr>
              <a:t>Druga raven orisa</a:t>
            </a:r>
            <a:endParaRPr b="0" lang="sl-SI" sz="2800" spc="-1" strike="noStrike">
              <a:latin typeface="Arial"/>
            </a:endParaRPr>
          </a:p>
          <a:p>
            <a:pPr lvl="2" marL="1296000" indent="-288000">
              <a:spcBef>
                <a:spcPts val="850"/>
              </a:spcBef>
              <a:buClr>
                <a:srgbClr val="000000"/>
              </a:buClr>
              <a:buSzPct val="45000"/>
              <a:buFont typeface="Wingdings" charset="2"/>
              <a:buChar char=""/>
            </a:pPr>
            <a:r>
              <a:rPr b="0" lang="sl-SI" sz="2400" spc="-1" strike="noStrike">
                <a:latin typeface="Arial"/>
              </a:rPr>
              <a:t>Tretja raven orisa</a:t>
            </a:r>
            <a:endParaRPr b="0" lang="sl-SI" sz="2400" spc="-1" strike="noStrike">
              <a:latin typeface="Arial"/>
            </a:endParaRPr>
          </a:p>
          <a:p>
            <a:pPr lvl="3" marL="1728000" indent="-216000">
              <a:spcBef>
                <a:spcPts val="567"/>
              </a:spcBef>
              <a:buClr>
                <a:srgbClr val="000000"/>
              </a:buClr>
              <a:buSzPct val="75000"/>
              <a:buFont typeface="Symbol" charset="2"/>
              <a:buChar char=""/>
            </a:pPr>
            <a:r>
              <a:rPr b="0" lang="sl-SI" sz="2000" spc="-1" strike="noStrike">
                <a:latin typeface="Arial"/>
              </a:rPr>
              <a:t>Četrta raven orisa</a:t>
            </a:r>
            <a:endParaRPr b="0" lang="sl-SI" sz="2000" spc="-1" strike="noStrike">
              <a:latin typeface="Arial"/>
            </a:endParaRPr>
          </a:p>
          <a:p>
            <a:pPr lvl="4" marL="2160000" indent="-216000">
              <a:spcBef>
                <a:spcPts val="283"/>
              </a:spcBef>
              <a:buClr>
                <a:srgbClr val="000000"/>
              </a:buClr>
              <a:buSzPct val="45000"/>
              <a:buFont typeface="Wingdings" charset="2"/>
              <a:buChar char=""/>
            </a:pPr>
            <a:r>
              <a:rPr b="0" lang="sl-SI" sz="2000" spc="-1" strike="noStrike">
                <a:latin typeface="Arial"/>
              </a:rPr>
              <a:t>Peta raven orisa</a:t>
            </a:r>
            <a:endParaRPr b="0" lang="sl-SI" sz="2000" spc="-1" strike="noStrike">
              <a:latin typeface="Arial"/>
            </a:endParaRPr>
          </a:p>
          <a:p>
            <a:pPr lvl="5" marL="2592000" indent="-216000">
              <a:spcBef>
                <a:spcPts val="283"/>
              </a:spcBef>
              <a:buClr>
                <a:srgbClr val="000000"/>
              </a:buClr>
              <a:buSzPct val="45000"/>
              <a:buFont typeface="Wingdings" charset="2"/>
              <a:buChar char=""/>
            </a:pPr>
            <a:r>
              <a:rPr b="0" lang="sl-SI" sz="2000" spc="-1" strike="noStrike">
                <a:latin typeface="Arial"/>
              </a:rPr>
              <a:t>Šesta raven orisa</a:t>
            </a:r>
            <a:endParaRPr b="0" lang="sl-SI" sz="2000" spc="-1" strike="noStrike">
              <a:latin typeface="Arial"/>
            </a:endParaRPr>
          </a:p>
          <a:p>
            <a:pPr lvl="6" marL="3024000" indent="-216000">
              <a:spcBef>
                <a:spcPts val="283"/>
              </a:spcBef>
              <a:buClr>
                <a:srgbClr val="000000"/>
              </a:buClr>
              <a:buSzPct val="45000"/>
              <a:buFont typeface="Wingdings" charset="2"/>
              <a:buChar char=""/>
            </a:pPr>
            <a:r>
              <a:rPr b="0" lang="sl-SI" sz="2000" spc="-1" strike="noStrike">
                <a:latin typeface="Arial"/>
              </a:rPr>
              <a:t>Sedma raven orisa</a:t>
            </a:r>
            <a:endParaRPr b="0" lang="sl-SI"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indent="0" algn="ctr">
              <a:buNone/>
            </a:pPr>
            <a:r>
              <a:rPr b="0" lang="sl-SI" sz="4400" spc="-1" strike="noStrike">
                <a:latin typeface="Arial"/>
              </a:rPr>
              <a:t>Kliknite za urejanje oblike naslova</a:t>
            </a:r>
            <a:endParaRPr b="0" lang="sl-SI" sz="4400" spc="-1" strike="noStrike">
              <a:latin typeface="Arial"/>
            </a:endParaRPr>
          </a:p>
        </p:txBody>
      </p:sp>
      <p:sp>
        <p:nvSpPr>
          <p:cNvPr id="40" name="PlaceHolder 2"/>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sl-SI" sz="3200" spc="-1" strike="noStrike">
                <a:latin typeface="Arial"/>
              </a:rPr>
              <a:t>Kliknite za urejanje oblike orisa</a:t>
            </a:r>
            <a:endParaRPr b="0" lang="sl-SI" sz="3200" spc="-1" strike="noStrike">
              <a:latin typeface="Arial"/>
            </a:endParaRPr>
          </a:p>
          <a:p>
            <a:pPr lvl="1" marL="864000" indent="-324000">
              <a:spcBef>
                <a:spcPts val="1134"/>
              </a:spcBef>
              <a:buClr>
                <a:srgbClr val="000000"/>
              </a:buClr>
              <a:buSzPct val="75000"/>
              <a:buFont typeface="Symbol" charset="2"/>
              <a:buChar char=""/>
            </a:pPr>
            <a:r>
              <a:rPr b="0" lang="sl-SI" sz="2800" spc="-1" strike="noStrike">
                <a:latin typeface="Arial"/>
              </a:rPr>
              <a:t>Druga raven orisa</a:t>
            </a:r>
            <a:endParaRPr b="0" lang="sl-SI" sz="2800" spc="-1" strike="noStrike">
              <a:latin typeface="Arial"/>
            </a:endParaRPr>
          </a:p>
          <a:p>
            <a:pPr lvl="2" marL="1296000" indent="-288000">
              <a:spcBef>
                <a:spcPts val="850"/>
              </a:spcBef>
              <a:buClr>
                <a:srgbClr val="000000"/>
              </a:buClr>
              <a:buSzPct val="45000"/>
              <a:buFont typeface="Wingdings" charset="2"/>
              <a:buChar char=""/>
            </a:pPr>
            <a:r>
              <a:rPr b="0" lang="sl-SI" sz="2400" spc="-1" strike="noStrike">
                <a:latin typeface="Arial"/>
              </a:rPr>
              <a:t>Tretja raven orisa</a:t>
            </a:r>
            <a:endParaRPr b="0" lang="sl-SI" sz="2400" spc="-1" strike="noStrike">
              <a:latin typeface="Arial"/>
            </a:endParaRPr>
          </a:p>
          <a:p>
            <a:pPr lvl="3" marL="1728000" indent="-216000">
              <a:spcBef>
                <a:spcPts val="567"/>
              </a:spcBef>
              <a:buClr>
                <a:srgbClr val="000000"/>
              </a:buClr>
              <a:buSzPct val="75000"/>
              <a:buFont typeface="Symbol" charset="2"/>
              <a:buChar char=""/>
            </a:pPr>
            <a:r>
              <a:rPr b="0" lang="sl-SI" sz="2000" spc="-1" strike="noStrike">
                <a:latin typeface="Arial"/>
              </a:rPr>
              <a:t>Četrta raven orisa</a:t>
            </a:r>
            <a:endParaRPr b="0" lang="sl-SI" sz="2000" spc="-1" strike="noStrike">
              <a:latin typeface="Arial"/>
            </a:endParaRPr>
          </a:p>
          <a:p>
            <a:pPr lvl="4" marL="2160000" indent="-216000">
              <a:spcBef>
                <a:spcPts val="283"/>
              </a:spcBef>
              <a:buClr>
                <a:srgbClr val="000000"/>
              </a:buClr>
              <a:buSzPct val="45000"/>
              <a:buFont typeface="Wingdings" charset="2"/>
              <a:buChar char=""/>
            </a:pPr>
            <a:r>
              <a:rPr b="0" lang="sl-SI" sz="2000" spc="-1" strike="noStrike">
                <a:latin typeface="Arial"/>
              </a:rPr>
              <a:t>Peta raven orisa</a:t>
            </a:r>
            <a:endParaRPr b="0" lang="sl-SI" sz="2000" spc="-1" strike="noStrike">
              <a:latin typeface="Arial"/>
            </a:endParaRPr>
          </a:p>
          <a:p>
            <a:pPr lvl="5" marL="2592000" indent="-216000">
              <a:spcBef>
                <a:spcPts val="283"/>
              </a:spcBef>
              <a:buClr>
                <a:srgbClr val="000000"/>
              </a:buClr>
              <a:buSzPct val="45000"/>
              <a:buFont typeface="Wingdings" charset="2"/>
              <a:buChar char=""/>
            </a:pPr>
            <a:r>
              <a:rPr b="0" lang="sl-SI" sz="2000" spc="-1" strike="noStrike">
                <a:latin typeface="Arial"/>
              </a:rPr>
              <a:t>Šesta raven orisa</a:t>
            </a:r>
            <a:endParaRPr b="0" lang="sl-SI" sz="2000" spc="-1" strike="noStrike">
              <a:latin typeface="Arial"/>
            </a:endParaRPr>
          </a:p>
          <a:p>
            <a:pPr lvl="6" marL="3024000" indent="-216000">
              <a:spcBef>
                <a:spcPts val="283"/>
              </a:spcBef>
              <a:buClr>
                <a:srgbClr val="000000"/>
              </a:buClr>
              <a:buSzPct val="45000"/>
              <a:buFont typeface="Wingdings" charset="2"/>
              <a:buChar char=""/>
            </a:pPr>
            <a:r>
              <a:rPr b="0" lang="sl-SI" sz="2000" spc="-1" strike="noStrike">
                <a:latin typeface="Arial"/>
              </a:rPr>
              <a:t>Sedma raven orisa</a:t>
            </a:r>
            <a:endParaRPr b="0" lang="sl-SI"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7" name="Slika 77" descr=""/>
          <p:cNvPicPr/>
          <p:nvPr/>
        </p:nvPicPr>
        <p:blipFill>
          <a:blip r:embed="rId2"/>
          <a:stretch/>
        </p:blipFill>
        <p:spPr>
          <a:xfrm>
            <a:off x="8919000" y="0"/>
            <a:ext cx="222480" cy="5141160"/>
          </a:xfrm>
          <a:prstGeom prst="rect">
            <a:avLst/>
          </a:prstGeom>
          <a:ln w="0">
            <a:noFill/>
          </a:ln>
        </p:spPr>
      </p:pic>
      <p:sp>
        <p:nvSpPr>
          <p:cNvPr id="78" name="PlaceHolder 1"/>
          <p:cNvSpPr>
            <a:spLocks noGrp="1"/>
          </p:cNvSpPr>
          <p:nvPr>
            <p:ph type="title"/>
          </p:nvPr>
        </p:nvSpPr>
        <p:spPr>
          <a:xfrm>
            <a:off x="504000" y="226080"/>
            <a:ext cx="9071640" cy="946080"/>
          </a:xfrm>
          <a:prstGeom prst="rect">
            <a:avLst/>
          </a:prstGeom>
          <a:noFill/>
          <a:ln w="0">
            <a:noFill/>
          </a:ln>
        </p:spPr>
        <p:txBody>
          <a:bodyPr lIns="0" rIns="0" tIns="0" bIns="0" anchor="ctr">
            <a:noAutofit/>
          </a:bodyPr>
          <a:p>
            <a:pPr indent="0">
              <a:buNone/>
            </a:pPr>
            <a:r>
              <a:rPr b="0" lang="sl-SI" sz="1800" spc="-1" strike="noStrike">
                <a:latin typeface="Arial"/>
              </a:rPr>
              <a:t>Kliknite za urejanje oblike naslova</a:t>
            </a:r>
            <a:endParaRPr b="0" lang="sl-SI" sz="1800" spc="-1" strike="noStrike">
              <a:latin typeface="Arial"/>
            </a:endParaRPr>
          </a:p>
        </p:txBody>
      </p:sp>
      <p:sp>
        <p:nvSpPr>
          <p:cNvPr id="79" name="PlaceHolder 2"/>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sl-SI" sz="3200" spc="-1" strike="noStrike">
                <a:latin typeface="Arial"/>
              </a:rPr>
              <a:t>Kliknite za urejanje oblike orisa</a:t>
            </a:r>
            <a:endParaRPr b="0" lang="sl-SI" sz="3200" spc="-1" strike="noStrike">
              <a:latin typeface="Arial"/>
            </a:endParaRPr>
          </a:p>
          <a:p>
            <a:pPr lvl="1" marL="864000" indent="-324000">
              <a:spcBef>
                <a:spcPts val="1134"/>
              </a:spcBef>
              <a:buClr>
                <a:srgbClr val="000000"/>
              </a:buClr>
              <a:buSzPct val="75000"/>
              <a:buFont typeface="Symbol" charset="2"/>
              <a:buChar char=""/>
            </a:pPr>
            <a:r>
              <a:rPr b="0" lang="sl-SI" sz="2800" spc="-1" strike="noStrike">
                <a:latin typeface="Arial"/>
              </a:rPr>
              <a:t>Druga raven orisa</a:t>
            </a:r>
            <a:endParaRPr b="0" lang="sl-SI" sz="2800" spc="-1" strike="noStrike">
              <a:latin typeface="Arial"/>
            </a:endParaRPr>
          </a:p>
          <a:p>
            <a:pPr lvl="2" marL="1296000" indent="-288000">
              <a:spcBef>
                <a:spcPts val="850"/>
              </a:spcBef>
              <a:buClr>
                <a:srgbClr val="000000"/>
              </a:buClr>
              <a:buSzPct val="45000"/>
              <a:buFont typeface="Wingdings" charset="2"/>
              <a:buChar char=""/>
            </a:pPr>
            <a:r>
              <a:rPr b="0" lang="sl-SI" sz="2400" spc="-1" strike="noStrike">
                <a:latin typeface="Arial"/>
              </a:rPr>
              <a:t>Tretja raven orisa</a:t>
            </a:r>
            <a:endParaRPr b="0" lang="sl-SI" sz="2400" spc="-1" strike="noStrike">
              <a:latin typeface="Arial"/>
            </a:endParaRPr>
          </a:p>
          <a:p>
            <a:pPr lvl="3" marL="1728000" indent="-216000">
              <a:spcBef>
                <a:spcPts val="567"/>
              </a:spcBef>
              <a:buClr>
                <a:srgbClr val="000000"/>
              </a:buClr>
              <a:buSzPct val="75000"/>
              <a:buFont typeface="Symbol" charset="2"/>
              <a:buChar char=""/>
            </a:pPr>
            <a:r>
              <a:rPr b="0" lang="sl-SI" sz="2000" spc="-1" strike="noStrike">
                <a:latin typeface="Arial"/>
              </a:rPr>
              <a:t>Četrta raven orisa</a:t>
            </a:r>
            <a:endParaRPr b="0" lang="sl-SI" sz="2000" spc="-1" strike="noStrike">
              <a:latin typeface="Arial"/>
            </a:endParaRPr>
          </a:p>
          <a:p>
            <a:pPr lvl="4" marL="2160000" indent="-216000">
              <a:spcBef>
                <a:spcPts val="283"/>
              </a:spcBef>
              <a:buClr>
                <a:srgbClr val="000000"/>
              </a:buClr>
              <a:buSzPct val="45000"/>
              <a:buFont typeface="Wingdings" charset="2"/>
              <a:buChar char=""/>
            </a:pPr>
            <a:r>
              <a:rPr b="0" lang="sl-SI" sz="2000" spc="-1" strike="noStrike">
                <a:latin typeface="Arial"/>
              </a:rPr>
              <a:t>Peta raven orisa</a:t>
            </a:r>
            <a:endParaRPr b="0" lang="sl-SI" sz="2000" spc="-1" strike="noStrike">
              <a:latin typeface="Arial"/>
            </a:endParaRPr>
          </a:p>
          <a:p>
            <a:pPr lvl="5" marL="2592000" indent="-216000">
              <a:spcBef>
                <a:spcPts val="283"/>
              </a:spcBef>
              <a:buClr>
                <a:srgbClr val="000000"/>
              </a:buClr>
              <a:buSzPct val="45000"/>
              <a:buFont typeface="Wingdings" charset="2"/>
              <a:buChar char=""/>
            </a:pPr>
            <a:r>
              <a:rPr b="0" lang="sl-SI" sz="2000" spc="-1" strike="noStrike">
                <a:latin typeface="Arial"/>
              </a:rPr>
              <a:t>Šesta raven orisa</a:t>
            </a:r>
            <a:endParaRPr b="0" lang="sl-SI" sz="2000" spc="-1" strike="noStrike">
              <a:latin typeface="Arial"/>
            </a:endParaRPr>
          </a:p>
          <a:p>
            <a:pPr lvl="6" marL="3024000" indent="-216000">
              <a:spcBef>
                <a:spcPts val="283"/>
              </a:spcBef>
              <a:buClr>
                <a:srgbClr val="000000"/>
              </a:buClr>
              <a:buSzPct val="45000"/>
              <a:buFont typeface="Wingdings" charset="2"/>
              <a:buChar char=""/>
            </a:pPr>
            <a:r>
              <a:rPr b="0" lang="sl-SI" sz="2000" spc="-1" strike="noStrike">
                <a:latin typeface="Arial"/>
              </a:rPr>
              <a:t>Sedma raven orisa</a:t>
            </a:r>
            <a:endParaRPr b="0" lang="sl-SI"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hyperlink" Target="https://www.ip-rs.si/publikacije/priro&#269;niki-in-smernice/smernice-po-splo&#353;ni-uredbi-o-varstvu-podatkov-gdpr/organizacija-dogodkov-in-varstvo-osebnih-podatkov" TargetMode="External"/><Relationship Id="rId2"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3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38.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0.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2.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
          <p:cNvSpPr/>
          <p:nvPr/>
        </p:nvSpPr>
        <p:spPr>
          <a:xfrm>
            <a:off x="509400" y="1440000"/>
            <a:ext cx="8638920" cy="3598920"/>
          </a:xfrm>
          <a:prstGeom prst="rect">
            <a:avLst/>
          </a:prstGeom>
          <a:noFill/>
          <a:ln w="0">
            <a:noFill/>
          </a:ln>
        </p:spPr>
        <p:style>
          <a:lnRef idx="0"/>
          <a:fillRef idx="0"/>
          <a:effectRef idx="0"/>
          <a:fontRef idx="minor"/>
        </p:style>
        <p:txBody>
          <a:bodyPr lIns="0" rIns="0" tIns="0" bIns="0" anchor="t">
            <a:normAutofit fontScale="80000"/>
          </a:bodyPr>
          <a:p>
            <a:pPr>
              <a:lnSpc>
                <a:spcPct val="100000"/>
              </a:lnSpc>
              <a:spcBef>
                <a:spcPts val="1417"/>
              </a:spcBef>
            </a:pPr>
            <a:endParaRPr b="0" lang="sl-SI" sz="3200" spc="-1" strike="noStrike">
              <a:latin typeface="Arial"/>
            </a:endParaRPr>
          </a:p>
          <a:p>
            <a:pPr>
              <a:lnSpc>
                <a:spcPct val="100000"/>
              </a:lnSpc>
              <a:spcBef>
                <a:spcPts val="1417"/>
              </a:spcBef>
            </a:pPr>
            <a:endParaRPr b="0" lang="sl-SI" sz="3200" spc="-1" strike="noStrike">
              <a:latin typeface="Arial"/>
            </a:endParaRPr>
          </a:p>
          <a:p>
            <a:pPr>
              <a:lnSpc>
                <a:spcPct val="100000"/>
              </a:lnSpc>
              <a:spcBef>
                <a:spcPts val="1417"/>
              </a:spcBef>
            </a:pPr>
            <a:endParaRPr b="0" lang="sl-SI" sz="3200" spc="-1" strike="noStrike">
              <a:latin typeface="Arial"/>
            </a:endParaRPr>
          </a:p>
          <a:p>
            <a:pPr>
              <a:lnSpc>
                <a:spcPct val="100000"/>
              </a:lnSpc>
              <a:spcBef>
                <a:spcPts val="1417"/>
              </a:spcBef>
            </a:pPr>
            <a:endParaRPr b="0" lang="sl-SI" sz="3200" spc="-1" strike="noStrike">
              <a:latin typeface="Arial"/>
            </a:endParaRPr>
          </a:p>
          <a:p>
            <a:pPr>
              <a:lnSpc>
                <a:spcPct val="100000"/>
              </a:lnSpc>
              <a:spcBef>
                <a:spcPts val="1417"/>
              </a:spcBef>
            </a:pPr>
            <a:endParaRPr b="0" lang="sl-SI" sz="3200" spc="-1" strike="noStrike">
              <a:latin typeface="Arial"/>
            </a:endParaRPr>
          </a:p>
          <a:p>
            <a:pPr>
              <a:lnSpc>
                <a:spcPct val="100000"/>
              </a:lnSpc>
              <a:spcBef>
                <a:spcPts val="1417"/>
              </a:spcBef>
            </a:pPr>
            <a:r>
              <a:rPr b="0" lang="sl-SI" sz="3200" spc="-1" strike="noStrike">
                <a:solidFill>
                  <a:srgbClr val="000000"/>
                </a:solidFill>
                <a:latin typeface="Arial"/>
                <a:ea typeface="DejaVu Sans"/>
              </a:rPr>
              <a:t>                              </a:t>
            </a:r>
            <a:r>
              <a:rPr b="0" lang="sl-SI" sz="3200" spc="-1" strike="noStrike">
                <a:solidFill>
                  <a:srgbClr val="000000"/>
                </a:solidFill>
                <a:latin typeface="Arial"/>
                <a:ea typeface="DejaVu Sans"/>
              </a:rPr>
              <a:t>dr. Tatjana Novak</a:t>
            </a:r>
            <a:endParaRPr b="0" lang="sl-SI" sz="3200" spc="-1" strike="noStrike">
              <a:latin typeface="Arial"/>
            </a:endParaRPr>
          </a:p>
          <a:p>
            <a:pPr>
              <a:lnSpc>
                <a:spcPct val="100000"/>
              </a:lnSpc>
              <a:spcBef>
                <a:spcPts val="1417"/>
              </a:spcBef>
            </a:pPr>
            <a:r>
              <a:rPr b="0" lang="sl-SI" sz="3200" spc="-1" strike="noStrike">
                <a:solidFill>
                  <a:srgbClr val="000000"/>
                </a:solidFill>
                <a:latin typeface="Arial"/>
                <a:ea typeface="DejaVu Sans"/>
              </a:rPr>
              <a:t>                         </a:t>
            </a:r>
            <a:r>
              <a:rPr b="0" lang="sl-SI" sz="3200" spc="-1" strike="noStrike">
                <a:solidFill>
                  <a:srgbClr val="000000"/>
                </a:solidFill>
                <a:latin typeface="Arial"/>
                <a:ea typeface="DejaVu Sans"/>
              </a:rPr>
              <a:t>Škofja Loka, 23. 2. 2023</a:t>
            </a:r>
            <a:endParaRPr b="0" lang="sl-SI" sz="3200" spc="-1" strike="noStrike">
              <a:latin typeface="Arial"/>
            </a:endParaRPr>
          </a:p>
        </p:txBody>
      </p:sp>
      <p:sp>
        <p:nvSpPr>
          <p:cNvPr id="123" name=""/>
          <p:cNvSpPr/>
          <p:nvPr/>
        </p:nvSpPr>
        <p:spPr>
          <a:xfrm>
            <a:off x="222840" y="1751040"/>
            <a:ext cx="8638920" cy="898920"/>
          </a:xfrm>
          <a:prstGeom prst="rect">
            <a:avLst/>
          </a:prstGeom>
          <a:noFill/>
          <a:ln w="0">
            <a:noFill/>
          </a:ln>
        </p:spPr>
        <p:style>
          <a:lnRef idx="0"/>
          <a:fillRef idx="0"/>
          <a:effectRef idx="0"/>
          <a:fontRef idx="minor"/>
        </p:style>
        <p:txBody>
          <a:bodyPr lIns="0" rIns="0" tIns="0" bIns="0" anchor="ctr">
            <a:noAutofit/>
          </a:bodyPr>
          <a:p>
            <a:pPr algn="ctr">
              <a:lnSpc>
                <a:spcPct val="90000"/>
              </a:lnSpc>
            </a:pPr>
            <a:r>
              <a:rPr b="1" lang="sl-SI" sz="6000" spc="-1" strike="noStrike">
                <a:solidFill>
                  <a:srgbClr val="ff0000"/>
                </a:solidFill>
                <a:latin typeface="Calibri Light"/>
                <a:ea typeface="DejaVu Sans"/>
              </a:rPr>
              <a:t>Zakon o varstvu osebnih podatkov (ZVOP-2)</a:t>
            </a:r>
            <a:endParaRPr b="0" lang="sl-SI" sz="60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CustomShape 32"/>
          <p:cNvSpPr/>
          <p:nvPr/>
        </p:nvSpPr>
        <p:spPr>
          <a:xfrm>
            <a:off x="781200" y="433080"/>
            <a:ext cx="8320320" cy="4669200"/>
          </a:xfrm>
          <a:prstGeom prst="rect">
            <a:avLst/>
          </a:prstGeom>
          <a:noFill/>
          <a:ln w="0">
            <a:noFill/>
          </a:ln>
        </p:spPr>
        <p:style>
          <a:lnRef idx="0"/>
          <a:fillRef idx="0"/>
          <a:effectRef idx="0"/>
          <a:fontRef idx="minor"/>
        </p:style>
        <p:txBody>
          <a:bodyPr lIns="90000" rIns="90000" tIns="45000" bIns="45000" anchor="t">
            <a:normAutofit/>
          </a:bodyPr>
          <a:p>
            <a:pPr>
              <a:lnSpc>
                <a:spcPct val="90000"/>
              </a:lnSpc>
              <a:spcBef>
                <a:spcPts val="1001"/>
              </a:spcBef>
            </a:pPr>
            <a:endParaRPr b="0" lang="sl-SI" sz="1800" spc="-1" strike="noStrike">
              <a:latin typeface="Arial"/>
            </a:endParaRPr>
          </a:p>
          <a:p>
            <a:pPr marL="216000" indent="-216000">
              <a:lnSpc>
                <a:spcPct val="90000"/>
              </a:lnSpc>
              <a:spcBef>
                <a:spcPts val="1001"/>
              </a:spcBef>
              <a:buClr>
                <a:srgbClr val="000000"/>
              </a:buClr>
              <a:buFont typeface="Wingdings" charset="2"/>
              <a:buChar char=""/>
            </a:pPr>
            <a:r>
              <a:rPr b="0" lang="sl-SI" sz="2800" spc="-1" strike="noStrike">
                <a:solidFill>
                  <a:srgbClr val="000000"/>
                </a:solidFill>
                <a:latin typeface="Calibri"/>
                <a:ea typeface="DejaVu Sans"/>
              </a:rPr>
              <a:t> </a:t>
            </a:r>
            <a:r>
              <a:rPr b="0" lang="sl-SI" sz="2800" spc="-1" strike="noStrike">
                <a:solidFill>
                  <a:srgbClr val="ff0000"/>
                </a:solidFill>
                <a:latin typeface="Calibri"/>
                <a:ea typeface="DejaVu Sans"/>
              </a:rPr>
              <a:t>Obveznost obveščanja</a:t>
            </a:r>
            <a:r>
              <a:rPr b="0" lang="sl-SI" sz="2800" spc="-1" strike="noStrike">
                <a:solidFill>
                  <a:srgbClr val="000000"/>
                </a:solidFill>
                <a:latin typeface="Calibri"/>
                <a:ea typeface="DejaVu Sans"/>
              </a:rPr>
              <a:t> uradnih oseb in posameznikov </a:t>
            </a:r>
            <a:r>
              <a:rPr b="0" lang="sl-SI" sz="2800" spc="-1" strike="noStrike">
                <a:solidFill>
                  <a:srgbClr val="ff0000"/>
                </a:solidFill>
                <a:latin typeface="Calibri"/>
                <a:ea typeface="DejaVu Sans"/>
              </a:rPr>
              <a:t>o kršitvah</a:t>
            </a:r>
            <a:r>
              <a:rPr b="0" lang="sl-SI" sz="2800" spc="-1" strike="noStrike">
                <a:solidFill>
                  <a:srgbClr val="000000"/>
                </a:solidFill>
                <a:latin typeface="Calibri"/>
                <a:ea typeface="DejaVu Sans"/>
              </a:rPr>
              <a:t> varstva podatkov (33. in 34. člen Uredbe) ter </a:t>
            </a:r>
            <a:r>
              <a:rPr b="1" lang="sl-SI" sz="2800" spc="-1" strike="noStrike">
                <a:solidFill>
                  <a:srgbClr val="ff0000"/>
                </a:solidFill>
                <a:latin typeface="Calibri"/>
                <a:ea typeface="DejaVu Sans"/>
              </a:rPr>
              <a:t>vodenje evidence kršitev</a:t>
            </a:r>
            <a:r>
              <a:rPr b="0" lang="sl-SI" sz="2800" spc="-1" strike="noStrike">
                <a:solidFill>
                  <a:srgbClr val="ff0000"/>
                </a:solidFill>
                <a:latin typeface="Calibri"/>
                <a:ea typeface="DejaVu Sans"/>
              </a:rPr>
              <a:t> – </a:t>
            </a:r>
            <a:r>
              <a:rPr b="0" lang="sl-SI" sz="2800" spc="-1" strike="noStrike">
                <a:solidFill>
                  <a:srgbClr val="3465a4"/>
                </a:solidFill>
                <a:latin typeface="Calibri"/>
                <a:ea typeface="DejaVu Sans"/>
              </a:rPr>
              <a:t>šola mora imeti protokol ravnanja ob kršitvah (zaposleni seznanjeni).</a:t>
            </a:r>
            <a:endParaRPr b="0" lang="sl-SI" sz="2800" spc="-1" strike="noStrike">
              <a:latin typeface="Arial"/>
            </a:endParaRPr>
          </a:p>
          <a:p>
            <a:pPr>
              <a:lnSpc>
                <a:spcPct val="90000"/>
              </a:lnSpc>
              <a:spcBef>
                <a:spcPts val="1001"/>
              </a:spcBef>
            </a:pPr>
            <a:endParaRPr b="0" lang="sl-SI" sz="2800" spc="-1" strike="noStrike">
              <a:latin typeface="Arial"/>
            </a:endParaRPr>
          </a:p>
          <a:p>
            <a:pPr marL="216000" indent="-216000">
              <a:lnSpc>
                <a:spcPct val="100000"/>
              </a:lnSpc>
              <a:buClr>
                <a:srgbClr val="000000"/>
              </a:buClr>
              <a:buFont typeface="Wingdings" charset="2"/>
              <a:buChar char=""/>
            </a:pPr>
            <a:r>
              <a:rPr b="0" lang="sl-SI" sz="2800" spc="-1" strike="noStrike">
                <a:solidFill>
                  <a:srgbClr val="000000"/>
                </a:solidFill>
                <a:latin typeface="Calibri"/>
                <a:ea typeface="Arial"/>
              </a:rPr>
              <a:t>Obveznost </a:t>
            </a:r>
            <a:r>
              <a:rPr b="0" lang="sl-SI" sz="2800" spc="-1" strike="noStrike">
                <a:solidFill>
                  <a:srgbClr val="ff0000"/>
                </a:solidFill>
                <a:latin typeface="Calibri"/>
                <a:ea typeface="Arial"/>
              </a:rPr>
              <a:t>upoštevanja varstva podatkov že pri načrtovanju in delovanju IKT sistemov</a:t>
            </a:r>
            <a:r>
              <a:rPr b="0" lang="sl-SI" sz="2800" spc="-1" strike="noStrike">
                <a:solidFill>
                  <a:srgbClr val="000000"/>
                </a:solidFill>
                <a:latin typeface="Calibri"/>
                <a:ea typeface="Arial"/>
              </a:rPr>
              <a:t>, storitev, ki se ponujajo in obdelav podatkov v zvezi s tem (privzeta in vgrajena zasebnost, 25. člen Uredbe).</a:t>
            </a: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180000" y="147600"/>
            <a:ext cx="8517960" cy="570240"/>
          </a:xfrm>
          <a:prstGeom prst="rect">
            <a:avLst/>
          </a:prstGeom>
          <a:noFill/>
          <a:ln w="0">
            <a:noFill/>
          </a:ln>
        </p:spPr>
        <p:txBody>
          <a:bodyPr lIns="0" rIns="0" tIns="91440" bIns="91440" anchor="t">
            <a:noAutofit/>
          </a:bodyPr>
          <a:p>
            <a:pPr indent="0">
              <a:lnSpc>
                <a:spcPct val="100000"/>
              </a:lnSpc>
              <a:buNone/>
              <a:tabLst>
                <a:tab algn="l" pos="0"/>
              </a:tabLst>
            </a:pPr>
            <a:r>
              <a:rPr b="0" lang="sl" sz="3600" spc="-1" strike="noStrike">
                <a:solidFill>
                  <a:srgbClr val="ff0000"/>
                </a:solidFill>
                <a:latin typeface="Arial"/>
                <a:ea typeface="Arial"/>
              </a:rPr>
              <a:t>Vrste osebnih podatkov</a:t>
            </a:r>
            <a:br>
              <a:rPr sz="3600"/>
            </a:br>
            <a:endParaRPr b="0" lang="sl-SI" sz="3600" spc="-1" strike="noStrike">
              <a:latin typeface="Arial"/>
            </a:endParaRPr>
          </a:p>
        </p:txBody>
      </p:sp>
      <p:sp>
        <p:nvSpPr>
          <p:cNvPr id="141" name="PlaceHolder 2"/>
          <p:cNvSpPr>
            <a:spLocks noGrp="1"/>
          </p:cNvSpPr>
          <p:nvPr>
            <p:ph/>
          </p:nvPr>
        </p:nvSpPr>
        <p:spPr>
          <a:xfrm>
            <a:off x="300600" y="1080000"/>
            <a:ext cx="5817960" cy="3598560"/>
          </a:xfrm>
          <a:prstGeom prst="rect">
            <a:avLst/>
          </a:prstGeom>
          <a:noFill/>
          <a:ln w="0">
            <a:noFill/>
          </a:ln>
        </p:spPr>
        <p:txBody>
          <a:bodyPr lIns="0" rIns="0" tIns="91440" bIns="91440" anchor="ctr">
            <a:noAutofit/>
          </a:bodyPr>
          <a:p>
            <a:pPr marL="285840" indent="-285840">
              <a:lnSpc>
                <a:spcPct val="115000"/>
              </a:lnSpc>
              <a:spcBef>
                <a:spcPts val="434"/>
              </a:spcBef>
              <a:spcAft>
                <a:spcPts val="1032"/>
              </a:spcAft>
              <a:buClr>
                <a:srgbClr val="595959"/>
              </a:buClr>
              <a:buFont typeface="Arial"/>
              <a:buChar char="●"/>
            </a:pPr>
            <a:r>
              <a:rPr b="1" lang="sl" sz="1800" spc="-1" strike="noStrike">
                <a:solidFill>
                  <a:srgbClr val="000000"/>
                </a:solidFill>
                <a:latin typeface="Arial"/>
                <a:ea typeface="Arial"/>
              </a:rPr>
              <a:t>PRIMARNI OSEBNI PODATKI</a:t>
            </a:r>
            <a:r>
              <a:rPr b="0" lang="sl" sz="1800" spc="-1" strike="noStrike">
                <a:solidFill>
                  <a:srgbClr val="000000"/>
                </a:solidFill>
                <a:latin typeface="Arial"/>
                <a:ea typeface="Arial"/>
              </a:rPr>
              <a:t> (ime in priimek, datum rojstva, spol, naslov, telefonska številka, e-naslov)</a:t>
            </a:r>
            <a:endParaRPr b="0" lang="sl-SI" sz="1800" spc="-1" strike="noStrike">
              <a:latin typeface="Arial"/>
            </a:endParaRPr>
          </a:p>
          <a:p>
            <a:pPr marL="285840" indent="-285840">
              <a:lnSpc>
                <a:spcPct val="115000"/>
              </a:lnSpc>
              <a:spcBef>
                <a:spcPts val="434"/>
              </a:spcBef>
              <a:spcAft>
                <a:spcPts val="1032"/>
              </a:spcAft>
              <a:buClr>
                <a:srgbClr val="595959"/>
              </a:buClr>
              <a:buFont typeface="Arial"/>
              <a:buChar char="●"/>
            </a:pPr>
            <a:r>
              <a:rPr b="1" lang="sl" sz="1800" spc="-1" strike="noStrike">
                <a:solidFill>
                  <a:srgbClr val="000000"/>
                </a:solidFill>
                <a:latin typeface="Arial"/>
                <a:ea typeface="Arial"/>
              </a:rPr>
              <a:t>PODATKI POSEBNE VRSTE (prej OBČUTLJIVI PODATKI</a:t>
            </a:r>
            <a:r>
              <a:rPr b="0" lang="sl" sz="1800" spc="-1" strike="noStrike">
                <a:solidFill>
                  <a:srgbClr val="000000"/>
                </a:solidFill>
                <a:latin typeface="Arial"/>
                <a:ea typeface="Arial"/>
              </a:rPr>
              <a:t>  (veroizpoved, zdravstvene anamneze, spolna usmerjenost, članstvo v sindikatih idr.) </a:t>
            </a:r>
            <a:endParaRPr b="0" lang="sl-SI" sz="1800" spc="-1" strike="noStrike">
              <a:latin typeface="Arial"/>
            </a:endParaRPr>
          </a:p>
          <a:p>
            <a:pPr marL="285840" indent="-285840">
              <a:lnSpc>
                <a:spcPct val="115000"/>
              </a:lnSpc>
              <a:spcBef>
                <a:spcPts val="283"/>
              </a:spcBef>
              <a:spcAft>
                <a:spcPts val="283"/>
              </a:spcAft>
              <a:buClr>
                <a:srgbClr val="595959"/>
              </a:buClr>
              <a:buFont typeface="Arial"/>
              <a:buChar char="●"/>
            </a:pPr>
            <a:r>
              <a:rPr b="1" lang="sl" sz="1800" spc="-1" strike="noStrike">
                <a:solidFill>
                  <a:srgbClr val="000000"/>
                </a:solidFill>
                <a:latin typeface="Arial"/>
                <a:ea typeface="Arial"/>
              </a:rPr>
              <a:t>BIOMETRIČNI PODATKI </a:t>
            </a:r>
            <a:endParaRPr b="0" lang="sl-SI" sz="1800" spc="-1" strike="noStrike">
              <a:latin typeface="Arial"/>
            </a:endParaRPr>
          </a:p>
          <a:p>
            <a:pPr marL="285840" indent="0">
              <a:lnSpc>
                <a:spcPct val="115000"/>
              </a:lnSpc>
              <a:spcBef>
                <a:spcPts val="283"/>
              </a:spcBef>
              <a:spcAft>
                <a:spcPts val="283"/>
              </a:spcAft>
              <a:buNone/>
              <a:tabLst>
                <a:tab algn="l" pos="0"/>
              </a:tabLst>
            </a:pPr>
            <a:r>
              <a:rPr b="0" lang="sl" sz="1800" spc="-1" strike="noStrike">
                <a:solidFill>
                  <a:srgbClr val="000000"/>
                </a:solidFill>
                <a:latin typeface="Arial"/>
                <a:ea typeface="Arial"/>
              </a:rPr>
              <a:t>(prstni odtis, odtis šarenice, telesna višina, idr.)</a:t>
            </a:r>
            <a:endParaRPr b="0" lang="sl-SI" sz="1800" spc="-1" strike="noStrike">
              <a:latin typeface="Arial"/>
            </a:endParaRPr>
          </a:p>
          <a:p>
            <a:pPr marL="285840" indent="0" algn="ctr">
              <a:lnSpc>
                <a:spcPct val="115000"/>
              </a:lnSpc>
              <a:spcBef>
                <a:spcPts val="1001"/>
              </a:spcBef>
              <a:spcAft>
                <a:spcPts val="1599"/>
              </a:spcAft>
              <a:buNone/>
              <a:tabLst>
                <a:tab algn="l" pos="0"/>
              </a:tabLst>
            </a:pPr>
            <a:endParaRPr b="0" lang="sl-SI" sz="1800" spc="-1" strike="noStrike">
              <a:latin typeface="Arial"/>
            </a:endParaRPr>
          </a:p>
          <a:p>
            <a:pPr marL="285840" indent="0" algn="ctr">
              <a:lnSpc>
                <a:spcPct val="115000"/>
              </a:lnSpc>
              <a:spcBef>
                <a:spcPts val="1001"/>
              </a:spcBef>
              <a:spcAft>
                <a:spcPts val="1599"/>
              </a:spcAft>
              <a:buNone/>
              <a:tabLst>
                <a:tab algn="l" pos="0"/>
              </a:tabLst>
            </a:pPr>
            <a:endParaRPr b="0" lang="sl-SI" sz="1800" spc="-1" strike="noStrike">
              <a:latin typeface="Arial"/>
            </a:endParaRPr>
          </a:p>
        </p:txBody>
      </p:sp>
      <p:pic>
        <p:nvPicPr>
          <p:cNvPr id="142" name="Slika 1" descr=""/>
          <p:cNvPicPr/>
          <p:nvPr/>
        </p:nvPicPr>
        <p:blipFill>
          <a:blip r:embed="rId1"/>
          <a:stretch/>
        </p:blipFill>
        <p:spPr>
          <a:xfrm>
            <a:off x="6431760" y="512280"/>
            <a:ext cx="3176280" cy="4530240"/>
          </a:xfrm>
          <a:prstGeom prst="rect">
            <a:avLst/>
          </a:prstGeom>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311760" y="444960"/>
            <a:ext cx="8517240" cy="569520"/>
          </a:xfrm>
          <a:prstGeom prst="rect">
            <a:avLst/>
          </a:prstGeom>
          <a:noFill/>
          <a:ln w="0">
            <a:noFill/>
          </a:ln>
        </p:spPr>
        <p:txBody>
          <a:bodyPr lIns="0" rIns="0" tIns="0" bIns="0" anchor="ctr">
            <a:noAutofit/>
          </a:bodyPr>
          <a:p>
            <a:pPr indent="0">
              <a:lnSpc>
                <a:spcPct val="90000"/>
              </a:lnSpc>
              <a:buNone/>
              <a:tabLst>
                <a:tab algn="l" pos="0"/>
              </a:tabLst>
            </a:pPr>
            <a:r>
              <a:rPr b="0" lang="sl-SI" sz="3200" spc="-1" strike="noStrike">
                <a:solidFill>
                  <a:srgbClr val="ff0000"/>
                </a:solidFill>
                <a:latin typeface="Arial"/>
                <a:ea typeface="DejaVu Sans"/>
              </a:rPr>
              <a:t>PRAVNE PODLAGE ZA OBDELAVO OP</a:t>
            </a:r>
            <a:endParaRPr b="0" lang="sl-SI" sz="3200" spc="-1" strike="noStrike">
              <a:latin typeface="Arial"/>
            </a:endParaRPr>
          </a:p>
        </p:txBody>
      </p:sp>
      <p:sp>
        <p:nvSpPr>
          <p:cNvPr id="144" name="PlaceHolder 2"/>
          <p:cNvSpPr>
            <a:spLocks noGrp="1"/>
          </p:cNvSpPr>
          <p:nvPr>
            <p:ph/>
          </p:nvPr>
        </p:nvSpPr>
        <p:spPr>
          <a:xfrm>
            <a:off x="311760" y="1152360"/>
            <a:ext cx="8517240" cy="3413160"/>
          </a:xfrm>
          <a:prstGeom prst="rect">
            <a:avLst/>
          </a:prstGeom>
          <a:noFill/>
          <a:ln w="0">
            <a:noFill/>
          </a:ln>
        </p:spPr>
        <p:txBody>
          <a:bodyPr lIns="0" rIns="0" tIns="0" bIns="0" anchor="t">
            <a:normAutofit fontScale="89000"/>
          </a:bodyPr>
          <a:p>
            <a:pPr marL="228600" indent="0">
              <a:lnSpc>
                <a:spcPct val="90000"/>
              </a:lnSpc>
              <a:spcBef>
                <a:spcPts val="1001"/>
              </a:spcBef>
              <a:buNone/>
              <a:tabLst>
                <a:tab algn="l" pos="0"/>
              </a:tabLst>
            </a:pPr>
            <a:r>
              <a:rPr b="0" lang="sl-SI" sz="2800" spc="-1" strike="noStrike">
                <a:solidFill>
                  <a:srgbClr val="000000"/>
                </a:solidFill>
                <a:latin typeface="Calibri"/>
                <a:ea typeface="DejaVu Sans"/>
              </a:rPr>
              <a:t>Pravne podlage za obdelavo osebnih podatkov določa 1. odstavek 6. člena Splošne uredbe. Te so:</a:t>
            </a:r>
            <a:endParaRPr b="0" lang="sl-SI" sz="2800" spc="-1" strike="noStrike">
              <a:latin typeface="Arial"/>
            </a:endParaRPr>
          </a:p>
          <a:p>
            <a:pPr marL="228600" indent="0">
              <a:lnSpc>
                <a:spcPct val="90000"/>
              </a:lnSpc>
              <a:spcBef>
                <a:spcPts val="1001"/>
              </a:spcBef>
              <a:buNone/>
              <a:tabLst>
                <a:tab algn="l" pos="0"/>
              </a:tabLst>
            </a:pPr>
            <a:r>
              <a:rPr b="0" lang="sl-SI" sz="2800" spc="-1" strike="noStrike">
                <a:solidFill>
                  <a:srgbClr val="000000"/>
                </a:solidFill>
                <a:latin typeface="Calibri"/>
                <a:ea typeface="DejaVu Sans"/>
              </a:rPr>
              <a:t>a.) privolitev posameznika,</a:t>
            </a:r>
            <a:endParaRPr b="0" lang="sl-SI" sz="2800" spc="-1" strike="noStrike">
              <a:latin typeface="Arial"/>
            </a:endParaRPr>
          </a:p>
          <a:p>
            <a:pPr marL="228600" indent="0">
              <a:lnSpc>
                <a:spcPct val="90000"/>
              </a:lnSpc>
              <a:spcBef>
                <a:spcPts val="1001"/>
              </a:spcBef>
              <a:buNone/>
              <a:tabLst>
                <a:tab algn="l" pos="0"/>
              </a:tabLst>
            </a:pPr>
            <a:r>
              <a:rPr b="0" lang="sl-SI" sz="2800" spc="-1" strike="noStrike">
                <a:solidFill>
                  <a:srgbClr val="000000"/>
                </a:solidFill>
                <a:latin typeface="Calibri"/>
                <a:ea typeface="DejaVu Sans"/>
              </a:rPr>
              <a:t>b.) izvajanje pogodbe, aktivnosti pred sklenitvijo pogodbe, </a:t>
            </a:r>
            <a:endParaRPr b="0" lang="sl-SI" sz="2800" spc="-1" strike="noStrike">
              <a:latin typeface="Arial"/>
            </a:endParaRPr>
          </a:p>
          <a:p>
            <a:pPr marL="228600" indent="0">
              <a:lnSpc>
                <a:spcPct val="90000"/>
              </a:lnSpc>
              <a:spcBef>
                <a:spcPts val="1001"/>
              </a:spcBef>
              <a:buNone/>
              <a:tabLst>
                <a:tab algn="l" pos="0"/>
              </a:tabLst>
            </a:pPr>
            <a:r>
              <a:rPr b="0" lang="sl-SI" sz="2800" spc="-1" strike="noStrike">
                <a:solidFill>
                  <a:srgbClr val="000000"/>
                </a:solidFill>
                <a:latin typeface="Calibri"/>
                <a:ea typeface="DejaVu Sans"/>
              </a:rPr>
              <a:t>c.) izvajanje zakonske obveznosti, </a:t>
            </a:r>
            <a:endParaRPr b="0" lang="sl-SI" sz="2800" spc="-1" strike="noStrike">
              <a:latin typeface="Arial"/>
            </a:endParaRPr>
          </a:p>
          <a:p>
            <a:pPr marL="228600" indent="0">
              <a:lnSpc>
                <a:spcPct val="90000"/>
              </a:lnSpc>
              <a:spcBef>
                <a:spcPts val="1001"/>
              </a:spcBef>
              <a:buNone/>
              <a:tabLst>
                <a:tab algn="l" pos="0"/>
              </a:tabLst>
            </a:pPr>
            <a:r>
              <a:rPr b="0" lang="sl-SI" sz="2800" spc="-1" strike="noStrike">
                <a:solidFill>
                  <a:srgbClr val="000000"/>
                </a:solidFill>
                <a:latin typeface="Calibri"/>
                <a:ea typeface="DejaVu Sans"/>
              </a:rPr>
              <a:t>d.) zaščita življenjskih interesov, </a:t>
            </a:r>
            <a:endParaRPr b="0" lang="sl-SI" sz="2800" spc="-1" strike="noStrike">
              <a:latin typeface="Arial"/>
            </a:endParaRPr>
          </a:p>
          <a:p>
            <a:pPr marL="228600" indent="0">
              <a:lnSpc>
                <a:spcPct val="90000"/>
              </a:lnSpc>
              <a:spcBef>
                <a:spcPts val="1001"/>
              </a:spcBef>
              <a:buNone/>
              <a:tabLst>
                <a:tab algn="l" pos="0"/>
              </a:tabLst>
            </a:pPr>
            <a:r>
              <a:rPr b="0" lang="sl-SI" sz="2800" spc="-1" strike="noStrike">
                <a:solidFill>
                  <a:srgbClr val="000000"/>
                </a:solidFill>
                <a:latin typeface="Calibri"/>
                <a:ea typeface="DejaVu Sans"/>
              </a:rPr>
              <a:t>e.) izvajanje javne oblasti ali naloge v javnem interesu, </a:t>
            </a:r>
            <a:endParaRPr b="0" lang="sl-SI" sz="2800" spc="-1" strike="noStrike">
              <a:latin typeface="Arial"/>
            </a:endParaRPr>
          </a:p>
          <a:p>
            <a:pPr marL="228600" indent="0">
              <a:lnSpc>
                <a:spcPct val="90000"/>
              </a:lnSpc>
              <a:spcBef>
                <a:spcPts val="1001"/>
              </a:spcBef>
              <a:buNone/>
              <a:tabLst>
                <a:tab algn="l" pos="0"/>
              </a:tabLst>
            </a:pPr>
            <a:r>
              <a:rPr b="0" lang="sl-SI" sz="2800" spc="-1" strike="noStrike">
                <a:solidFill>
                  <a:srgbClr val="000000"/>
                </a:solidFill>
                <a:latin typeface="Calibri"/>
                <a:ea typeface="DejaVu Sans"/>
              </a:rPr>
              <a:t>f.) zakoniti interesi.</a:t>
            </a: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CustomShape 3"/>
          <p:cNvSpPr/>
          <p:nvPr/>
        </p:nvSpPr>
        <p:spPr>
          <a:xfrm>
            <a:off x="301680" y="1664280"/>
            <a:ext cx="9468000" cy="3083400"/>
          </a:xfrm>
          <a:prstGeom prst="rect">
            <a:avLst/>
          </a:prstGeom>
          <a:noFill/>
          <a:ln w="0">
            <a:noFill/>
          </a:ln>
        </p:spPr>
        <p:style>
          <a:lnRef idx="0"/>
          <a:fillRef idx="0"/>
          <a:effectRef idx="0"/>
          <a:fontRef idx="minor"/>
        </p:style>
        <p:txBody>
          <a:bodyPr lIns="90000" rIns="90000" tIns="45000" bIns="45000" anchor="t">
            <a:normAutofit fontScale="68000"/>
          </a:bodyPr>
          <a:p>
            <a:pPr marL="228600" indent="-225360">
              <a:lnSpc>
                <a:spcPct val="90000"/>
              </a:lnSpc>
              <a:spcBef>
                <a:spcPts val="1001"/>
              </a:spcBef>
              <a:buClr>
                <a:srgbClr val="ff0000"/>
              </a:buClr>
              <a:buFont typeface="Arial"/>
              <a:buChar char="•"/>
            </a:pPr>
            <a:r>
              <a:rPr b="0" lang="sl-SI" sz="4400" spc="-1" strike="noStrike">
                <a:solidFill>
                  <a:srgbClr val="ff4000"/>
                </a:solidFill>
                <a:latin typeface="Calibri"/>
                <a:ea typeface="DejaVu Sans"/>
              </a:rPr>
              <a:t>Pravne podlage za obdelavo osebnih podatkov v šolah</a:t>
            </a:r>
            <a:r>
              <a:rPr b="0" lang="sl-SI" sz="4400" spc="-1" strike="noStrike">
                <a:solidFill>
                  <a:srgbClr val="000000"/>
                </a:solidFill>
                <a:latin typeface="Calibri"/>
                <a:ea typeface="DejaVu Sans"/>
              </a:rPr>
              <a:t> </a:t>
            </a:r>
            <a:endParaRPr b="0" lang="sl-SI" sz="4400" spc="-1" strike="noStrike">
              <a:latin typeface="Arial"/>
            </a:endParaRPr>
          </a:p>
          <a:p>
            <a:pPr>
              <a:lnSpc>
                <a:spcPct val="90000"/>
              </a:lnSpc>
              <a:spcBef>
                <a:spcPts val="1001"/>
              </a:spcBef>
            </a:pPr>
            <a:r>
              <a:rPr b="0" lang="sl-SI" sz="4400" spc="-1" strike="noStrike">
                <a:solidFill>
                  <a:srgbClr val="000000"/>
                </a:solidFill>
                <a:latin typeface="Calibri"/>
                <a:ea typeface="DejaVu Sans"/>
              </a:rPr>
              <a:t>(6. člen ZVOP-2): v obsegu in kadar je v skladu s 6. členom Splošne uredbe – kot do sedaj na podlagi </a:t>
            </a:r>
            <a:r>
              <a:rPr b="1" lang="sl-SI" sz="4400" spc="-1" strike="noStrike">
                <a:solidFill>
                  <a:srgbClr val="ff4000"/>
                </a:solidFill>
                <a:latin typeface="Calibri"/>
                <a:ea typeface="DejaVu Sans"/>
              </a:rPr>
              <a:t>SOGLASJA</a:t>
            </a:r>
            <a:r>
              <a:rPr b="0" lang="sl-SI" sz="4400" spc="-1" strike="noStrike">
                <a:solidFill>
                  <a:srgbClr val="000000"/>
                </a:solidFill>
                <a:latin typeface="Calibri"/>
                <a:ea typeface="DejaVu Sans"/>
              </a:rPr>
              <a:t> za enega ali več določenih namenov, </a:t>
            </a:r>
            <a:r>
              <a:rPr b="0" lang="sl-SI" sz="4400" spc="-1" strike="noStrike">
                <a:solidFill>
                  <a:srgbClr val="ff3838"/>
                </a:solidFill>
                <a:latin typeface="Calibri"/>
                <a:ea typeface="DejaVu Sans"/>
              </a:rPr>
              <a:t>če takšno možnost določa zakon</a:t>
            </a:r>
            <a:r>
              <a:rPr b="0" lang="sl-SI" sz="4400" spc="-1" strike="noStrike">
                <a:solidFill>
                  <a:srgbClr val="000000"/>
                </a:solidFill>
                <a:latin typeface="Calibri"/>
                <a:ea typeface="DejaVu Sans"/>
              </a:rPr>
              <a:t>, sicer pa na podlagi </a:t>
            </a:r>
            <a:r>
              <a:rPr b="1" lang="sl-SI" sz="4400" spc="-1" strike="noStrike">
                <a:solidFill>
                  <a:srgbClr val="a7074b"/>
                </a:solidFill>
                <a:latin typeface="Calibri"/>
                <a:ea typeface="DejaVu Sans"/>
              </a:rPr>
              <a:t>PRIVOLITEV</a:t>
            </a:r>
            <a:r>
              <a:rPr b="0" lang="sl-SI" sz="4400" spc="-1" strike="noStrike">
                <a:solidFill>
                  <a:srgbClr val="a7074b"/>
                </a:solidFill>
                <a:latin typeface="Calibri"/>
                <a:ea typeface="DejaVu Sans"/>
              </a:rPr>
              <a:t>, če ne gre za izvrševanje zakonskih pristojnosti, nalog ali oblastnih obveznosti javnega sektorja</a:t>
            </a:r>
            <a:r>
              <a:rPr b="0" lang="sl-SI" sz="4000" spc="-1" strike="noStrike">
                <a:solidFill>
                  <a:srgbClr val="a7074b"/>
                </a:solidFill>
                <a:latin typeface="Calibri"/>
                <a:ea typeface="DejaVu Sans"/>
              </a:rPr>
              <a:t>. </a:t>
            </a:r>
            <a:endParaRPr b="0" lang="sl-SI" sz="4000" spc="-1" strike="noStrike">
              <a:latin typeface="Arial"/>
            </a:endParaRPr>
          </a:p>
          <a:p>
            <a:pPr algn="ct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
        <p:nvSpPr>
          <p:cNvPr id="146" name="CustomShape 7"/>
          <p:cNvSpPr/>
          <p:nvPr/>
        </p:nvSpPr>
        <p:spPr>
          <a:xfrm>
            <a:off x="630000" y="166320"/>
            <a:ext cx="9060840" cy="16171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sl-SI" sz="2200" spc="-1" strike="noStrike">
                <a:solidFill>
                  <a:srgbClr val="127622"/>
                </a:solidFill>
                <a:latin typeface="Arial"/>
                <a:ea typeface="DejaVu Sans"/>
              </a:rPr>
              <a:t>V ZVOP-1 so bile pravne podlage za obdelavo OP zapisane ločeno za javni sektor – 9. člen in zasebni sektor – 10. člen, </a:t>
            </a:r>
            <a:r>
              <a:rPr b="1" lang="sl-SI" sz="2200" spc="-1" strike="noStrike">
                <a:solidFill>
                  <a:srgbClr val="3465a4"/>
                </a:solidFill>
                <a:latin typeface="Arial"/>
                <a:ea typeface="DejaVu Sans"/>
              </a:rPr>
              <a:t>sedaj so opredeljene skupaj za javni in zasebni sektor v 6. členu ZVOP-2:</a:t>
            </a:r>
            <a:endParaRPr b="0" lang="sl-SI" sz="22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PlaceHolder 1"/>
          <p:cNvSpPr>
            <a:spLocks noGrp="1"/>
          </p:cNvSpPr>
          <p:nvPr>
            <p:ph/>
          </p:nvPr>
        </p:nvSpPr>
        <p:spPr>
          <a:xfrm>
            <a:off x="299520" y="604080"/>
            <a:ext cx="8684280" cy="3713760"/>
          </a:xfrm>
          <a:prstGeom prst="rect">
            <a:avLst/>
          </a:prstGeom>
          <a:noFill/>
          <a:ln w="0">
            <a:noFill/>
          </a:ln>
        </p:spPr>
        <p:txBody>
          <a:bodyPr lIns="0" rIns="0" tIns="91440" bIns="91440" anchor="t">
            <a:noAutofit/>
          </a:bodyPr>
          <a:p>
            <a:pPr marL="228600" indent="0">
              <a:lnSpc>
                <a:spcPct val="115000"/>
              </a:lnSpc>
              <a:spcBef>
                <a:spcPts val="1001"/>
              </a:spcBef>
              <a:spcAft>
                <a:spcPts val="1599"/>
              </a:spcAft>
              <a:buNone/>
              <a:tabLst>
                <a:tab algn="l" pos="0"/>
              </a:tabLst>
            </a:pPr>
            <a:r>
              <a:rPr b="1" lang="sl" sz="2400" spc="-1" strike="noStrike">
                <a:solidFill>
                  <a:srgbClr val="ff0000"/>
                </a:solidFill>
                <a:latin typeface="Arial"/>
                <a:ea typeface="Arial"/>
              </a:rPr>
              <a:t>PRIVOLITEV</a:t>
            </a:r>
            <a:r>
              <a:rPr b="0" lang="sl" sz="2400" spc="-1" strike="noStrike">
                <a:solidFill>
                  <a:srgbClr val="002060"/>
                </a:solidFill>
                <a:latin typeface="Arial"/>
                <a:ea typeface="Arial"/>
              </a:rPr>
              <a:t> </a:t>
            </a:r>
            <a:r>
              <a:rPr b="0" lang="sl" sz="2400" spc="-1" strike="noStrike">
                <a:solidFill>
                  <a:srgbClr val="404040"/>
                </a:solidFill>
                <a:latin typeface="Arial"/>
                <a:ea typeface="Arial"/>
              </a:rPr>
              <a:t>= jasna, razumljiva izjava, dana z nedvoumnim pritrdilnim dejanjem, dokazljiva - PISNA, z OMEJENIM ROKOM OBDELAVE, lahko je tudi DO PREKLICA.</a:t>
            </a:r>
            <a:endParaRPr b="0" lang="sl-SI" sz="2400" spc="-1" strike="noStrike">
              <a:latin typeface="Arial"/>
            </a:endParaRPr>
          </a:p>
          <a:p>
            <a:pPr marL="228600" indent="0">
              <a:lnSpc>
                <a:spcPct val="115000"/>
              </a:lnSpc>
              <a:spcBef>
                <a:spcPts val="1001"/>
              </a:spcBef>
              <a:spcAft>
                <a:spcPts val="1599"/>
              </a:spcAft>
              <a:buNone/>
              <a:tabLst>
                <a:tab algn="l" pos="0"/>
              </a:tabLst>
            </a:pPr>
            <a:r>
              <a:rPr b="1" lang="sl" sz="2400" spc="-1" strike="noStrike">
                <a:solidFill>
                  <a:srgbClr val="ff0000"/>
                </a:solidFill>
                <a:latin typeface="Arial"/>
                <a:ea typeface="Arial"/>
              </a:rPr>
              <a:t>NAČIN PRIDOBIVANJA PRIVOLITEV</a:t>
            </a:r>
            <a:r>
              <a:rPr b="0" lang="sl" sz="2400" spc="-1" strike="noStrike">
                <a:solidFill>
                  <a:srgbClr val="ff0000"/>
                </a:solidFill>
                <a:latin typeface="Arial"/>
                <a:ea typeface="Arial"/>
              </a:rPr>
              <a:t>:</a:t>
            </a:r>
            <a:r>
              <a:rPr b="0" lang="sl" sz="2400" spc="-1" strike="noStrike">
                <a:solidFill>
                  <a:srgbClr val="404040"/>
                </a:solidFill>
                <a:latin typeface="Arial"/>
                <a:ea typeface="Arial"/>
              </a:rPr>
              <a:t> posameznik mora biti ustrezno obveščen, zakaj daje podatke (kakšen je namen) in katere pravice ima (pravica zasebnosti, pravica do umika, popravka, preklica, izbrisa/pozabe, prenosa podatkov).</a:t>
            </a:r>
            <a:endParaRPr b="0" lang="sl-SI" sz="24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CustomShape 61"/>
          <p:cNvSpPr/>
          <p:nvPr/>
        </p:nvSpPr>
        <p:spPr>
          <a:xfrm>
            <a:off x="216000" y="1296000"/>
            <a:ext cx="8514720" cy="3899880"/>
          </a:xfrm>
          <a:prstGeom prst="rect">
            <a:avLst/>
          </a:prstGeom>
          <a:noFill/>
          <a:ln w="0">
            <a:noFill/>
          </a:ln>
        </p:spPr>
        <p:style>
          <a:lnRef idx="0"/>
          <a:fillRef idx="0"/>
          <a:effectRef idx="0"/>
          <a:fontRef idx="minor"/>
        </p:style>
        <p:txBody>
          <a:bodyPr lIns="90000" rIns="90000" tIns="91440" bIns="91440" anchor="t">
            <a:noAutofit/>
          </a:bodyPr>
          <a:p>
            <a:pPr>
              <a:lnSpc>
                <a:spcPct val="115000"/>
              </a:lnSpc>
              <a:spcBef>
                <a:spcPts val="1199"/>
              </a:spcBef>
            </a:pPr>
            <a:r>
              <a:rPr b="0" lang="sl-SI" sz="2100" spc="-1" strike="noStrike">
                <a:solidFill>
                  <a:srgbClr val="333333"/>
                </a:solidFill>
                <a:latin typeface="Arial"/>
                <a:ea typeface="Merriweather"/>
              </a:rPr>
              <a:t>Posameznike je potrebno ustrezno informirati, tj. zagotoviti informacije v zvezi z obdelavo njihovih osebnih podatkov, in sicer </a:t>
            </a:r>
            <a:r>
              <a:rPr b="1" lang="sl-SI" sz="2100" spc="-1" strike="noStrike">
                <a:solidFill>
                  <a:srgbClr val="333333"/>
                </a:solidFill>
                <a:latin typeface="Arial"/>
                <a:ea typeface="Merriweather"/>
              </a:rPr>
              <a:t>privolitev obsega:</a:t>
            </a:r>
            <a:endParaRPr b="0" lang="sl-SI" sz="2100" spc="-1" strike="noStrike">
              <a:latin typeface="Arial"/>
            </a:endParaRPr>
          </a:p>
          <a:p>
            <a:pPr marL="457200" indent="-314280">
              <a:lnSpc>
                <a:spcPct val="115000"/>
              </a:lnSpc>
              <a:spcBef>
                <a:spcPts val="799"/>
              </a:spcBef>
              <a:buClr>
                <a:srgbClr val="666666"/>
              </a:buClr>
              <a:buFont typeface="Merriweather"/>
              <a:buChar char="●"/>
            </a:pPr>
            <a:r>
              <a:rPr b="0" lang="sl-SI" sz="2100" spc="-1" strike="noStrike" u="sng">
                <a:solidFill>
                  <a:srgbClr val="333333"/>
                </a:solidFill>
                <a:uFillTx/>
                <a:latin typeface="Arial"/>
                <a:ea typeface="Merriweather"/>
              </a:rPr>
              <a:t>katere</a:t>
            </a:r>
            <a:r>
              <a:rPr b="0" lang="sl-SI" sz="2100" spc="-1" strike="noStrike">
                <a:solidFill>
                  <a:srgbClr val="333333"/>
                </a:solidFill>
                <a:latin typeface="Arial"/>
                <a:ea typeface="Merriweather"/>
              </a:rPr>
              <a:t> osebne podatke obdelujemo;</a:t>
            </a:r>
            <a:endParaRPr b="0" lang="sl-SI" sz="2100" spc="-1" strike="noStrike">
              <a:latin typeface="Arial"/>
            </a:endParaRPr>
          </a:p>
          <a:p>
            <a:pPr marL="457200" indent="-314280">
              <a:lnSpc>
                <a:spcPct val="115000"/>
              </a:lnSpc>
              <a:buClr>
                <a:srgbClr val="666666"/>
              </a:buClr>
              <a:buFont typeface="Merriweather"/>
              <a:buChar char="●"/>
            </a:pPr>
            <a:r>
              <a:rPr b="0" lang="sl-SI" sz="2100" spc="-1" strike="noStrike" u="sng">
                <a:solidFill>
                  <a:srgbClr val="333333"/>
                </a:solidFill>
                <a:uFillTx/>
                <a:latin typeface="Arial"/>
                <a:ea typeface="Merriweather"/>
              </a:rPr>
              <a:t>za kakšen namen</a:t>
            </a:r>
            <a:r>
              <a:rPr b="0" lang="sl-SI" sz="2100" spc="-1" strike="noStrike">
                <a:solidFill>
                  <a:srgbClr val="333333"/>
                </a:solidFill>
                <a:latin typeface="Arial"/>
                <a:ea typeface="Merriweather"/>
              </a:rPr>
              <a:t> jih obdelujemo;</a:t>
            </a:r>
            <a:endParaRPr b="0" lang="sl-SI" sz="2100" spc="-1" strike="noStrike">
              <a:latin typeface="Arial"/>
            </a:endParaRPr>
          </a:p>
          <a:p>
            <a:pPr marL="457200" indent="-314280">
              <a:lnSpc>
                <a:spcPct val="115000"/>
              </a:lnSpc>
              <a:buClr>
                <a:srgbClr val="666666"/>
              </a:buClr>
              <a:buFont typeface="Merriweather"/>
              <a:buChar char="●"/>
            </a:pPr>
            <a:r>
              <a:rPr b="0" lang="sl-SI" sz="2100" spc="-1" strike="noStrike" u="sng">
                <a:solidFill>
                  <a:srgbClr val="333333"/>
                </a:solidFill>
                <a:uFillTx/>
                <a:latin typeface="Arial"/>
                <a:ea typeface="Merriweather"/>
              </a:rPr>
              <a:t>kdo obdeluje</a:t>
            </a:r>
            <a:r>
              <a:rPr b="0" lang="sl-SI" sz="2100" spc="-1" strike="noStrike">
                <a:solidFill>
                  <a:srgbClr val="333333"/>
                </a:solidFill>
                <a:latin typeface="Arial"/>
                <a:ea typeface="Merriweather"/>
              </a:rPr>
              <a:t> podatke (podatki o upravljavcu osebnih podatkov in njegovem morebitnem zastopniku)</a:t>
            </a:r>
            <a:endParaRPr b="0" lang="sl-SI" sz="2100" spc="-1" strike="noStrike">
              <a:latin typeface="Arial"/>
            </a:endParaRPr>
          </a:p>
          <a:p>
            <a:pPr marL="457200" indent="-314280">
              <a:lnSpc>
                <a:spcPct val="115000"/>
              </a:lnSpc>
              <a:buClr>
                <a:srgbClr val="666666"/>
              </a:buClr>
              <a:buFont typeface="Merriweather"/>
              <a:buChar char="●"/>
            </a:pPr>
            <a:r>
              <a:rPr b="0" lang="sl-SI" sz="2100" spc="-1" strike="noStrike">
                <a:solidFill>
                  <a:srgbClr val="333333"/>
                </a:solidFill>
                <a:latin typeface="Arial"/>
                <a:ea typeface="Merriweather"/>
              </a:rPr>
              <a:t>zapišemo druge podatke, če je to potrebno, da se zagotovi zakonita in poštena obdelava</a:t>
            </a:r>
            <a:endParaRPr b="0" lang="sl-SI" sz="2100" spc="-1" strike="noStrike">
              <a:latin typeface="Arial"/>
            </a:endParaRPr>
          </a:p>
          <a:p>
            <a:pPr marL="457200" indent="-314280">
              <a:lnSpc>
                <a:spcPct val="115000"/>
              </a:lnSpc>
              <a:buClr>
                <a:srgbClr val="7c7981"/>
              </a:buClr>
              <a:buFont typeface="Merriweather"/>
              <a:buChar char="●"/>
            </a:pPr>
            <a:r>
              <a:rPr b="0" lang="sl-SI" sz="2100" spc="-1" strike="noStrike" u="sng">
                <a:solidFill>
                  <a:srgbClr val="333333"/>
                </a:solidFill>
                <a:uFillTx/>
                <a:latin typeface="Arial"/>
                <a:ea typeface="Merriweather"/>
              </a:rPr>
              <a:t>pojasnilo s pravicami </a:t>
            </a:r>
            <a:r>
              <a:rPr b="0" lang="sl-SI" sz="2100" spc="-1" strike="noStrike">
                <a:solidFill>
                  <a:srgbClr val="333333"/>
                </a:solidFill>
                <a:latin typeface="Arial"/>
                <a:ea typeface="Merriweather"/>
              </a:rPr>
              <a:t>po Splošni uredbi (morebitne pritožbe IP)</a:t>
            </a:r>
            <a:endParaRPr b="0" lang="sl-SI" sz="2100" spc="-1" strike="noStrike">
              <a:latin typeface="Arial"/>
            </a:endParaRPr>
          </a:p>
          <a:p>
            <a:pPr>
              <a:lnSpc>
                <a:spcPct val="115000"/>
              </a:lnSpc>
            </a:pPr>
            <a:endParaRPr b="0" lang="sl-SI" sz="1800" spc="-1" strike="noStrike">
              <a:latin typeface="Arial"/>
            </a:endParaRPr>
          </a:p>
          <a:p>
            <a:pPr>
              <a:lnSpc>
                <a:spcPct val="115000"/>
              </a:lnSpc>
              <a:spcBef>
                <a:spcPts val="1599"/>
              </a:spcBef>
              <a:spcAft>
                <a:spcPts val="1599"/>
              </a:spcAft>
            </a:pPr>
            <a:endParaRPr b="0" lang="sl-SI" sz="1600" spc="-1" strike="noStrike">
              <a:latin typeface="Arial"/>
            </a:endParaRPr>
          </a:p>
        </p:txBody>
      </p:sp>
      <p:sp>
        <p:nvSpPr>
          <p:cNvPr id="149" name="CustomShape 2"/>
          <p:cNvSpPr/>
          <p:nvPr/>
        </p:nvSpPr>
        <p:spPr>
          <a:xfrm>
            <a:off x="288000" y="648000"/>
            <a:ext cx="8710560" cy="42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lang="sl-SI" sz="2400" spc="-1" strike="noStrike">
                <a:solidFill>
                  <a:srgbClr val="ff0000"/>
                </a:solidFill>
                <a:latin typeface="Arial"/>
                <a:ea typeface="DejaVu Sans"/>
              </a:rPr>
              <a:t>PRIVOLITEV – 6. člen, 1. odstavek, točka a Splošne uredbe</a:t>
            </a:r>
            <a:endParaRPr b="0" lang="sl-SI" sz="24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CustomShape 63"/>
          <p:cNvSpPr/>
          <p:nvPr/>
        </p:nvSpPr>
        <p:spPr>
          <a:xfrm>
            <a:off x="311760" y="500760"/>
            <a:ext cx="2461320" cy="2975040"/>
          </a:xfrm>
          <a:prstGeom prst="rect">
            <a:avLst/>
          </a:prstGeom>
          <a:noFill/>
          <a:ln w="0">
            <a:noFill/>
          </a:ln>
        </p:spPr>
        <p:style>
          <a:lnRef idx="0"/>
          <a:fillRef idx="0"/>
          <a:effectRef idx="0"/>
          <a:fontRef idx="minor"/>
        </p:style>
        <p:txBody>
          <a:bodyPr lIns="90000" rIns="90000" tIns="91440" bIns="91440" anchor="t">
            <a:normAutofit/>
          </a:bodyPr>
          <a:p>
            <a:pPr>
              <a:lnSpc>
                <a:spcPct val="100000"/>
              </a:lnSpc>
            </a:pPr>
            <a:r>
              <a:rPr b="1" lang="sl-SI" sz="2300" spc="-1" strike="noStrike">
                <a:solidFill>
                  <a:srgbClr val="ff0000"/>
                </a:solidFill>
                <a:latin typeface="Merriweather"/>
                <a:ea typeface="Merriweather"/>
              </a:rPr>
              <a:t>PRIVOLITEV: </a:t>
            </a:r>
            <a:br>
              <a:rPr sz="1800"/>
            </a:br>
            <a:r>
              <a:rPr b="1" lang="sl-SI" sz="2300" spc="-1" strike="noStrike">
                <a:solidFill>
                  <a:srgbClr val="ff0000"/>
                </a:solidFill>
                <a:latin typeface="Merriweather"/>
                <a:ea typeface="Merriweather"/>
              </a:rPr>
              <a:t>kdaj jo potrebujemo?</a:t>
            </a:r>
            <a:endParaRPr b="0" lang="sl-SI" sz="2300" spc="-1" strike="noStrike">
              <a:latin typeface="Arial"/>
            </a:endParaRPr>
          </a:p>
          <a:p>
            <a:pPr>
              <a:lnSpc>
                <a:spcPct val="100000"/>
              </a:lnSpc>
            </a:pPr>
            <a:endParaRPr b="0" lang="sl-SI" sz="2300" spc="-1" strike="noStrike">
              <a:latin typeface="Arial"/>
            </a:endParaRPr>
          </a:p>
          <a:p>
            <a:pPr>
              <a:lnSpc>
                <a:spcPct val="100000"/>
              </a:lnSpc>
            </a:pPr>
            <a:r>
              <a:rPr b="0" lang="sl-SI" sz="2300" spc="-1" strike="noStrike">
                <a:solidFill>
                  <a:srgbClr val="1e6a39"/>
                </a:solidFill>
                <a:latin typeface="Merriweather"/>
                <a:ea typeface="Merriweather"/>
              </a:rPr>
              <a:t>podajo študenti</a:t>
            </a:r>
            <a:endParaRPr b="0" lang="sl-SI" sz="2300" spc="-1" strike="noStrike">
              <a:latin typeface="Arial"/>
            </a:endParaRPr>
          </a:p>
          <a:p>
            <a:pPr>
              <a:lnSpc>
                <a:spcPct val="100000"/>
              </a:lnSpc>
            </a:pPr>
            <a:r>
              <a:rPr b="0" lang="sl-SI" sz="2300" spc="-1" strike="noStrike">
                <a:solidFill>
                  <a:srgbClr val="1e6a39"/>
                </a:solidFill>
                <a:latin typeface="Merriweather"/>
                <a:ea typeface="Merriweather"/>
              </a:rPr>
              <a:t>in zaposleni</a:t>
            </a:r>
            <a:endParaRPr b="0" lang="sl-SI" sz="2300" spc="-1" strike="noStrike">
              <a:latin typeface="Arial"/>
            </a:endParaRPr>
          </a:p>
        </p:txBody>
      </p:sp>
      <p:sp>
        <p:nvSpPr>
          <p:cNvPr id="151" name="CustomShape 1"/>
          <p:cNvSpPr/>
          <p:nvPr/>
        </p:nvSpPr>
        <p:spPr>
          <a:xfrm>
            <a:off x="2589480" y="72000"/>
            <a:ext cx="6407280" cy="5065560"/>
          </a:xfrm>
          <a:prstGeom prst="rect">
            <a:avLst/>
          </a:prstGeom>
          <a:noFill/>
          <a:ln w="0">
            <a:noFill/>
          </a:ln>
        </p:spPr>
        <p:style>
          <a:lnRef idx="0"/>
          <a:fillRef idx="0"/>
          <a:effectRef idx="0"/>
          <a:fontRef idx="minor"/>
        </p:style>
        <p:txBody>
          <a:bodyPr lIns="90000" rIns="90000" tIns="91440" bIns="91440" anchor="t">
            <a:normAutofit fontScale="87000"/>
          </a:bodyPr>
          <a:p>
            <a:pPr>
              <a:lnSpc>
                <a:spcPct val="115000"/>
              </a:lnSpc>
              <a:spcBef>
                <a:spcPts val="1199"/>
              </a:spcBef>
            </a:pPr>
            <a:endParaRPr b="0" lang="sl-SI" sz="1600" spc="-1" strike="noStrike">
              <a:latin typeface="Arial"/>
            </a:endParaRPr>
          </a:p>
          <a:p>
            <a:pPr marL="457200" indent="-326880">
              <a:lnSpc>
                <a:spcPct val="115000"/>
              </a:lnSpc>
              <a:spcBef>
                <a:spcPts val="65"/>
              </a:spcBef>
              <a:buClr>
                <a:srgbClr val="676767"/>
              </a:buClr>
              <a:buFont typeface="Merriweather"/>
              <a:buChar char="●"/>
            </a:pPr>
            <a:r>
              <a:rPr b="0" lang="sl-SI" sz="2200" spc="-1" strike="noStrike">
                <a:solidFill>
                  <a:srgbClr val="000000"/>
                </a:solidFill>
                <a:latin typeface="Arial"/>
                <a:ea typeface="Merriweather"/>
              </a:rPr>
              <a:t>Privolitev za objavo fotografij na spletni strani, na družbenih omrežjih, v publikacijah, na dogodkih, v medijih …, objavo izdelkov, video posnetkov ...</a:t>
            </a:r>
            <a:endParaRPr b="0" lang="sl-SI" sz="2200" spc="-1" strike="noStrike">
              <a:latin typeface="Arial"/>
            </a:endParaRPr>
          </a:p>
          <a:p>
            <a:pPr>
              <a:lnSpc>
                <a:spcPct val="115000"/>
              </a:lnSpc>
              <a:spcBef>
                <a:spcPts val="65"/>
              </a:spcBef>
            </a:pPr>
            <a:endParaRPr b="0" lang="sl-SI" sz="2200" spc="-1" strike="noStrike">
              <a:latin typeface="Arial"/>
            </a:endParaRPr>
          </a:p>
          <a:p>
            <a:pPr marL="457200" indent="-326880">
              <a:lnSpc>
                <a:spcPct val="115000"/>
              </a:lnSpc>
              <a:spcBef>
                <a:spcPts val="65"/>
              </a:spcBef>
              <a:buClr>
                <a:srgbClr val="676767"/>
              </a:buClr>
              <a:buFont typeface="Merriweather"/>
              <a:buChar char="●"/>
            </a:pPr>
            <a:r>
              <a:rPr b="0" lang="sl-SI" sz="2200" spc="-1" strike="noStrike">
                <a:solidFill>
                  <a:srgbClr val="000000"/>
                </a:solidFill>
                <a:latin typeface="Arial"/>
                <a:ea typeface="Merriweather"/>
              </a:rPr>
              <a:t>Privolitev za objavo elektronskega naslova v zborniku, publikaciji ...</a:t>
            </a:r>
            <a:endParaRPr b="0" lang="sl-SI" sz="2200" spc="-1" strike="noStrike">
              <a:latin typeface="Arial"/>
            </a:endParaRPr>
          </a:p>
          <a:p>
            <a:pPr>
              <a:lnSpc>
                <a:spcPct val="115000"/>
              </a:lnSpc>
            </a:pPr>
            <a:endParaRPr b="0" lang="sl-SI" sz="2200" spc="-1" strike="noStrike">
              <a:latin typeface="Arial"/>
            </a:endParaRPr>
          </a:p>
          <a:p>
            <a:pPr marL="457200" indent="-326880">
              <a:lnSpc>
                <a:spcPct val="115000"/>
              </a:lnSpc>
              <a:buClr>
                <a:srgbClr val="676767"/>
              </a:buClr>
              <a:buFont typeface="Merriweather"/>
              <a:buChar char="●"/>
            </a:pPr>
            <a:r>
              <a:rPr b="0" lang="sl-SI" sz="2200" spc="-1" strike="noStrike">
                <a:solidFill>
                  <a:srgbClr val="000000"/>
                </a:solidFill>
                <a:latin typeface="Arial"/>
                <a:ea typeface="Merriweather"/>
              </a:rPr>
              <a:t>Privolitev za sodelovanje v anketi, ki ni anonimizirana</a:t>
            </a:r>
            <a:endParaRPr b="0" lang="sl-SI" sz="2200" spc="-1" strike="noStrike">
              <a:latin typeface="Arial"/>
            </a:endParaRPr>
          </a:p>
          <a:p>
            <a:pPr>
              <a:lnSpc>
                <a:spcPct val="115000"/>
              </a:lnSpc>
            </a:pPr>
            <a:endParaRPr b="0" lang="sl-SI" sz="2200" spc="-1" strike="noStrike">
              <a:latin typeface="Arial"/>
            </a:endParaRPr>
          </a:p>
          <a:p>
            <a:pPr marL="457200" indent="-326880">
              <a:lnSpc>
                <a:spcPct val="115000"/>
              </a:lnSpc>
              <a:buClr>
                <a:srgbClr val="676767"/>
              </a:buClr>
              <a:buFont typeface="Merriweather"/>
              <a:buChar char="●"/>
            </a:pPr>
            <a:r>
              <a:rPr b="0" lang="sl-SI" sz="2200" spc="-1" strike="noStrike">
                <a:solidFill>
                  <a:srgbClr val="000000"/>
                </a:solidFill>
                <a:latin typeface="Arial"/>
                <a:ea typeface="Merriweather"/>
              </a:rPr>
              <a:t>Privolitev za posredovanje osebnih podatkov za namen organiziranja in izvajanja npr. PRI, strokovnih ekskurzij in projektov Erasmus+ (turistične agencije – letalske karte, rezervacije nastanitev...)</a:t>
            </a:r>
            <a:endParaRPr b="0" lang="sl-SI" sz="2200" spc="-1" strike="noStrike">
              <a:latin typeface="Arial"/>
            </a:endParaRPr>
          </a:p>
          <a:p>
            <a:pPr>
              <a:lnSpc>
                <a:spcPct val="115000"/>
              </a:lnSpc>
              <a:spcBef>
                <a:spcPts val="1199"/>
              </a:spcBef>
              <a:spcAft>
                <a:spcPts val="1199"/>
              </a:spcAft>
            </a:pPr>
            <a:endParaRPr b="0" lang="sl-SI" sz="16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
          <p:cNvSpPr/>
          <p:nvPr/>
        </p:nvSpPr>
        <p:spPr>
          <a:xfrm>
            <a:off x="1942920" y="1565280"/>
            <a:ext cx="6600600" cy="2102760"/>
          </a:xfrm>
          <a:prstGeom prst="rect">
            <a:avLst/>
          </a:prstGeom>
          <a:noFill/>
          <a:ln w="0">
            <a:noFill/>
          </a:ln>
        </p:spPr>
        <p:style>
          <a:lnRef idx="0"/>
          <a:fillRef idx="0"/>
          <a:effectRef idx="0"/>
          <a:fontRef idx="minor"/>
        </p:style>
        <p:txBody>
          <a:bodyPr lIns="90000" rIns="90000" tIns="45000" bIns="45000" anchor="t">
            <a:noAutofit/>
          </a:bodyPr>
          <a:p>
            <a:pPr algn="ctr">
              <a:lnSpc>
                <a:spcPct val="90000"/>
              </a:lnSpc>
            </a:pPr>
            <a:r>
              <a:rPr b="1" lang="sl-SI" sz="4400" spc="-1" strike="noStrike">
                <a:solidFill>
                  <a:srgbClr val="0070c0"/>
                </a:solidFill>
                <a:latin typeface="Calibri Light"/>
                <a:ea typeface="DejaVu Sans"/>
              </a:rPr>
              <a:t>      </a:t>
            </a:r>
            <a:r>
              <a:rPr b="1" lang="sl-SI" sz="4400" spc="-1" strike="noStrike">
                <a:solidFill>
                  <a:srgbClr val="0070c0"/>
                </a:solidFill>
                <a:latin typeface="Calibri Light"/>
                <a:ea typeface="DejaVu Sans"/>
              </a:rPr>
              <a:t>ZVOP-2 na novo ureja</a:t>
            </a:r>
            <a:endParaRPr b="0" lang="sl-SI" sz="4400" spc="-1" strike="noStrike">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CustomShape 8"/>
          <p:cNvSpPr/>
          <p:nvPr/>
        </p:nvSpPr>
        <p:spPr>
          <a:xfrm>
            <a:off x="791280" y="702720"/>
            <a:ext cx="8689320" cy="4419720"/>
          </a:xfrm>
          <a:prstGeom prst="rect">
            <a:avLst/>
          </a:prstGeom>
          <a:noFill/>
          <a:ln w="0">
            <a:noFill/>
          </a:ln>
        </p:spPr>
        <p:style>
          <a:lnRef idx="0"/>
          <a:fillRef idx="0"/>
          <a:effectRef idx="0"/>
          <a:fontRef idx="minor"/>
        </p:style>
        <p:txBody>
          <a:bodyPr lIns="90000" rIns="90000" tIns="45000" bIns="45000" anchor="t">
            <a:normAutofit fontScale="67000"/>
          </a:bodyPr>
          <a:p>
            <a:pPr marL="228600" indent="-225360">
              <a:lnSpc>
                <a:spcPct val="90000"/>
              </a:lnSpc>
              <a:spcBef>
                <a:spcPts val="1001"/>
              </a:spcBef>
              <a:buClr>
                <a:srgbClr val="ff0000"/>
              </a:buClr>
              <a:buFont typeface="Arial"/>
              <a:buChar char="•"/>
            </a:pPr>
            <a:r>
              <a:rPr b="0" lang="sl-SI" sz="4400" spc="-1" strike="noStrike">
                <a:solidFill>
                  <a:srgbClr val="ff4000"/>
                </a:solidFill>
                <a:latin typeface="Calibri"/>
                <a:ea typeface="DejaVu Sans"/>
              </a:rPr>
              <a:t>Izjemna pravna podlaga za obdelavo osebnih podatkov</a:t>
            </a:r>
            <a:r>
              <a:rPr b="0" lang="sl-SI" sz="4400" spc="-1" strike="noStrike">
                <a:solidFill>
                  <a:srgbClr val="000000"/>
                </a:solidFill>
                <a:latin typeface="Calibri"/>
                <a:ea typeface="DejaVu Sans"/>
              </a:rPr>
              <a:t> </a:t>
            </a:r>
            <a:endParaRPr b="0" lang="sl-SI" sz="4400" spc="-1" strike="noStrike">
              <a:latin typeface="Arial"/>
            </a:endParaRPr>
          </a:p>
          <a:p>
            <a:pPr>
              <a:lnSpc>
                <a:spcPct val="90000"/>
              </a:lnSpc>
              <a:spcBef>
                <a:spcPts val="1001"/>
              </a:spcBef>
            </a:pPr>
            <a:r>
              <a:rPr b="0" lang="sl-SI" sz="4400" spc="-1" strike="noStrike">
                <a:solidFill>
                  <a:srgbClr val="000000"/>
                </a:solidFill>
                <a:latin typeface="Calibri"/>
                <a:ea typeface="DejaVu Sans"/>
              </a:rPr>
              <a:t>(6. člen ZVOP-2): dopustna je obdelava podatkov izven namena, za katerega so bili zbrani, ko gre za izvrševanje zakonitih pristojnosti v obsegu in kadar je v skladu s 6. členom Splošne uredbe in ima za podlago izvajanje nalog v </a:t>
            </a:r>
            <a:r>
              <a:rPr b="0" lang="sl-SI" sz="4400" spc="-1" strike="noStrike">
                <a:solidFill>
                  <a:srgbClr val="a7074b"/>
                </a:solidFill>
                <a:latin typeface="Calibri"/>
                <a:ea typeface="DejaVu Sans"/>
              </a:rPr>
              <a:t>javnem interesu oz. zaradi izvajanja javne oblasti </a:t>
            </a:r>
            <a:r>
              <a:rPr b="0" lang="sl-SI" sz="4400" spc="-1" strike="noStrike">
                <a:solidFill>
                  <a:srgbClr val="000000"/>
                </a:solidFill>
                <a:latin typeface="Calibri"/>
                <a:ea typeface="DejaVu Sans"/>
              </a:rPr>
              <a:t>(npr. financiranje storitev izobraževanja po posebnih predpisih, ko druga organizacija zbira podatke, npr. Zavod za zaposlovanje, financiranje romskih otrok...) - </a:t>
            </a:r>
            <a:r>
              <a:rPr b="0" lang="sl-SI" sz="4400" spc="-1" strike="noStrike">
                <a:solidFill>
                  <a:srgbClr val="ff0000"/>
                </a:solidFill>
                <a:latin typeface="Calibri"/>
                <a:ea typeface="DejaVu Sans"/>
              </a:rPr>
              <a:t>NE POTREBUJEMO PRIVOLITVE</a:t>
            </a:r>
            <a:endParaRPr b="0" lang="sl-SI" sz="4400" spc="-1" strike="noStrike">
              <a:latin typeface="Arial"/>
            </a:endParaRPr>
          </a:p>
          <a:p>
            <a:pPr algn="ct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CustomShape 24"/>
          <p:cNvSpPr/>
          <p:nvPr/>
        </p:nvSpPr>
        <p:spPr>
          <a:xfrm>
            <a:off x="692640" y="1509120"/>
            <a:ext cx="8689320" cy="3592800"/>
          </a:xfrm>
          <a:prstGeom prst="rect">
            <a:avLst/>
          </a:prstGeom>
          <a:noFill/>
          <a:ln w="0">
            <a:noFill/>
          </a:ln>
        </p:spPr>
        <p:style>
          <a:lnRef idx="0"/>
          <a:fillRef idx="0"/>
          <a:effectRef idx="0"/>
          <a:fontRef idx="minor"/>
        </p:style>
        <p:txBody>
          <a:bodyPr lIns="90000" rIns="90000" tIns="45000" bIns="45000" anchor="t">
            <a:normAutofit/>
          </a:bodyPr>
          <a:p>
            <a:pPr marL="216000" indent="-216000">
              <a:lnSpc>
                <a:spcPct val="90000"/>
              </a:lnSpc>
              <a:spcBef>
                <a:spcPts val="1001"/>
              </a:spcBef>
              <a:buClr>
                <a:srgbClr val="000000"/>
              </a:buClr>
              <a:buFont typeface="Wingdings" charset="2"/>
              <a:buChar char=""/>
            </a:pPr>
            <a:r>
              <a:rPr b="0" lang="sl-SI" sz="2800" spc="-1" strike="noStrike">
                <a:solidFill>
                  <a:srgbClr val="ff4000"/>
                </a:solidFill>
                <a:latin typeface="Calibri"/>
                <a:ea typeface="DejaVu Sans"/>
              </a:rPr>
              <a:t> </a:t>
            </a:r>
            <a:r>
              <a:rPr b="0" lang="sl-SI" sz="2800" spc="-1" strike="noStrike">
                <a:solidFill>
                  <a:srgbClr val="ff4000"/>
                </a:solidFill>
                <a:latin typeface="Calibri"/>
                <a:ea typeface="DejaVu Sans"/>
              </a:rPr>
              <a:t>Pr</a:t>
            </a:r>
            <a:r>
              <a:rPr b="0" lang="sl-SI" sz="2800" spc="-1" strike="noStrike">
                <a:solidFill>
                  <a:srgbClr val="ff0000"/>
                </a:solidFill>
                <a:latin typeface="Calibri"/>
                <a:ea typeface="DejaVu Sans"/>
              </a:rPr>
              <a:t>ivolitev mladoletne osebe</a:t>
            </a:r>
            <a:r>
              <a:rPr b="0" lang="sl-SI" sz="2800" spc="-1" strike="noStrike">
                <a:solidFill>
                  <a:srgbClr val="000000"/>
                </a:solidFill>
                <a:latin typeface="Calibri"/>
                <a:ea typeface="DejaVu Sans"/>
              </a:rPr>
              <a:t> za uporabo storitev informacijske družbe – 8. člen ZVOP-2: starost 15 let ali več (pred 15. letom privolitev podajo starši) – izenačeno s 146. členom Družinskega zakonika</a:t>
            </a:r>
            <a:endParaRPr b="0" lang="sl-SI" sz="2800" spc="-1" strike="noStrike">
              <a:latin typeface="Arial"/>
            </a:endParaRPr>
          </a:p>
          <a:p>
            <a:pPr algn="ctr">
              <a:lnSpc>
                <a:spcPct val="90000"/>
              </a:lnSpc>
              <a:spcBef>
                <a:spcPts val="1001"/>
              </a:spcBef>
            </a:pPr>
            <a:endParaRPr b="0" lang="sl-SI" sz="16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type="title"/>
          </p:nvPr>
        </p:nvSpPr>
        <p:spPr>
          <a:xfrm>
            <a:off x="180000" y="329040"/>
            <a:ext cx="8517240" cy="569520"/>
          </a:xfrm>
          <a:prstGeom prst="rect">
            <a:avLst/>
          </a:prstGeom>
          <a:noFill/>
          <a:ln w="0">
            <a:noFill/>
          </a:ln>
        </p:spPr>
        <p:txBody>
          <a:bodyPr lIns="0" rIns="0" tIns="91440" bIns="91440" anchor="t">
            <a:noAutofit/>
          </a:bodyPr>
          <a:p>
            <a:pPr indent="0">
              <a:lnSpc>
                <a:spcPct val="100000"/>
              </a:lnSpc>
              <a:buNone/>
              <a:tabLst>
                <a:tab algn="l" pos="0"/>
              </a:tabLst>
            </a:pPr>
            <a:r>
              <a:rPr b="0" lang="sl" sz="3600" spc="-1" strike="noStrike">
                <a:solidFill>
                  <a:srgbClr val="000000"/>
                </a:solidFill>
                <a:latin typeface="Arial"/>
                <a:ea typeface="Arial"/>
              </a:rPr>
              <a:t>Varstvo osebnih podatkov (VOP)</a:t>
            </a:r>
            <a:endParaRPr b="0" lang="sl-SI" sz="3600" spc="-1" strike="noStrike">
              <a:latin typeface="Arial"/>
            </a:endParaRPr>
          </a:p>
        </p:txBody>
      </p:sp>
      <p:sp>
        <p:nvSpPr>
          <p:cNvPr id="125" name="PlaceHolder 2"/>
          <p:cNvSpPr>
            <a:spLocks noGrp="1"/>
          </p:cNvSpPr>
          <p:nvPr>
            <p:ph/>
          </p:nvPr>
        </p:nvSpPr>
        <p:spPr>
          <a:xfrm>
            <a:off x="311760" y="1068120"/>
            <a:ext cx="8517240" cy="3694320"/>
          </a:xfrm>
          <a:prstGeom prst="rect">
            <a:avLst/>
          </a:prstGeom>
          <a:noFill/>
          <a:ln w="0">
            <a:noFill/>
          </a:ln>
        </p:spPr>
        <p:txBody>
          <a:bodyPr lIns="0" rIns="0" tIns="91440" bIns="91440" anchor="t">
            <a:noAutofit/>
          </a:bodyPr>
          <a:p>
            <a:pPr marL="457200" indent="-380880">
              <a:lnSpc>
                <a:spcPct val="115000"/>
              </a:lnSpc>
              <a:spcBef>
                <a:spcPts val="1001"/>
              </a:spcBef>
              <a:buClr>
                <a:srgbClr val="595959"/>
              </a:buClr>
              <a:buFont typeface="Arial"/>
              <a:buChar char="●"/>
            </a:pPr>
            <a:r>
              <a:rPr b="0" lang="sl" sz="2400" spc="-1" strike="noStrike">
                <a:solidFill>
                  <a:srgbClr val="383d3c"/>
                </a:solidFill>
                <a:latin typeface="Arial"/>
                <a:ea typeface="Arial"/>
              </a:rPr>
              <a:t>je temeljna človekova pravica, ni pa absolutna</a:t>
            </a:r>
            <a:endParaRPr b="0" lang="sl-SI" sz="2400" spc="-1" strike="noStrike">
              <a:latin typeface="Arial"/>
            </a:endParaRPr>
          </a:p>
          <a:p>
            <a:pPr marL="457200" indent="-380880">
              <a:lnSpc>
                <a:spcPct val="115000"/>
              </a:lnSpc>
              <a:spcBef>
                <a:spcPts val="1599"/>
              </a:spcBef>
              <a:buClr>
                <a:srgbClr val="595959"/>
              </a:buClr>
              <a:buFont typeface="Arial"/>
              <a:buChar char="●"/>
            </a:pPr>
            <a:r>
              <a:rPr b="1" lang="sl" sz="2400" spc="-1" strike="noStrike">
                <a:solidFill>
                  <a:srgbClr val="c9211e"/>
                </a:solidFill>
                <a:latin typeface="Arial"/>
                <a:ea typeface="Arial"/>
              </a:rPr>
              <a:t>Dokumenti Evropske Unije</a:t>
            </a:r>
            <a:r>
              <a:rPr b="1" lang="sl-SI" sz="2400" spc="-1" strike="noStrike">
                <a:solidFill>
                  <a:srgbClr val="c9211e"/>
                </a:solidFill>
                <a:latin typeface="Arial"/>
                <a:ea typeface="Arial"/>
              </a:rPr>
              <a:t>:</a:t>
            </a:r>
            <a:endParaRPr b="0" lang="sl-SI" sz="2400" spc="-1" strike="noStrike">
              <a:latin typeface="Arial"/>
            </a:endParaRPr>
          </a:p>
          <a:p>
            <a:pPr lvl="1" marL="914400" indent="-343080">
              <a:lnSpc>
                <a:spcPct val="115000"/>
              </a:lnSpc>
              <a:spcBef>
                <a:spcPts val="499"/>
              </a:spcBef>
              <a:buClr>
                <a:srgbClr val="595959"/>
              </a:buClr>
              <a:buFont typeface="Arial"/>
              <a:buChar char="○"/>
            </a:pPr>
            <a:r>
              <a:rPr b="0" lang="sl" sz="1800" spc="-1" strike="noStrike">
                <a:solidFill>
                  <a:srgbClr val="383d3c"/>
                </a:solidFill>
                <a:latin typeface="Arial"/>
                <a:ea typeface="Arial"/>
              </a:rPr>
              <a:t>Listina EU o temeljnih pravicah (7. in 8. člen)</a:t>
            </a:r>
            <a:endParaRPr b="0" lang="sl-SI" sz="1800" spc="-1" strike="noStrike">
              <a:latin typeface="Arial"/>
            </a:endParaRPr>
          </a:p>
          <a:p>
            <a:pPr lvl="1" marL="914400" indent="-343080">
              <a:lnSpc>
                <a:spcPct val="115000"/>
              </a:lnSpc>
              <a:spcBef>
                <a:spcPts val="499"/>
              </a:spcBef>
              <a:buClr>
                <a:srgbClr val="595959"/>
              </a:buClr>
              <a:buFont typeface="Arial"/>
              <a:buChar char="○"/>
            </a:pPr>
            <a:r>
              <a:rPr b="0" lang="sl" sz="1800" spc="-1" strike="noStrike">
                <a:solidFill>
                  <a:srgbClr val="ff0000"/>
                </a:solidFill>
                <a:latin typeface="Arial"/>
                <a:ea typeface="Arial"/>
              </a:rPr>
              <a:t>Direktiva 95/46/ES evropskega parlamenta in sveta o varstvu posameznikov </a:t>
            </a:r>
            <a:r>
              <a:rPr b="0" lang="sl" sz="1800" spc="-1" strike="noStrike">
                <a:solidFill>
                  <a:srgbClr val="383d3c"/>
                </a:solidFill>
                <a:latin typeface="Arial"/>
                <a:ea typeface="Arial"/>
              </a:rPr>
              <a:t>pri obdelavi osebnih podatkov in o prostem pretoku takih podatkov</a:t>
            </a:r>
            <a:endParaRPr b="0" lang="sl-SI" sz="1800" spc="-1" strike="noStrike">
              <a:latin typeface="Arial"/>
            </a:endParaRPr>
          </a:p>
          <a:p>
            <a:pPr lvl="1" marL="914400" indent="-343080">
              <a:lnSpc>
                <a:spcPct val="115000"/>
              </a:lnSpc>
              <a:spcBef>
                <a:spcPts val="499"/>
              </a:spcBef>
              <a:buClr>
                <a:srgbClr val="595959"/>
              </a:buClr>
              <a:buFont typeface="Arial"/>
              <a:buChar char="○"/>
            </a:pPr>
            <a:r>
              <a:rPr b="1" lang="sl" sz="1800" spc="-1" strike="noStrike">
                <a:solidFill>
                  <a:srgbClr val="383d3c"/>
                </a:solidFill>
                <a:latin typeface="Arial"/>
                <a:ea typeface="Arial"/>
              </a:rPr>
              <a:t>od 25. 5. 2018 se neposredno uporablja </a:t>
            </a:r>
            <a:r>
              <a:rPr b="1" lang="sl" sz="1800" spc="-1" strike="noStrike">
                <a:solidFill>
                  <a:srgbClr val="000000"/>
                </a:solidFill>
                <a:latin typeface="Arial"/>
                <a:ea typeface="Arial"/>
              </a:rPr>
              <a:t>Uredba 2016/679/EU </a:t>
            </a:r>
            <a:endParaRPr b="0" lang="sl-SI" sz="1800" spc="-1" strike="noStrike">
              <a:latin typeface="Arial"/>
            </a:endParaRPr>
          </a:p>
          <a:p>
            <a:pPr marL="914400" indent="0">
              <a:lnSpc>
                <a:spcPct val="115000"/>
              </a:lnSpc>
              <a:spcBef>
                <a:spcPts val="499"/>
              </a:spcBef>
              <a:buNone/>
              <a:tabLst>
                <a:tab algn="l" pos="0"/>
              </a:tabLst>
            </a:pPr>
            <a:r>
              <a:rPr b="1" lang="sl-SI" sz="1800" spc="-1" strike="noStrike">
                <a:solidFill>
                  <a:srgbClr val="000000"/>
                </a:solidFill>
                <a:latin typeface="Arial"/>
                <a:ea typeface="Arial"/>
              </a:rPr>
              <a:t>(GDPR - </a:t>
            </a:r>
            <a:r>
              <a:rPr b="1" lang="en-US" sz="1800" spc="-1" strike="noStrike">
                <a:solidFill>
                  <a:srgbClr val="000000"/>
                </a:solidFill>
                <a:latin typeface="Arial"/>
                <a:ea typeface="Arial"/>
              </a:rPr>
              <a:t>General Data Protection Regulation</a:t>
            </a:r>
            <a:r>
              <a:rPr b="1" lang="sl-SI" sz="1800" spc="-1" strike="noStrike">
                <a:solidFill>
                  <a:srgbClr val="000000"/>
                </a:solidFill>
                <a:latin typeface="Arial"/>
                <a:ea typeface="Arial"/>
              </a:rPr>
              <a:t> – Splošna uredba o varstvu podatkov</a:t>
            </a:r>
            <a:r>
              <a:rPr b="1" lang="en-US" sz="1800" spc="-1" strike="noStrike">
                <a:solidFill>
                  <a:srgbClr val="000000"/>
                </a:solidFill>
                <a:latin typeface="Arial"/>
                <a:ea typeface="Arial"/>
              </a:rPr>
              <a:t>)</a:t>
            </a:r>
            <a:endParaRPr b="0" lang="sl-SI" sz="1800" spc="-1" strike="noStrike">
              <a:latin typeface="Arial"/>
            </a:endParaRPr>
          </a:p>
          <a:p>
            <a:pPr marL="457200" indent="0">
              <a:lnSpc>
                <a:spcPct val="115000"/>
              </a:lnSpc>
              <a:spcBef>
                <a:spcPts val="1599"/>
              </a:spcBef>
              <a:spcAft>
                <a:spcPts val="1599"/>
              </a:spcAft>
              <a:buNone/>
              <a:tabLst>
                <a:tab algn="l" pos="0"/>
              </a:tabLst>
            </a:pPr>
            <a:endParaRPr b="0" lang="sl-SI" sz="2400" spc="-1" strike="noStrike">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CustomShape 12"/>
          <p:cNvSpPr/>
          <p:nvPr/>
        </p:nvSpPr>
        <p:spPr>
          <a:xfrm>
            <a:off x="739080" y="56520"/>
            <a:ext cx="8689320" cy="5019120"/>
          </a:xfrm>
          <a:prstGeom prst="rect">
            <a:avLst/>
          </a:prstGeom>
          <a:noFill/>
          <a:ln w="0">
            <a:noFill/>
          </a:ln>
        </p:spPr>
        <p:style>
          <a:lnRef idx="0"/>
          <a:fillRef idx="0"/>
          <a:effectRef idx="0"/>
          <a:fontRef idx="minor"/>
        </p:style>
        <p:txBody>
          <a:bodyPr lIns="90000" rIns="90000" tIns="45000" bIns="45000" anchor="t">
            <a:normAutofit fontScale="96000"/>
          </a:bodyPr>
          <a:p>
            <a:pPr>
              <a:lnSpc>
                <a:spcPct val="90000"/>
              </a:lnSpc>
              <a:spcBef>
                <a:spcPts val="1001"/>
              </a:spcBef>
            </a:pPr>
            <a:endParaRPr b="0" lang="sl-SI" sz="1800" spc="-1" strike="noStrike">
              <a:latin typeface="Arial"/>
            </a:endParaRPr>
          </a:p>
          <a:p>
            <a:pPr marL="216000" indent="-216000">
              <a:lnSpc>
                <a:spcPct val="90000"/>
              </a:lnSpc>
              <a:spcBef>
                <a:spcPts val="1001"/>
              </a:spcBef>
              <a:buClr>
                <a:srgbClr val="000000"/>
              </a:buClr>
              <a:buFont typeface="Wingdings" charset="2"/>
              <a:buChar char=""/>
            </a:pPr>
            <a:r>
              <a:rPr b="0" lang="sl-SI" sz="2800" spc="-1" strike="noStrike">
                <a:solidFill>
                  <a:srgbClr val="000000"/>
                </a:solidFill>
                <a:latin typeface="Calibri"/>
                <a:ea typeface="DejaVu Sans"/>
              </a:rPr>
              <a:t> </a:t>
            </a:r>
            <a:r>
              <a:rPr b="0" lang="sl-SI" sz="2800" spc="-1" strike="noStrike">
                <a:solidFill>
                  <a:srgbClr val="ff4000"/>
                </a:solidFill>
                <a:latin typeface="Calibri"/>
                <a:ea typeface="DejaVu Sans"/>
              </a:rPr>
              <a:t>O</a:t>
            </a:r>
            <a:r>
              <a:rPr b="0" lang="sl-SI" sz="2800" spc="-1" strike="noStrike">
                <a:solidFill>
                  <a:srgbClr val="ff0000"/>
                </a:solidFill>
                <a:latin typeface="Calibri"/>
                <a:ea typeface="DejaVu Sans"/>
              </a:rPr>
              <a:t>bvezno vodenje dnevnikov obdelav </a:t>
            </a:r>
            <a:r>
              <a:rPr b="0" lang="sl-SI" sz="2800" spc="-1" strike="noStrike">
                <a:solidFill>
                  <a:srgbClr val="000000"/>
                </a:solidFill>
                <a:latin typeface="Calibri"/>
                <a:ea typeface="DejaVu Sans"/>
              </a:rPr>
              <a:t>(po starem revizijske sledi) </a:t>
            </a:r>
            <a:r>
              <a:rPr b="0" lang="sl-SI" sz="2800" spc="-1" strike="noStrike">
                <a:solidFill>
                  <a:srgbClr val="1e6a39"/>
                </a:solidFill>
                <a:latin typeface="Calibri"/>
                <a:ea typeface="DejaVu Sans"/>
              </a:rPr>
              <a:t>osebnih podatkov, vsebina se hrani </a:t>
            </a:r>
            <a:r>
              <a:rPr b="1" lang="sl-SI" sz="2800" spc="-1" strike="noStrike">
                <a:solidFill>
                  <a:srgbClr val="3465a4"/>
                </a:solidFill>
                <a:latin typeface="Calibri"/>
                <a:ea typeface="DejaVu Sans"/>
              </a:rPr>
              <a:t>dve leti od zaključka koledarskega leta, v katerem je nastala</a:t>
            </a:r>
            <a:r>
              <a:rPr b="0" lang="sl-SI" sz="2800" spc="-1" strike="noStrike">
                <a:solidFill>
                  <a:srgbClr val="000000"/>
                </a:solidFill>
                <a:latin typeface="Calibri"/>
                <a:ea typeface="DejaVu Sans"/>
              </a:rPr>
              <a:t> (obvezna za upravljavce in obdelovalce notranja sledljivost posredovanja osebnih podatkov in zunanja sledljivost obdelave osebnih podatkov – za namene izkazovanja skladnosti obdelave osebnih podatkov (zakonitosti, sorazmernosti, poštenosti) – 22. člen ZVOP-2</a:t>
            </a:r>
            <a:endParaRPr b="0" lang="sl-SI" sz="2800" spc="-1" strike="noStrike">
              <a:latin typeface="Arial"/>
            </a:endParaRPr>
          </a:p>
          <a:p>
            <a:pPr>
              <a:lnSpc>
                <a:spcPct val="90000"/>
              </a:lnSpc>
              <a:spcBef>
                <a:spcPts val="1001"/>
              </a:spcBef>
            </a:pPr>
            <a:r>
              <a:rPr b="0" lang="sl-SI" sz="2800" spc="-1" strike="noStrike">
                <a:solidFill>
                  <a:srgbClr val="000000"/>
                </a:solidFill>
                <a:latin typeface="Calibri"/>
                <a:ea typeface="DejaVu Sans"/>
              </a:rPr>
              <a:t>-</a:t>
            </a:r>
            <a:r>
              <a:rPr b="0" lang="sl-SI" sz="2800" spc="-1" strike="noStrike">
                <a:solidFill>
                  <a:srgbClr val="5c2d91"/>
                </a:solidFill>
                <a:latin typeface="Calibri"/>
                <a:ea typeface="DejaVu Sans"/>
              </a:rPr>
              <a:t> </a:t>
            </a:r>
            <a:r>
              <a:rPr b="0" lang="sl-SI" sz="2800" spc="-1" strike="noStrike">
                <a:solidFill>
                  <a:srgbClr val="21409a"/>
                </a:solidFill>
                <a:latin typeface="Calibri"/>
                <a:ea typeface="DejaVu Sans"/>
              </a:rPr>
              <a:t>svetuje se, da se dnevnik obdelave vodi le za večje avtomatizirane in sistemske zbirke v šoli (npr. eAsistent, SAOP, video nadzor – vpogledi, sledljivost vpogledov mora zagotoviti ponudnik in je avtomatizirana)</a:t>
            </a: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CustomShape 35"/>
          <p:cNvSpPr/>
          <p:nvPr/>
        </p:nvSpPr>
        <p:spPr>
          <a:xfrm>
            <a:off x="692640" y="119880"/>
            <a:ext cx="8689320" cy="4982040"/>
          </a:xfrm>
          <a:prstGeom prst="rect">
            <a:avLst/>
          </a:prstGeom>
          <a:noFill/>
          <a:ln w="0">
            <a:noFill/>
          </a:ln>
        </p:spPr>
        <p:style>
          <a:lnRef idx="0"/>
          <a:fillRef idx="0"/>
          <a:effectRef idx="0"/>
          <a:fontRef idx="minor"/>
        </p:style>
        <p:txBody>
          <a:bodyPr lIns="90000" rIns="90000" tIns="45000" bIns="45000" anchor="t">
            <a:normAutofit/>
          </a:bodyPr>
          <a:p>
            <a:pPr>
              <a:lnSpc>
                <a:spcPct val="90000"/>
              </a:lnSpc>
              <a:spcBef>
                <a:spcPts val="1001"/>
              </a:spcBef>
            </a:pPr>
            <a:endParaRPr b="0" lang="sl-SI" sz="2800" spc="-1" strike="noStrike">
              <a:latin typeface="Arial"/>
            </a:endParaRPr>
          </a:p>
          <a:p>
            <a:pPr marL="216000" indent="-216000">
              <a:lnSpc>
                <a:spcPct val="90000"/>
              </a:lnSpc>
              <a:spcBef>
                <a:spcPts val="1001"/>
              </a:spcBef>
              <a:buClr>
                <a:srgbClr val="000000"/>
              </a:buClr>
              <a:buFont typeface="Symbol"/>
              <a:buChar char=""/>
            </a:pPr>
            <a:r>
              <a:rPr b="0" lang="sl-SI" sz="2800" spc="-1" strike="noStrike">
                <a:solidFill>
                  <a:srgbClr val="ff4000"/>
                </a:solidFill>
                <a:latin typeface="Calibri"/>
                <a:ea typeface="DejaVu Sans"/>
              </a:rPr>
              <a:t>Pooblaščena oseba za VOP - imenovanje - </a:t>
            </a:r>
            <a:r>
              <a:rPr b="0" lang="sl-SI" sz="2800" spc="-1" strike="noStrike">
                <a:solidFill>
                  <a:srgbClr val="000000"/>
                </a:solidFill>
                <a:latin typeface="Calibri"/>
                <a:ea typeface="DejaVu Sans"/>
              </a:rPr>
              <a:t>lahko je tudi pogodbeni zunanji izvajalec (od 44. do 49. člena ZVOP-2; 37. člen Uredbe) – ne uvaja reguliranega poklica – </a:t>
            </a:r>
            <a:r>
              <a:rPr b="1" lang="sl-SI" sz="2800" spc="-1" strike="noStrike">
                <a:solidFill>
                  <a:srgbClr val="000000"/>
                </a:solidFill>
                <a:latin typeface="Calibri"/>
                <a:ea typeface="DejaVu Sans"/>
              </a:rPr>
              <a:t>pogoji</a:t>
            </a:r>
            <a:r>
              <a:rPr b="0" lang="sl-SI" sz="2800" spc="-1" strike="noStrike">
                <a:solidFill>
                  <a:srgbClr val="000000"/>
                </a:solidFill>
                <a:latin typeface="Calibri"/>
                <a:ea typeface="DejaVu Sans"/>
              </a:rPr>
              <a:t>: poslovna sposobnost, praktična znanja s področja varstva pri delu, ni bil pravnomočno obsojen na kazen najmanj 6 mesecev zapora oz. za kaznivo dejanje glede zlorabe OP ali kraje identitete</a:t>
            </a:r>
            <a:endParaRPr b="0" lang="sl-SI" sz="2800" spc="-1" strike="noStrike">
              <a:latin typeface="Arial"/>
            </a:endParaRPr>
          </a:p>
          <a:p>
            <a:pPr marL="216000" indent="-216000">
              <a:lnSpc>
                <a:spcPct val="90000"/>
              </a:lnSpc>
              <a:spcBef>
                <a:spcPts val="1001"/>
              </a:spcBef>
              <a:buClr>
                <a:srgbClr val="000000"/>
              </a:buClr>
              <a:buFont typeface="Symbol"/>
              <a:buChar char=""/>
            </a:pPr>
            <a:r>
              <a:rPr b="0" lang="sl-SI" sz="2800" spc="-1" strike="noStrike">
                <a:solidFill>
                  <a:srgbClr val="127622"/>
                </a:solidFill>
                <a:latin typeface="Calibri"/>
                <a:ea typeface="DejaVu Sans"/>
              </a:rPr>
              <a:t>Podatke o imenovani pooblaščeni osebi za VOP je potrebno poslati IP ter kontakt objaviti na vidno mesto na spletni strani organizacije.</a:t>
            </a: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CustomShape 33"/>
          <p:cNvSpPr/>
          <p:nvPr/>
        </p:nvSpPr>
        <p:spPr>
          <a:xfrm>
            <a:off x="311760" y="1460880"/>
            <a:ext cx="2147040" cy="2541960"/>
          </a:xfrm>
          <a:prstGeom prst="rect">
            <a:avLst/>
          </a:prstGeom>
          <a:noFill/>
          <a:ln w="0">
            <a:noFill/>
          </a:ln>
        </p:spPr>
        <p:style>
          <a:lnRef idx="0"/>
          <a:fillRef idx="0"/>
          <a:effectRef idx="0"/>
          <a:fontRef idx="minor"/>
        </p:style>
        <p:txBody>
          <a:bodyPr lIns="90000" rIns="90000" tIns="91440" bIns="91440" anchor="t">
            <a:normAutofit/>
          </a:bodyPr>
          <a:p>
            <a:pPr>
              <a:lnSpc>
                <a:spcPct val="100000"/>
              </a:lnSpc>
            </a:pPr>
            <a:r>
              <a:rPr b="1" lang="sl-SI" sz="2100" spc="-1" strike="noStrike">
                <a:solidFill>
                  <a:srgbClr val="ff4000"/>
                </a:solidFill>
                <a:latin typeface="Arial"/>
                <a:ea typeface="DejaVu Sans"/>
              </a:rPr>
              <a:t>JAVNI KONTAKTNI PODATKI ZAPOSLENIH NA SPLETNI STRANI</a:t>
            </a:r>
            <a:endParaRPr b="0" lang="sl-SI" sz="2100" spc="-1" strike="noStrike">
              <a:latin typeface="Arial"/>
            </a:endParaRPr>
          </a:p>
        </p:txBody>
      </p:sp>
      <p:sp>
        <p:nvSpPr>
          <p:cNvPr id="158" name="CustomShape 36"/>
          <p:cNvSpPr/>
          <p:nvPr/>
        </p:nvSpPr>
        <p:spPr>
          <a:xfrm>
            <a:off x="2210040" y="517680"/>
            <a:ext cx="6786720" cy="4919400"/>
          </a:xfrm>
          <a:prstGeom prst="rect">
            <a:avLst/>
          </a:prstGeom>
          <a:noFill/>
          <a:ln w="0">
            <a:noFill/>
          </a:ln>
        </p:spPr>
        <p:style>
          <a:lnRef idx="0"/>
          <a:fillRef idx="0"/>
          <a:effectRef idx="0"/>
          <a:fontRef idx="minor"/>
        </p:style>
        <p:txBody>
          <a:bodyPr lIns="90000" rIns="90000" tIns="91440" bIns="91440" anchor="t">
            <a:normAutofit/>
          </a:bodyPr>
          <a:p>
            <a:pPr>
              <a:lnSpc>
                <a:spcPct val="115000"/>
              </a:lnSpc>
              <a:spcBef>
                <a:spcPts val="1199"/>
              </a:spcBef>
            </a:pPr>
            <a:r>
              <a:rPr b="0" lang="sl-SI" sz="2600" spc="-1" strike="noStrike">
                <a:solidFill>
                  <a:srgbClr val="000000"/>
                </a:solidFill>
                <a:latin typeface="Arial"/>
                <a:ea typeface="DejaVu Sans"/>
              </a:rPr>
              <a:t>Objavimo lahko (92. člen ZVOP-2):</a:t>
            </a:r>
            <a:endParaRPr b="0" lang="sl-SI" sz="2600" spc="-1" strike="noStrike">
              <a:latin typeface="Arial"/>
            </a:endParaRPr>
          </a:p>
          <a:p>
            <a:pPr>
              <a:lnSpc>
                <a:spcPct val="115000"/>
              </a:lnSpc>
              <a:spcBef>
                <a:spcPts val="1199"/>
              </a:spcBef>
            </a:pPr>
            <a:endParaRPr b="0" lang="sl-SI" sz="2600" spc="-1" strike="noStrike">
              <a:latin typeface="Arial"/>
            </a:endParaRPr>
          </a:p>
          <a:p>
            <a:pPr marL="457200" indent="-326880">
              <a:lnSpc>
                <a:spcPct val="115000"/>
              </a:lnSpc>
              <a:spcBef>
                <a:spcPts val="65"/>
              </a:spcBef>
              <a:buClr>
                <a:srgbClr val="676767"/>
              </a:buClr>
              <a:buFont typeface="Merriweather"/>
              <a:buChar char="●"/>
            </a:pPr>
            <a:r>
              <a:rPr b="0" lang="sl-SI" sz="2600" spc="-1" strike="noStrike">
                <a:solidFill>
                  <a:srgbClr val="000000"/>
                </a:solidFill>
                <a:latin typeface="Arial"/>
                <a:ea typeface="Merriweather"/>
              </a:rPr>
              <a:t>osebno ime zaposlenega</a:t>
            </a:r>
            <a:endParaRPr b="0" lang="sl-SI" sz="2600" spc="-1" strike="noStrike">
              <a:latin typeface="Arial"/>
            </a:endParaRPr>
          </a:p>
          <a:p>
            <a:pPr marL="457200" indent="-326880">
              <a:lnSpc>
                <a:spcPct val="115000"/>
              </a:lnSpc>
              <a:buClr>
                <a:srgbClr val="676767"/>
              </a:buClr>
              <a:buFont typeface="Merriweather"/>
              <a:buChar char="●"/>
            </a:pPr>
            <a:r>
              <a:rPr b="0" lang="sl-SI" sz="2600" spc="-1" strike="noStrike">
                <a:solidFill>
                  <a:srgbClr val="000000"/>
                </a:solidFill>
                <a:latin typeface="Arial"/>
                <a:ea typeface="Merriweather"/>
              </a:rPr>
              <a:t>naziv ali funkcijo</a:t>
            </a:r>
            <a:endParaRPr b="0" lang="sl-SI" sz="2600" spc="-1" strike="noStrike">
              <a:latin typeface="Arial"/>
            </a:endParaRPr>
          </a:p>
          <a:p>
            <a:pPr marL="457200" indent="-326880">
              <a:lnSpc>
                <a:spcPct val="115000"/>
              </a:lnSpc>
              <a:buClr>
                <a:srgbClr val="676767"/>
              </a:buClr>
              <a:buFont typeface="Merriweather"/>
              <a:buChar char="●"/>
            </a:pPr>
            <a:r>
              <a:rPr b="0" lang="sl-SI" sz="2600" spc="-1" strike="noStrike">
                <a:solidFill>
                  <a:srgbClr val="000000"/>
                </a:solidFill>
                <a:latin typeface="Arial"/>
                <a:ea typeface="Merriweather"/>
              </a:rPr>
              <a:t>službeno telefonsko številko</a:t>
            </a:r>
            <a:endParaRPr b="0" lang="sl-SI" sz="2600" spc="-1" strike="noStrike">
              <a:latin typeface="Arial"/>
            </a:endParaRPr>
          </a:p>
          <a:p>
            <a:pPr marL="457200" indent="-326880">
              <a:lnSpc>
                <a:spcPct val="115000"/>
              </a:lnSpc>
              <a:buClr>
                <a:srgbClr val="676767"/>
              </a:buClr>
              <a:buFont typeface="Merriweather"/>
              <a:buChar char="●"/>
            </a:pPr>
            <a:r>
              <a:rPr b="0" lang="sl-SI" sz="2600" spc="-1" strike="noStrike">
                <a:solidFill>
                  <a:srgbClr val="000000"/>
                </a:solidFill>
                <a:latin typeface="Arial"/>
                <a:ea typeface="Merriweather"/>
              </a:rPr>
              <a:t>naslov službene elektronske pošte vodilnih oseb in tistih oseb, katerih delo je potrebno zaradi povezovanja s strankami</a:t>
            </a:r>
            <a:endParaRPr b="0" lang="sl-SI" sz="2600" spc="-1" strike="noStrike">
              <a:latin typeface="Arial"/>
            </a:endParaRPr>
          </a:p>
          <a:p>
            <a:pPr>
              <a:lnSpc>
                <a:spcPct val="115000"/>
              </a:lnSpc>
            </a:pPr>
            <a:endParaRPr b="0" lang="sl-SI" sz="2000" spc="-1" strike="noStrike">
              <a:latin typeface="Arial"/>
            </a:endParaRPr>
          </a:p>
          <a:p>
            <a:pPr>
              <a:lnSpc>
                <a:spcPct val="115000"/>
              </a:lnSpc>
            </a:pPr>
            <a:endParaRPr b="0" lang="sl-SI" sz="2000" spc="-1" strike="noStrike">
              <a:latin typeface="Arial"/>
            </a:endParaRPr>
          </a:p>
          <a:p>
            <a:pPr>
              <a:lnSpc>
                <a:spcPct val="115000"/>
              </a:lnSpc>
              <a:spcBef>
                <a:spcPts val="1199"/>
              </a:spcBef>
              <a:spcAft>
                <a:spcPts val="1199"/>
              </a:spcAft>
            </a:pPr>
            <a:endParaRPr b="0" lang="sl-SI" sz="1600" spc="-1" strike="noStrike">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CustomShape 26"/>
          <p:cNvSpPr/>
          <p:nvPr/>
        </p:nvSpPr>
        <p:spPr>
          <a:xfrm>
            <a:off x="739080" y="841680"/>
            <a:ext cx="8581320" cy="4373640"/>
          </a:xfrm>
          <a:prstGeom prst="rect">
            <a:avLst/>
          </a:prstGeom>
          <a:noFill/>
          <a:ln w="0">
            <a:noFill/>
          </a:ln>
        </p:spPr>
        <p:style>
          <a:lnRef idx="0"/>
          <a:fillRef idx="0"/>
          <a:effectRef idx="0"/>
          <a:fontRef idx="minor"/>
        </p:style>
        <p:txBody>
          <a:bodyPr lIns="90000" rIns="90000" tIns="45000" bIns="45000" anchor="t">
            <a:normAutofit fontScale="71000"/>
          </a:bodyPr>
          <a:p>
            <a:pPr marL="216000" indent="-216000">
              <a:lnSpc>
                <a:spcPct val="90000"/>
              </a:lnSpc>
              <a:spcBef>
                <a:spcPts val="1001"/>
              </a:spcBef>
              <a:buClr>
                <a:srgbClr val="000000"/>
              </a:buClr>
              <a:buFont typeface="Wingdings" charset="2"/>
              <a:buChar char=""/>
            </a:pPr>
            <a:r>
              <a:rPr b="0" lang="sl-SI" sz="4000" spc="-1" strike="noStrike">
                <a:solidFill>
                  <a:srgbClr val="000000"/>
                </a:solidFill>
                <a:latin typeface="Calibri"/>
                <a:ea typeface="DejaVu Sans"/>
              </a:rPr>
              <a:t>  </a:t>
            </a:r>
            <a:r>
              <a:rPr b="0" lang="sl-SI" sz="4000" spc="-1" strike="noStrike">
                <a:solidFill>
                  <a:srgbClr val="ff0000"/>
                </a:solidFill>
                <a:latin typeface="Calibri"/>
                <a:ea typeface="DejaVu Sans"/>
              </a:rPr>
              <a:t>Varstvo osebnih podatkov umrlih </a:t>
            </a:r>
            <a:r>
              <a:rPr b="0" lang="sl-SI" sz="4000" spc="-1" strike="noStrike">
                <a:solidFill>
                  <a:srgbClr val="000000"/>
                </a:solidFill>
                <a:latin typeface="Calibri"/>
                <a:ea typeface="DejaVu Sans"/>
              </a:rPr>
              <a:t>(9. člen ZVOP-2) upravljavec lahko podatke posreduje drugim osebam, če izkažejo, da gre za namene znanstvenega oz. zgodovinskega  raziskovanja, za izobraževalne namene, umetniško ali kulturno delovanje, za statistične ali arhivske namene </a:t>
            </a:r>
            <a:r>
              <a:rPr b="0" lang="sl-SI" sz="4000" spc="-1" strike="noStrike">
                <a:solidFill>
                  <a:srgbClr val="3465a4"/>
                </a:solidFill>
                <a:latin typeface="Calibri"/>
                <a:ea typeface="DejaVu Sans"/>
              </a:rPr>
              <a:t>(npr. šola lahko zaključno spričevalo znane osebnosti objavi v zgodovinski razstavi, kroniki, znanstveni raziskavi, prav tako kopijo spričevala lahko posreduje npr. društvu, ki bo pripravilo razstavo ali knjigo) – </a:t>
            </a:r>
            <a:r>
              <a:rPr b="0" lang="sl-SI" sz="4000" spc="-1" strike="noStrike">
                <a:solidFill>
                  <a:srgbClr val="ff0000"/>
                </a:solidFill>
                <a:latin typeface="Calibri"/>
                <a:ea typeface="DejaVu Sans"/>
              </a:rPr>
              <a:t>določba se uporablja za podatke umrlih 20 let po njihovi smrti, potem ne več</a:t>
            </a:r>
            <a:endParaRPr b="0" lang="sl-SI" sz="4000" spc="-1" strike="noStrike">
              <a:latin typeface="Arial"/>
            </a:endParaRPr>
          </a:p>
          <a:p>
            <a:pPr algn="ctr">
              <a:lnSpc>
                <a:spcPct val="90000"/>
              </a:lnSpc>
              <a:spcBef>
                <a:spcPts val="1001"/>
              </a:spcBef>
            </a:pPr>
            <a:endParaRPr b="0" lang="sl-SI" sz="2200" spc="-1" strike="noStrike">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CustomShape 23"/>
          <p:cNvSpPr/>
          <p:nvPr/>
        </p:nvSpPr>
        <p:spPr>
          <a:xfrm>
            <a:off x="692640" y="536040"/>
            <a:ext cx="8689320" cy="4863240"/>
          </a:xfrm>
          <a:prstGeom prst="rect">
            <a:avLst/>
          </a:prstGeom>
          <a:noFill/>
          <a:ln w="0">
            <a:noFill/>
          </a:ln>
        </p:spPr>
        <p:style>
          <a:lnRef idx="0"/>
          <a:fillRef idx="0"/>
          <a:effectRef idx="0"/>
          <a:fontRef idx="minor"/>
        </p:style>
        <p:txBody>
          <a:bodyPr lIns="90000" rIns="90000" tIns="45000" bIns="45000" anchor="t">
            <a:normAutofit/>
          </a:bodyPr>
          <a:p>
            <a:pPr marL="216000" indent="-216000">
              <a:lnSpc>
                <a:spcPct val="90000"/>
              </a:lnSpc>
              <a:spcBef>
                <a:spcPts val="1001"/>
              </a:spcBef>
              <a:buClr>
                <a:srgbClr val="000000"/>
              </a:buClr>
              <a:buFont typeface="Wingdings" charset="2"/>
              <a:buChar char=""/>
            </a:pPr>
            <a:r>
              <a:rPr b="0" lang="sl-SI" sz="2600" spc="-1" strike="noStrike">
                <a:solidFill>
                  <a:srgbClr val="ff0000"/>
                </a:solidFill>
                <a:latin typeface="Calibri"/>
                <a:ea typeface="DejaVu Sans"/>
              </a:rPr>
              <a:t> </a:t>
            </a:r>
            <a:r>
              <a:rPr b="0" lang="sl-SI" sz="2600" spc="-1" strike="noStrike">
                <a:solidFill>
                  <a:srgbClr val="ff0000"/>
                </a:solidFill>
                <a:latin typeface="Calibri"/>
                <a:ea typeface="DejaVu Sans"/>
              </a:rPr>
              <a:t>Obdelava osebnih podatkov za znanstveno raziskovalne namene, zgodovinsko raziskovalne, statistične in arhivske namene </a:t>
            </a:r>
            <a:r>
              <a:rPr b="0" lang="sl-SI" sz="2600" spc="-1" strike="noStrike">
                <a:solidFill>
                  <a:srgbClr val="000000"/>
                </a:solidFill>
                <a:latin typeface="Calibri"/>
                <a:ea typeface="DejaVu Sans"/>
              </a:rPr>
              <a:t>(68. do 72. člen ZVOP-2) – raziskovalna organizacija od upravljavca (šole) lahko pridobi osebne podatke, vključno s posebnimi vrstami osebnih podatkov, če predloži opis raziskave – </a:t>
            </a:r>
            <a:r>
              <a:rPr b="1" lang="sl-SI" sz="2600" spc="-1" strike="noStrike">
                <a:solidFill>
                  <a:srgbClr val="bf0041"/>
                </a:solidFill>
                <a:latin typeface="Calibri"/>
                <a:ea typeface="DejaVu Sans"/>
              </a:rPr>
              <a:t>raziskovalni elaborat</a:t>
            </a:r>
            <a:r>
              <a:rPr b="0" lang="sl-SI" sz="2600" spc="-1" strike="noStrike">
                <a:solidFill>
                  <a:srgbClr val="000000"/>
                </a:solidFill>
                <a:latin typeface="Calibri"/>
                <a:ea typeface="DejaVu Sans"/>
              </a:rPr>
              <a:t>, </a:t>
            </a:r>
            <a:r>
              <a:rPr b="0" lang="sl-SI" sz="2600" spc="-1" strike="noStrike">
                <a:solidFill>
                  <a:srgbClr val="3465a4"/>
                </a:solidFill>
                <a:latin typeface="Calibri"/>
                <a:ea typeface="DejaVu Sans"/>
              </a:rPr>
              <a:t>ki obsega: naslov raziskave in navedbo nosilcev raziskave, podatke o izvajalcih raziskave, namene oz. cilje raziskave, predvidena sredstva in dejanja obdelave osebnih podatkov, z navedno etičnih načel in metodologije ter ukrepi za varnost OP, vrste OP, ki jih želijo pridobiti, kategorije posameznikov, način objave raziskave in oceno učinka. </a:t>
            </a:r>
            <a:r>
              <a:rPr b="0" lang="sl-SI" sz="2600" spc="-1" strike="noStrike">
                <a:solidFill>
                  <a:srgbClr val="000000"/>
                </a:solidFill>
                <a:latin typeface="Calibri"/>
                <a:ea typeface="DejaVu Sans"/>
              </a:rPr>
              <a:t>Podatki se posredujejo brezplačno. </a:t>
            </a:r>
            <a:endParaRPr b="0" lang="sl-SI" sz="26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CustomShape 29"/>
          <p:cNvSpPr/>
          <p:nvPr/>
        </p:nvSpPr>
        <p:spPr>
          <a:xfrm>
            <a:off x="692640" y="536040"/>
            <a:ext cx="8689320" cy="4863240"/>
          </a:xfrm>
          <a:prstGeom prst="rect">
            <a:avLst/>
          </a:prstGeom>
          <a:noFill/>
          <a:ln w="0">
            <a:noFill/>
          </a:ln>
        </p:spPr>
        <p:style>
          <a:lnRef idx="0"/>
          <a:fillRef idx="0"/>
          <a:effectRef idx="0"/>
          <a:fontRef idx="minor"/>
        </p:style>
        <p:txBody>
          <a:bodyPr lIns="90000" rIns="90000" tIns="45000" bIns="45000" anchor="t">
            <a:normAutofit/>
          </a:bodyPr>
          <a:p>
            <a:pPr marL="216000" indent="-216000">
              <a:lnSpc>
                <a:spcPct val="90000"/>
              </a:lnSpc>
              <a:spcBef>
                <a:spcPts val="1001"/>
              </a:spcBef>
              <a:buClr>
                <a:srgbClr val="000000"/>
              </a:buClr>
              <a:buFont typeface="Wingdings" charset="2"/>
              <a:buChar char=""/>
            </a:pPr>
            <a:r>
              <a:rPr b="0" lang="sl-SI" sz="2600" spc="-1" strike="noStrike">
                <a:solidFill>
                  <a:srgbClr val="ff0000"/>
                </a:solidFill>
                <a:latin typeface="Calibri"/>
                <a:ea typeface="DejaVu Sans"/>
              </a:rPr>
              <a:t> </a:t>
            </a:r>
            <a:r>
              <a:rPr b="0" lang="sl-SI" sz="2600" spc="-1" strike="noStrike">
                <a:solidFill>
                  <a:srgbClr val="ff0000"/>
                </a:solidFill>
                <a:latin typeface="Calibri"/>
                <a:ea typeface="DejaVu Sans"/>
              </a:rPr>
              <a:t>Varstvo svobode izražanja </a:t>
            </a:r>
            <a:r>
              <a:rPr b="0" lang="sl-SI" sz="2600" spc="-1" strike="noStrike">
                <a:solidFill>
                  <a:srgbClr val="000000"/>
                </a:solidFill>
                <a:latin typeface="Calibri"/>
                <a:ea typeface="DejaVu Sans"/>
              </a:rPr>
              <a:t>(73. do 75. člen ZVOP-2) – pravna podlaga za izdajo npr. </a:t>
            </a:r>
            <a:r>
              <a:rPr b="0" lang="sl-SI" sz="2600" spc="-1" strike="noStrike">
                <a:solidFill>
                  <a:srgbClr val="ff0000"/>
                </a:solidFill>
                <a:latin typeface="Calibri"/>
                <a:ea typeface="DejaVu Sans"/>
              </a:rPr>
              <a:t>knjige o zgodovini šole</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000000"/>
                </a:solidFill>
                <a:latin typeface="Calibri"/>
                <a:ea typeface="DejaVu Sans"/>
              </a:rPr>
              <a:t> </a:t>
            </a:r>
            <a:r>
              <a:rPr b="0" lang="sl-SI" sz="2600" spc="-1" strike="noStrike">
                <a:solidFill>
                  <a:srgbClr val="355269"/>
                </a:solidFill>
                <a:latin typeface="Calibri"/>
                <a:ea typeface="DejaVu Sans"/>
              </a:rPr>
              <a:t>šola lahko za izdajo knjige </a:t>
            </a:r>
            <a:r>
              <a:rPr b="1" lang="sl-SI" sz="2600" spc="-1" strike="noStrike">
                <a:solidFill>
                  <a:srgbClr val="355269"/>
                </a:solidFill>
                <a:latin typeface="Calibri"/>
                <a:ea typeface="DejaVu Sans"/>
              </a:rPr>
              <a:t>brez privolitev</a:t>
            </a:r>
            <a:r>
              <a:rPr b="0" lang="sl-SI" sz="2600" spc="-1" strike="noStrike">
                <a:solidFill>
                  <a:srgbClr val="355269"/>
                </a:solidFill>
                <a:latin typeface="Calibri"/>
                <a:ea typeface="DejaVu Sans"/>
              </a:rPr>
              <a:t> uredi in zbere podatke o pomembnejših živečih ali umrlih študentih in zaposlenih, prav tako se ti podatki lahko uporabijo za namene obveščanja javnosti, književnega, umetniškega in raziskovalnega ustvarjanja, izobraževanja... ti podatki se lahko objavijo oz. drugače razkrijejo, če javni interes po obveščanju javnosti, pravica do obveščenosti ter svoboda izražanja prevladajo nad upravičenimi interesi varstva zasebnosti in drugih pravic posameznika</a:t>
            </a:r>
            <a:endParaRPr b="0" lang="sl-SI" sz="26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CustomShape 38"/>
          <p:cNvSpPr/>
          <p:nvPr/>
        </p:nvSpPr>
        <p:spPr>
          <a:xfrm>
            <a:off x="692640" y="979920"/>
            <a:ext cx="8689320" cy="4327560"/>
          </a:xfrm>
          <a:prstGeom prst="rect">
            <a:avLst/>
          </a:prstGeom>
          <a:noFill/>
          <a:ln w="0">
            <a:noFill/>
          </a:ln>
        </p:spPr>
        <p:style>
          <a:lnRef idx="0"/>
          <a:fillRef idx="0"/>
          <a:effectRef idx="0"/>
          <a:fontRef idx="minor"/>
        </p:style>
        <p:txBody>
          <a:bodyPr lIns="90000" rIns="90000" tIns="45000" bIns="45000" anchor="t">
            <a:normAutofit/>
          </a:bodyPr>
          <a:p>
            <a:pPr marL="216000" indent="-216000">
              <a:lnSpc>
                <a:spcPct val="90000"/>
              </a:lnSpc>
              <a:spcBef>
                <a:spcPts val="1001"/>
              </a:spcBef>
              <a:buClr>
                <a:srgbClr val="000000"/>
              </a:buClr>
              <a:buFont typeface="Wingdings" charset="2"/>
              <a:buChar char=""/>
            </a:pPr>
            <a:r>
              <a:rPr b="0" lang="sl-SI" sz="2600" spc="-1" strike="noStrike">
                <a:solidFill>
                  <a:srgbClr val="ff0000"/>
                </a:solidFill>
                <a:latin typeface="Calibri"/>
                <a:ea typeface="DejaVu Sans"/>
              </a:rPr>
              <a:t> </a:t>
            </a:r>
            <a:r>
              <a:rPr b="0" lang="sl-SI" sz="2600" spc="-1" strike="noStrike">
                <a:solidFill>
                  <a:srgbClr val="ff0000"/>
                </a:solidFill>
                <a:latin typeface="Calibri"/>
                <a:ea typeface="DejaVu Sans"/>
              </a:rPr>
              <a:t>Uporaba osebnih podatkov za izvajanje dejavnosti </a:t>
            </a:r>
            <a:r>
              <a:rPr b="0" lang="sl-SI" sz="2600" spc="-1" strike="noStrike">
                <a:solidFill>
                  <a:srgbClr val="000000"/>
                </a:solidFill>
                <a:latin typeface="Calibri"/>
                <a:ea typeface="DejaVu Sans"/>
              </a:rPr>
              <a:t>(93. člen ZVOP-2)</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000000"/>
                </a:solidFill>
                <a:latin typeface="Calibri"/>
                <a:ea typeface="DejaVu Sans"/>
              </a:rPr>
              <a:t>ko npr. organiziramo dogodek ob obletnici zavoda, </a:t>
            </a:r>
            <a:r>
              <a:rPr b="0" lang="sl-SI" sz="2600" spc="-1" strike="noStrike">
                <a:solidFill>
                  <a:srgbClr val="1e6a39"/>
                </a:solidFill>
                <a:latin typeface="Calibri"/>
                <a:ea typeface="DejaVu Sans"/>
              </a:rPr>
              <a:t>lahko za ta namen nekdanje študente in zaposlene povabimo, pri čemer podatke pridobimo iz uradne šolske evidence oz. kadrovskih map;</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3465a4"/>
                </a:solidFill>
                <a:latin typeface="Calibri"/>
                <a:ea typeface="DejaVu Sans"/>
              </a:rPr>
              <a:t>ne smemo pa dati podatkov, ko nekdo pride na šolo z željo, da bi pridobil za organizacijo obletnice podatke o svojih sošolcih </a:t>
            </a:r>
            <a:endParaRPr b="0" lang="sl-SI" sz="26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
          <p:cNvSpPr/>
          <p:nvPr/>
        </p:nvSpPr>
        <p:spPr>
          <a:xfrm>
            <a:off x="110880" y="101880"/>
            <a:ext cx="9792360" cy="5010840"/>
          </a:xfrm>
          <a:prstGeom prst="rect">
            <a:avLst/>
          </a:prstGeom>
          <a:noFill/>
          <a:ln w="18000">
            <a:noFill/>
          </a:ln>
        </p:spPr>
        <p:style>
          <a:lnRef idx="0"/>
          <a:fillRef idx="0"/>
          <a:effectRef idx="0"/>
          <a:fontRef idx="minor"/>
        </p:style>
        <p:txBody>
          <a:bodyPr lIns="90000" rIns="90000" tIns="45000" bIns="45000" anchor="t">
            <a:noAutofit/>
          </a:bodyPr>
          <a:p>
            <a:pPr>
              <a:lnSpc>
                <a:spcPct val="100000"/>
              </a:lnSpc>
            </a:pPr>
            <a:r>
              <a:rPr b="0" lang="sl-SI" sz="1500" spc="-1" strike="noStrike">
                <a:solidFill>
                  <a:srgbClr val="000000"/>
                </a:solidFill>
                <a:latin typeface="DejaVu Sans"/>
                <a:ea typeface="DejaVu Sans"/>
              </a:rPr>
              <a:t>93. člen (obdelava osebnih podatkov za izvajanje določenih dejavnosti osebe javnega ali zasebnega sektorja)</a:t>
            </a:r>
            <a:endParaRPr b="0" lang="sl-SI" sz="1500" spc="-1" strike="noStrike">
              <a:latin typeface="Arial"/>
            </a:endParaRPr>
          </a:p>
          <a:p>
            <a:pPr>
              <a:lnSpc>
                <a:spcPct val="100000"/>
              </a:lnSpc>
            </a:pPr>
            <a:endParaRPr b="0" lang="sl-SI" sz="1500" spc="-1" strike="noStrike">
              <a:latin typeface="Arial"/>
            </a:endParaRPr>
          </a:p>
          <a:p>
            <a:pPr>
              <a:lnSpc>
                <a:spcPct val="100000"/>
              </a:lnSpc>
            </a:pPr>
            <a:r>
              <a:rPr b="0" lang="sl-SI" sz="1500" spc="-1" strike="noStrike">
                <a:solidFill>
                  <a:srgbClr val="000000"/>
                </a:solidFill>
                <a:latin typeface="DejaVu Sans"/>
                <a:ea typeface="DejaVu Sans"/>
              </a:rPr>
              <a:t>(1) Oseba iz javnega ali zasebnega sektorja lahko uporablja kontaktne podatke posameznikov, ki jih je zbrala iz javno dostopnih virov ali v okviru izvrševanja svojih javnih nalog ali so ji jih posamezniki, na katere se nanašajo, prostovoljno razkrili ali dali privolitev, za namene organiziranja uradnih srečanj, izobraževanj, usposabljanj in dogodkov, določanja sestav ali delovanje komisij, svetov, delegacij in drugih podobnih dejavnosti javnega sektorja, dajanja izjav za javnost, razen izvajanja neposrednega trženja. </a:t>
            </a:r>
            <a:r>
              <a:rPr b="0" lang="sl-SI" sz="1500" spc="-1" strike="noStrike">
                <a:solidFill>
                  <a:srgbClr val="d62e4e"/>
                </a:solidFill>
                <a:latin typeface="DejaVu Sans"/>
                <a:ea typeface="DejaVu Sans"/>
              </a:rPr>
              <a:t>Zbirke osebnih podatkov, ki nastanejo na tej podlagi, morajo biti ločene od drugih zbirk osebnih podatkov, ki nastanejo pri izvrševanju zakonitih pristojnosti, nalog ali obveznosti.</a:t>
            </a:r>
            <a:endParaRPr b="0" lang="sl-SI" sz="1500" spc="-1" strike="noStrike">
              <a:latin typeface="Arial"/>
            </a:endParaRPr>
          </a:p>
          <a:p>
            <a:pPr>
              <a:lnSpc>
                <a:spcPct val="100000"/>
              </a:lnSpc>
            </a:pPr>
            <a:endParaRPr b="0" lang="sl-SI" sz="1500" spc="-1" strike="noStrike">
              <a:latin typeface="Arial"/>
            </a:endParaRPr>
          </a:p>
          <a:p>
            <a:pPr>
              <a:lnSpc>
                <a:spcPct val="100000"/>
              </a:lnSpc>
            </a:pPr>
            <a:r>
              <a:rPr b="0" lang="sl-SI" sz="1500" spc="-1" strike="noStrike">
                <a:solidFill>
                  <a:srgbClr val="000000"/>
                </a:solidFill>
                <a:latin typeface="DejaVu Sans"/>
                <a:ea typeface="DejaVu Sans"/>
              </a:rPr>
              <a:t>(2) Za namene iz prejšnjega odstavka lahko oseba javnega sektorja uporablja le naslednje osebne podatke: </a:t>
            </a:r>
            <a:r>
              <a:rPr b="0" lang="sl-SI" sz="1500" spc="-1" strike="noStrike">
                <a:solidFill>
                  <a:srgbClr val="ff0000"/>
                </a:solidFill>
                <a:latin typeface="DejaVu Sans"/>
                <a:ea typeface="DejaVu Sans"/>
              </a:rPr>
              <a:t>osebno ime, telefonsko številko, naslov elektronske pošte ali drugo komunikacijsko številko oziroma oznako, podatke o delodajalcu ali organizaciji ter podatke o področju dela, položaju, funkciji, članstvu v klubu ali hobiju posameznika, na katerega se nanašajo osebni podatki. Na podlagi privolitve posameznika lahko oseba javnega sektorja za iste namene obdeluje tudi naslov stalnega ali začasnega prebivališča in druge osebne podatke, posebne vrste osebnih podatkov pa le izjemoma in če ima za to izrecno privolitev posameznika.</a:t>
            </a:r>
            <a:endParaRPr b="0" lang="sl-SI" sz="1500" spc="-1" strike="noStrike">
              <a:latin typeface="Arial"/>
            </a:endParaRPr>
          </a:p>
          <a:p>
            <a:pPr>
              <a:lnSpc>
                <a:spcPct val="100000"/>
              </a:lnSpc>
            </a:pPr>
            <a:endParaRPr b="0" lang="sl-SI" sz="1500" spc="-1" strike="noStrike">
              <a:latin typeface="Arial"/>
            </a:endParaRPr>
          </a:p>
          <a:p>
            <a:pPr>
              <a:lnSpc>
                <a:spcPct val="100000"/>
              </a:lnSpc>
            </a:pPr>
            <a:r>
              <a:rPr b="0" lang="sl-SI" sz="1500" spc="-1" strike="noStrike">
                <a:solidFill>
                  <a:srgbClr val="000000"/>
                </a:solidFill>
                <a:latin typeface="DejaVu Sans"/>
                <a:ea typeface="DejaVu Sans"/>
              </a:rPr>
              <a:t>(3) Za namene obveščanja javnosti sme oseba javnega ali zasebnega sektorja obdelovati, vključno z objavo, </a:t>
            </a:r>
            <a:r>
              <a:rPr b="0" lang="sl-SI" sz="1500" spc="-1" strike="noStrike">
                <a:solidFill>
                  <a:srgbClr val="ff0000"/>
                </a:solidFill>
                <a:latin typeface="DejaVu Sans"/>
                <a:ea typeface="DejaVu Sans"/>
              </a:rPr>
              <a:t>osebna imena, nazive, fotografije in videoposnetke posameznikov, pridobljene na dogodkih, ki jih v okviru svojih nalog, pristojnosti ali dejavnosti organizira ta oseba, če posameznik te obdelave ni prepovedal.</a:t>
            </a:r>
            <a:endParaRPr b="0" lang="sl-SI" sz="1500" spc="-1" strike="noStrike">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CustomShape 73"/>
          <p:cNvSpPr/>
          <p:nvPr/>
        </p:nvSpPr>
        <p:spPr>
          <a:xfrm>
            <a:off x="311760" y="500760"/>
            <a:ext cx="3701160" cy="2503440"/>
          </a:xfrm>
          <a:prstGeom prst="rect">
            <a:avLst/>
          </a:prstGeom>
          <a:noFill/>
          <a:ln w="0">
            <a:noFill/>
          </a:ln>
        </p:spPr>
        <p:style>
          <a:lnRef idx="0"/>
          <a:fillRef idx="0"/>
          <a:effectRef idx="0"/>
          <a:fontRef idx="minor"/>
        </p:style>
        <p:txBody>
          <a:bodyPr lIns="90000" rIns="90000" tIns="91440" bIns="91440" anchor="t">
            <a:normAutofit/>
          </a:bodyPr>
          <a:p>
            <a:pPr>
              <a:lnSpc>
                <a:spcPct val="100000"/>
              </a:lnSpc>
            </a:pPr>
            <a:r>
              <a:rPr b="1" lang="sl-SI" sz="2800" spc="-1" strike="noStrike">
                <a:solidFill>
                  <a:srgbClr val="ff0000"/>
                </a:solidFill>
                <a:latin typeface="Calibri"/>
                <a:ea typeface="Merriweather"/>
              </a:rPr>
              <a:t>Organizacija javnih dogodkov</a:t>
            </a:r>
            <a:endParaRPr b="1" lang="sl-SI" sz="2800" spc="-1" strike="noStrike">
              <a:latin typeface="Calibri"/>
            </a:endParaRPr>
          </a:p>
        </p:txBody>
      </p:sp>
      <p:sp>
        <p:nvSpPr>
          <p:cNvPr id="165" name="CustomShape 4"/>
          <p:cNvSpPr/>
          <p:nvPr/>
        </p:nvSpPr>
        <p:spPr>
          <a:xfrm>
            <a:off x="3588120" y="432000"/>
            <a:ext cx="5425200" cy="4621680"/>
          </a:xfrm>
          <a:prstGeom prst="rect">
            <a:avLst/>
          </a:prstGeom>
          <a:noFill/>
          <a:ln w="0">
            <a:noFill/>
          </a:ln>
        </p:spPr>
        <p:style>
          <a:lnRef idx="0"/>
          <a:fillRef idx="0"/>
          <a:effectRef idx="0"/>
          <a:fontRef idx="minor"/>
        </p:style>
        <p:txBody>
          <a:bodyPr lIns="90000" rIns="90000" tIns="91440" bIns="91440" anchor="t">
            <a:noAutofit/>
          </a:bodyPr>
          <a:p>
            <a:pPr>
              <a:lnSpc>
                <a:spcPct val="115000"/>
              </a:lnSpc>
            </a:pPr>
            <a:r>
              <a:rPr b="1" lang="sl-SI" sz="2400" spc="-1" strike="noStrike">
                <a:solidFill>
                  <a:srgbClr val="333333"/>
                </a:solidFill>
                <a:latin typeface="Calibri"/>
                <a:ea typeface="Merriweather"/>
              </a:rPr>
              <a:t>Obvestilo o tem, da se dogodek snema oz. fotografira se zapiše </a:t>
            </a:r>
            <a:endParaRPr b="0" lang="sl-SI" sz="2400" spc="-1" strike="noStrike">
              <a:latin typeface="Arial"/>
            </a:endParaRPr>
          </a:p>
          <a:p>
            <a:pPr>
              <a:lnSpc>
                <a:spcPct val="115000"/>
              </a:lnSpc>
            </a:pPr>
            <a:r>
              <a:rPr b="1" lang="sl-SI" sz="2400" spc="-1" strike="noStrike">
                <a:solidFill>
                  <a:srgbClr val="333333"/>
                </a:solidFill>
                <a:latin typeface="Calibri"/>
                <a:ea typeface="Merriweather"/>
              </a:rPr>
              <a:t>na vabilo oz. na obvestilo o dogodku. </a:t>
            </a:r>
            <a:endParaRPr b="0" lang="sl-SI" sz="2400" spc="-1" strike="noStrike">
              <a:latin typeface="Arial"/>
            </a:endParaRPr>
          </a:p>
          <a:p>
            <a:pPr>
              <a:lnSpc>
                <a:spcPct val="115000"/>
              </a:lnSpc>
            </a:pPr>
            <a:r>
              <a:rPr b="1" lang="sl-SI" sz="2400" spc="-1" strike="noStrike">
                <a:solidFill>
                  <a:srgbClr val="333333"/>
                </a:solidFill>
                <a:latin typeface="Calibri"/>
                <a:ea typeface="Merriweather"/>
              </a:rPr>
              <a:t>Navede se tudi namen snemanja oziroma fotografiranja. </a:t>
            </a:r>
            <a:endParaRPr b="0" lang="sl-SI" sz="2400" spc="-1" strike="noStrike">
              <a:latin typeface="Arial"/>
            </a:endParaRPr>
          </a:p>
          <a:p>
            <a:pPr>
              <a:lnSpc>
                <a:spcPct val="115000"/>
              </a:lnSpc>
            </a:pPr>
            <a:r>
              <a:rPr b="1" lang="sl-SI" sz="2400" spc="-1" strike="noStrike">
                <a:solidFill>
                  <a:srgbClr val="333333"/>
                </a:solidFill>
                <a:latin typeface="Calibri"/>
                <a:ea typeface="Merriweather"/>
              </a:rPr>
              <a:t>Na ta način se šteje, da so udeleženci oz. obiskovalci obveščeni o snemanju oziroma fotografiranju javnega dogodka.</a:t>
            </a:r>
            <a:endParaRPr b="0" lang="sl-SI" sz="2400" spc="-1" strike="noStrike">
              <a:latin typeface="Arial"/>
            </a:endParaRPr>
          </a:p>
          <a:p>
            <a:pPr>
              <a:lnSpc>
                <a:spcPct val="115000"/>
              </a:lnSpc>
              <a:spcBef>
                <a:spcPts val="1199"/>
              </a:spcBef>
              <a:spcAft>
                <a:spcPts val="1199"/>
              </a:spcAft>
            </a:pPr>
            <a:r>
              <a:rPr b="1" lang="sl-SI" sz="2400" spc="-1" strike="noStrike" u="sng">
                <a:solidFill>
                  <a:srgbClr val="0000ff"/>
                </a:solidFill>
                <a:uFillTx/>
                <a:latin typeface="Calibri"/>
                <a:ea typeface="Merriweather"/>
                <a:hlinkClick r:id="rId1"/>
              </a:rPr>
              <a:t>Organizacija dogodkov in VOP</a:t>
            </a:r>
            <a:r>
              <a:rPr b="1" lang="sl-SI" sz="2400" spc="-1" strike="noStrike">
                <a:solidFill>
                  <a:srgbClr val="666666"/>
                </a:solidFill>
                <a:latin typeface="Calibri"/>
                <a:ea typeface="Merriweather"/>
              </a:rPr>
              <a:t> (smernice IP)</a:t>
            </a:r>
            <a:endParaRPr b="0" lang="sl-SI" sz="2400" spc="-1" strike="noStrike">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CustomShape 25"/>
          <p:cNvSpPr/>
          <p:nvPr/>
        </p:nvSpPr>
        <p:spPr>
          <a:xfrm>
            <a:off x="692640" y="979920"/>
            <a:ext cx="8633520" cy="4517280"/>
          </a:xfrm>
          <a:prstGeom prst="rect">
            <a:avLst/>
          </a:prstGeom>
          <a:noFill/>
          <a:ln w="0">
            <a:noFill/>
          </a:ln>
        </p:spPr>
        <p:style>
          <a:lnRef idx="0"/>
          <a:fillRef idx="0"/>
          <a:effectRef idx="0"/>
          <a:fontRef idx="minor"/>
        </p:style>
        <p:txBody>
          <a:bodyPr lIns="90000" rIns="90000" tIns="45000" bIns="45000" anchor="t">
            <a:normAutofit/>
          </a:bodyPr>
          <a:p>
            <a:pPr marL="216000" indent="-216000">
              <a:lnSpc>
                <a:spcPct val="90000"/>
              </a:lnSpc>
              <a:spcBef>
                <a:spcPts val="1001"/>
              </a:spcBef>
              <a:buClr>
                <a:srgbClr val="000000"/>
              </a:buClr>
              <a:buFont typeface="Wingdings" charset="2"/>
              <a:buChar char=""/>
            </a:pPr>
            <a:r>
              <a:rPr b="0" lang="sl-SI" sz="2600" spc="-1" strike="noStrike">
                <a:solidFill>
                  <a:srgbClr val="ff0000"/>
                </a:solidFill>
                <a:latin typeface="Calibri"/>
                <a:ea typeface="DejaVu Sans"/>
              </a:rPr>
              <a:t> </a:t>
            </a:r>
            <a:r>
              <a:rPr b="0" lang="sl-SI" sz="2600" spc="-1" strike="noStrike">
                <a:solidFill>
                  <a:srgbClr val="ff0000"/>
                </a:solidFill>
                <a:latin typeface="Calibri"/>
                <a:ea typeface="DejaVu Sans"/>
              </a:rPr>
              <a:t>Posredovanje osebnih podatkov, ki ga izvedejo osebe javnega sektorja </a:t>
            </a:r>
            <a:r>
              <a:rPr b="0" lang="sl-SI" sz="2600" spc="-1" strike="noStrike">
                <a:solidFill>
                  <a:srgbClr val="000000"/>
                </a:solidFill>
                <a:latin typeface="Calibri"/>
                <a:ea typeface="DejaVu Sans"/>
              </a:rPr>
              <a:t>(39. člen ZVOP-2)</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000000"/>
                </a:solidFill>
                <a:latin typeface="Calibri"/>
                <a:ea typeface="DejaVu Sans"/>
              </a:rPr>
              <a:t> </a:t>
            </a:r>
            <a:r>
              <a:rPr b="0" lang="sl-SI" sz="2600" spc="-1" strike="noStrike">
                <a:solidFill>
                  <a:srgbClr val="000000"/>
                </a:solidFill>
                <a:latin typeface="Calibri"/>
                <a:ea typeface="DejaVu Sans"/>
              </a:rPr>
              <a:t>ko posredujemo osebne podatke drugim osebam javnega sektorja ali drugim fizičnim in pravnim osebam, če je za posredovanje dana pravna podlaga. </a:t>
            </a:r>
            <a:r>
              <a:rPr b="0" lang="sl-SI" sz="2600" spc="-1" strike="noStrike">
                <a:solidFill>
                  <a:srgbClr val="3465a4"/>
                </a:solidFill>
                <a:latin typeface="Calibri"/>
                <a:ea typeface="DejaVu Sans"/>
              </a:rPr>
              <a:t>Podatke posredujemo brezplačno v roku 15 dni, uporabnik mora v zahtevi navesti pravno podlago, namen obdelave in način seznanitve (npr. CSD, policija, delodajalci...). </a:t>
            </a:r>
            <a:endParaRPr b="0" lang="sl-SI" sz="26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PlaceHolder 1"/>
          <p:cNvSpPr>
            <a:spLocks noGrp="1"/>
          </p:cNvSpPr>
          <p:nvPr>
            <p:ph type="title"/>
          </p:nvPr>
        </p:nvSpPr>
        <p:spPr>
          <a:xfrm>
            <a:off x="301320" y="180000"/>
            <a:ext cx="8517240" cy="569520"/>
          </a:xfrm>
          <a:prstGeom prst="rect">
            <a:avLst/>
          </a:prstGeom>
          <a:noFill/>
          <a:ln w="0">
            <a:noFill/>
          </a:ln>
        </p:spPr>
        <p:txBody>
          <a:bodyPr lIns="0" rIns="0" tIns="91440" bIns="91440" anchor="t">
            <a:noAutofit/>
          </a:bodyPr>
          <a:p>
            <a:pPr indent="0">
              <a:lnSpc>
                <a:spcPct val="100000"/>
              </a:lnSpc>
              <a:buNone/>
              <a:tabLst>
                <a:tab algn="l" pos="0"/>
              </a:tabLst>
            </a:pPr>
            <a:r>
              <a:rPr b="0" lang="sl" sz="3600" spc="-1" strike="noStrike">
                <a:solidFill>
                  <a:srgbClr val="000000"/>
                </a:solidFill>
                <a:latin typeface="Arial"/>
                <a:ea typeface="Arial"/>
              </a:rPr>
              <a:t>Varstvo osebnih podatkov</a:t>
            </a:r>
            <a:endParaRPr b="0" lang="sl-SI" sz="3600" spc="-1" strike="noStrike">
              <a:latin typeface="Arial"/>
            </a:endParaRPr>
          </a:p>
        </p:txBody>
      </p:sp>
      <p:sp>
        <p:nvSpPr>
          <p:cNvPr id="127" name="PlaceHolder 2"/>
          <p:cNvSpPr>
            <a:spLocks noGrp="1"/>
          </p:cNvSpPr>
          <p:nvPr>
            <p:ph/>
          </p:nvPr>
        </p:nvSpPr>
        <p:spPr>
          <a:xfrm>
            <a:off x="311760" y="1068120"/>
            <a:ext cx="8517240" cy="3413160"/>
          </a:xfrm>
          <a:prstGeom prst="rect">
            <a:avLst/>
          </a:prstGeom>
          <a:noFill/>
          <a:ln w="0">
            <a:noFill/>
          </a:ln>
        </p:spPr>
        <p:txBody>
          <a:bodyPr lIns="0" rIns="0" tIns="91440" bIns="91440" anchor="t">
            <a:noAutofit/>
          </a:bodyPr>
          <a:p>
            <a:pPr marL="228600" indent="-324000">
              <a:lnSpc>
                <a:spcPct val="115000"/>
              </a:lnSpc>
              <a:spcBef>
                <a:spcPts val="1599"/>
              </a:spcBef>
              <a:buClr>
                <a:srgbClr val="000000"/>
              </a:buClr>
              <a:buSzPct val="45000"/>
              <a:buFont typeface="Wingdings" charset="2"/>
              <a:buChar char=""/>
              <a:tabLst>
                <a:tab algn="l" pos="0"/>
              </a:tabLst>
            </a:pPr>
            <a:r>
              <a:rPr b="1" lang="sl" sz="2400" spc="-1" strike="noStrike">
                <a:solidFill>
                  <a:srgbClr val="c9211e"/>
                </a:solidFill>
                <a:latin typeface="Arial"/>
                <a:ea typeface="Arial"/>
              </a:rPr>
              <a:t>Dokumenti Slovenije</a:t>
            </a:r>
            <a:r>
              <a:rPr b="0" lang="sl" sz="2400" spc="-1" strike="noStrike">
                <a:solidFill>
                  <a:srgbClr val="000000"/>
                </a:solidFill>
                <a:latin typeface="Arial"/>
                <a:ea typeface="Arial"/>
              </a:rPr>
              <a:t>:</a:t>
            </a:r>
            <a:endParaRPr b="0" lang="sl-SI" sz="2400" spc="-1" strike="noStrike">
              <a:latin typeface="Arial"/>
            </a:endParaRPr>
          </a:p>
          <a:p>
            <a:pPr lvl="1" marL="914400" indent="-343080">
              <a:lnSpc>
                <a:spcPct val="115000"/>
              </a:lnSpc>
              <a:spcBef>
                <a:spcPts val="499"/>
              </a:spcBef>
              <a:buClr>
                <a:srgbClr val="595959"/>
              </a:buClr>
              <a:buFont typeface="Arial"/>
              <a:buChar char="○"/>
              <a:tabLst>
                <a:tab algn="l" pos="0"/>
              </a:tabLst>
            </a:pPr>
            <a:r>
              <a:rPr b="0" lang="sl" sz="2400" spc="-1" strike="noStrike">
                <a:solidFill>
                  <a:srgbClr val="383d3c"/>
                </a:solidFill>
                <a:latin typeface="Arial"/>
                <a:ea typeface="Arial"/>
              </a:rPr>
              <a:t>Ustava RS (38. člen)</a:t>
            </a:r>
            <a:endParaRPr b="0" lang="sl-SI" sz="2400" spc="-1" strike="noStrike">
              <a:latin typeface="Arial"/>
            </a:endParaRPr>
          </a:p>
          <a:p>
            <a:pPr lvl="1" marL="914400" indent="-343080">
              <a:lnSpc>
                <a:spcPct val="115000"/>
              </a:lnSpc>
              <a:spcBef>
                <a:spcPts val="499"/>
              </a:spcBef>
              <a:buClr>
                <a:srgbClr val="595959"/>
              </a:buClr>
              <a:buFont typeface="Arial"/>
              <a:buChar char="○"/>
              <a:tabLst>
                <a:tab algn="l" pos="0"/>
              </a:tabLst>
            </a:pPr>
            <a:r>
              <a:rPr b="0" lang="sl" sz="2400" spc="-1" strike="noStrike">
                <a:solidFill>
                  <a:srgbClr val="383d3c"/>
                </a:solidFill>
                <a:latin typeface="Arial"/>
                <a:ea typeface="Arial"/>
              </a:rPr>
              <a:t>Zakon o varstvu osebnih podatkov -</a:t>
            </a:r>
            <a:r>
              <a:rPr b="0" lang="sl" sz="2400" spc="-1" strike="noStrike">
                <a:solidFill>
                  <a:srgbClr val="595959"/>
                </a:solidFill>
                <a:latin typeface="Arial"/>
                <a:ea typeface="Arial"/>
              </a:rPr>
              <a:t> </a:t>
            </a:r>
            <a:r>
              <a:rPr b="0" lang="sl" sz="2400" spc="-1" strike="noStrike">
                <a:solidFill>
                  <a:srgbClr val="ff0000"/>
                </a:solidFill>
                <a:latin typeface="Arial"/>
                <a:ea typeface="Arial"/>
              </a:rPr>
              <a:t>ZVOP-2, </a:t>
            </a:r>
            <a:r>
              <a:rPr b="0" lang="sl-SI" sz="2400" spc="-1" strike="noStrike">
                <a:solidFill>
                  <a:srgbClr val="ff0000"/>
                </a:solidFill>
                <a:latin typeface="Arial"/>
                <a:ea typeface="Arial"/>
              </a:rPr>
              <a:t>sprejet 15. 12. 2022, začel veljati 26. 1. 2023 </a:t>
            </a:r>
            <a:r>
              <a:rPr b="0" lang="sl-SI" sz="2400" spc="-1" strike="noStrike">
                <a:solidFill>
                  <a:srgbClr val="000000"/>
                </a:solidFill>
                <a:latin typeface="Arial"/>
                <a:ea typeface="Arial"/>
              </a:rPr>
              <a:t>(Ur. list 163/22)</a:t>
            </a:r>
            <a:endParaRPr b="0" lang="sl-SI" sz="2400" spc="-1" strike="noStrike">
              <a:latin typeface="Arial"/>
            </a:endParaRPr>
          </a:p>
          <a:p>
            <a:pPr lvl="1" marL="914400" indent="-343080">
              <a:lnSpc>
                <a:spcPct val="115000"/>
              </a:lnSpc>
              <a:spcBef>
                <a:spcPts val="499"/>
              </a:spcBef>
              <a:buClr>
                <a:srgbClr val="595959"/>
              </a:buClr>
              <a:buFont typeface="Arial"/>
              <a:buChar char="○"/>
              <a:tabLst>
                <a:tab algn="l" pos="0"/>
              </a:tabLst>
            </a:pPr>
            <a:r>
              <a:rPr b="0" lang="sl" sz="2400" spc="-1" strike="noStrike">
                <a:solidFill>
                  <a:srgbClr val="383d3c"/>
                </a:solidFill>
                <a:latin typeface="Arial"/>
                <a:ea typeface="Arial"/>
              </a:rPr>
              <a:t>področni zakoni  </a:t>
            </a:r>
            <a:endParaRPr b="0" lang="sl-SI" sz="2400" spc="-1" strike="noStrike">
              <a:latin typeface="Arial"/>
            </a:endParaRPr>
          </a:p>
          <a:p>
            <a:pPr marL="914400" indent="0">
              <a:lnSpc>
                <a:spcPct val="115000"/>
              </a:lnSpc>
              <a:spcBef>
                <a:spcPts val="499"/>
              </a:spcBef>
              <a:buNone/>
              <a:tabLst>
                <a:tab algn="l" pos="0"/>
              </a:tabLst>
            </a:pPr>
            <a:r>
              <a:rPr b="0" lang="sl" sz="2400" spc="-1" strike="noStrike">
                <a:solidFill>
                  <a:srgbClr val="383d3c"/>
                </a:solidFill>
                <a:latin typeface="Arial"/>
                <a:ea typeface="Arial"/>
              </a:rPr>
              <a:t>         </a:t>
            </a:r>
            <a:endParaRPr b="0" lang="sl-SI" sz="2400" spc="-1" strike="noStrike">
              <a:latin typeface="Arial"/>
            </a:endParaRPr>
          </a:p>
          <a:p>
            <a:pPr marL="571320" indent="0">
              <a:lnSpc>
                <a:spcPct val="115000"/>
              </a:lnSpc>
              <a:spcBef>
                <a:spcPts val="499"/>
              </a:spcBef>
              <a:buNone/>
              <a:tabLst>
                <a:tab algn="l" pos="0"/>
              </a:tabLst>
            </a:pPr>
            <a:r>
              <a:rPr b="0" lang="sl-SI" sz="2400" spc="-1" strike="noStrike">
                <a:solidFill>
                  <a:srgbClr val="595959"/>
                </a:solidFill>
                <a:latin typeface="Arial"/>
                <a:ea typeface="DejaVu Sans"/>
              </a:rPr>
              <a:t>     </a:t>
            </a:r>
            <a:endParaRPr b="0" lang="sl-SI" sz="2400" spc="-1" strike="noStrike">
              <a:latin typeface="Arial"/>
            </a:endParaRPr>
          </a:p>
          <a:p>
            <a:pPr marL="571320" indent="0">
              <a:lnSpc>
                <a:spcPct val="115000"/>
              </a:lnSpc>
              <a:spcBef>
                <a:spcPts val="499"/>
              </a:spcBef>
              <a:buNone/>
              <a:tabLst>
                <a:tab algn="l" pos="0"/>
              </a:tabLst>
            </a:pPr>
            <a:endParaRPr b="0" lang="sl-SI" sz="2400" spc="-1" strike="noStrike">
              <a:latin typeface="Arial"/>
            </a:endParaRPr>
          </a:p>
          <a:p>
            <a:pPr marL="457200" indent="0">
              <a:lnSpc>
                <a:spcPct val="115000"/>
              </a:lnSpc>
              <a:spcBef>
                <a:spcPts val="1599"/>
              </a:spcBef>
              <a:spcAft>
                <a:spcPts val="1599"/>
              </a:spcAft>
              <a:buNone/>
              <a:tabLst>
                <a:tab algn="l" pos="0"/>
              </a:tabLst>
            </a:pPr>
            <a:endParaRPr b="0" lang="sl-SI" sz="2400" spc="-1" strike="noStrike">
              <a:latin typeface="Arial"/>
            </a:endParaRPr>
          </a:p>
        </p:txBody>
      </p:sp>
      <p:pic>
        <p:nvPicPr>
          <p:cNvPr id="128" name="" descr=""/>
          <p:cNvPicPr/>
          <p:nvPr/>
        </p:nvPicPr>
        <p:blipFill>
          <a:blip r:embed="rId1"/>
          <a:stretch/>
        </p:blipFill>
        <p:spPr>
          <a:xfrm>
            <a:off x="6480000" y="360000"/>
            <a:ext cx="1445040" cy="1438560"/>
          </a:xfrm>
          <a:prstGeom prst="rect">
            <a:avLst/>
          </a:prstGeom>
          <a:ln w="0">
            <a:noFill/>
          </a:ln>
        </p:spPr>
      </p:pic>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CustomShape 30"/>
          <p:cNvSpPr/>
          <p:nvPr/>
        </p:nvSpPr>
        <p:spPr>
          <a:xfrm>
            <a:off x="692640" y="702720"/>
            <a:ext cx="8689320" cy="4419000"/>
          </a:xfrm>
          <a:prstGeom prst="rect">
            <a:avLst/>
          </a:prstGeom>
          <a:noFill/>
          <a:ln w="0">
            <a:noFill/>
          </a:ln>
        </p:spPr>
        <p:style>
          <a:lnRef idx="0"/>
          <a:fillRef idx="0"/>
          <a:effectRef idx="0"/>
          <a:fontRef idx="minor"/>
        </p:style>
        <p:txBody>
          <a:bodyPr lIns="90000" rIns="90000" tIns="45000" bIns="45000" anchor="t">
            <a:normAutofit/>
          </a:bodyPr>
          <a:p>
            <a:pPr marL="216000" indent="-216000">
              <a:lnSpc>
                <a:spcPct val="90000"/>
              </a:lnSpc>
              <a:spcBef>
                <a:spcPts val="1001"/>
              </a:spcBef>
              <a:buClr>
                <a:srgbClr val="000000"/>
              </a:buClr>
              <a:buFont typeface="Wingdings" charset="2"/>
              <a:buChar char=""/>
            </a:pPr>
            <a:r>
              <a:rPr b="0" lang="sl-SI" sz="2600" spc="-1" strike="noStrike">
                <a:solidFill>
                  <a:srgbClr val="ff0000"/>
                </a:solidFill>
                <a:latin typeface="Calibri"/>
                <a:ea typeface="DejaVu Sans"/>
              </a:rPr>
              <a:t> </a:t>
            </a:r>
            <a:r>
              <a:rPr b="0" lang="sl-SI" sz="2600" spc="-1" strike="noStrike">
                <a:solidFill>
                  <a:srgbClr val="ff0000"/>
                </a:solidFill>
                <a:latin typeface="Calibri"/>
                <a:ea typeface="DejaVu Sans"/>
              </a:rPr>
              <a:t>Kopiranje osebnih podatkov </a:t>
            </a:r>
            <a:r>
              <a:rPr b="0" lang="sl-SI" sz="2600" spc="-1" strike="noStrike">
                <a:solidFill>
                  <a:srgbClr val="000000"/>
                </a:solidFill>
                <a:latin typeface="Calibri"/>
                <a:ea typeface="DejaVu Sans"/>
              </a:rPr>
              <a:t>(94. člen ZVOP-2)</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000000"/>
                </a:solidFill>
                <a:latin typeface="Calibri"/>
                <a:ea typeface="DejaVu Sans"/>
              </a:rPr>
              <a:t> </a:t>
            </a:r>
            <a:r>
              <a:rPr b="0" lang="sl-SI" sz="2600" spc="-1" strike="noStrike">
                <a:solidFill>
                  <a:srgbClr val="000000"/>
                </a:solidFill>
                <a:latin typeface="Calibri"/>
                <a:ea typeface="DejaVu Sans"/>
              </a:rPr>
              <a:t>upravljavec, ki izvaja z zakonom predpisano nalogo, sme </a:t>
            </a:r>
            <a:r>
              <a:rPr b="0" lang="sl-SI" sz="2600" spc="-1" strike="noStrike">
                <a:solidFill>
                  <a:srgbClr val="127622"/>
                </a:solidFill>
                <a:latin typeface="Calibri"/>
                <a:ea typeface="DejaVu Sans"/>
              </a:rPr>
              <a:t>za namen identifikacije posameznika prepisati, kopirati ali drugače obdelati podatke iz njegovih uradnih identifikacijskih dokumentov</a:t>
            </a:r>
            <a:r>
              <a:rPr b="0" lang="sl-SI" sz="2600" spc="-1" strike="noStrike">
                <a:solidFill>
                  <a:srgbClr val="000000"/>
                </a:solidFill>
                <a:latin typeface="Calibri"/>
                <a:ea typeface="DejaVu Sans"/>
              </a:rPr>
              <a:t> (osebna izkaznica, potni list, vozniško dovoljenje, obmejna prepustnica, orožni list, dokumenti drugih držav); </a:t>
            </a:r>
            <a:r>
              <a:rPr b="0" lang="sl-SI" sz="2600" spc="-1" strike="noStrike">
                <a:solidFill>
                  <a:srgbClr val="3465a4"/>
                </a:solidFill>
                <a:latin typeface="Calibri"/>
                <a:ea typeface="DejaVu Sans"/>
              </a:rPr>
              <a:t>če je mogoče, se še vedno priporoča vpogled.</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861141"/>
                </a:solidFill>
                <a:latin typeface="Calibri"/>
                <a:ea typeface="DejaVu Sans"/>
              </a:rPr>
              <a:t> </a:t>
            </a:r>
            <a:r>
              <a:rPr b="0" lang="sl-SI" sz="2600" spc="-1" strike="noStrike">
                <a:solidFill>
                  <a:srgbClr val="861141"/>
                </a:solidFill>
                <a:latin typeface="Calibri"/>
                <a:ea typeface="DejaVu Sans"/>
              </a:rPr>
              <a:t>Vpogled v osebne dokumente posameznika lahko izvedemo tudi v zvezi z evidentiranjem izstopov/vstopov za namen zagotavljanja zaščite in varnosti ljudi in premoženja.</a:t>
            </a:r>
            <a:endParaRPr b="0" lang="sl-SI" sz="26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CustomShape 31"/>
          <p:cNvSpPr/>
          <p:nvPr/>
        </p:nvSpPr>
        <p:spPr>
          <a:xfrm>
            <a:off x="433800" y="924120"/>
            <a:ext cx="9249840" cy="3516840"/>
          </a:xfrm>
          <a:prstGeom prst="rect">
            <a:avLst/>
          </a:prstGeom>
          <a:noFill/>
          <a:ln w="0">
            <a:noFill/>
          </a:ln>
        </p:spPr>
        <p:style>
          <a:lnRef idx="0"/>
          <a:fillRef idx="0"/>
          <a:effectRef idx="0"/>
          <a:fontRef idx="minor"/>
        </p:style>
        <p:txBody>
          <a:bodyPr lIns="90000" rIns="90000" tIns="45000" bIns="45000" anchor="t">
            <a:normAutofit fontScale="98000"/>
          </a:bodyPr>
          <a:p>
            <a:pPr marL="216000" indent="-216000">
              <a:lnSpc>
                <a:spcPct val="90000"/>
              </a:lnSpc>
              <a:spcBef>
                <a:spcPts val="1001"/>
              </a:spcBef>
              <a:buClr>
                <a:srgbClr val="000000"/>
              </a:buClr>
              <a:buFont typeface="Wingdings" charset="2"/>
              <a:buChar char=""/>
            </a:pPr>
            <a:r>
              <a:rPr b="0" lang="sl-SI" sz="2600" spc="-1" strike="noStrike">
                <a:solidFill>
                  <a:srgbClr val="ff0000"/>
                </a:solidFill>
                <a:latin typeface="Calibri"/>
                <a:ea typeface="DejaVu Sans"/>
              </a:rPr>
              <a:t> </a:t>
            </a:r>
            <a:r>
              <a:rPr b="0" lang="sl-SI" sz="2600" spc="-1" strike="noStrike">
                <a:solidFill>
                  <a:srgbClr val="ff0000"/>
                </a:solidFill>
                <a:latin typeface="Calibri"/>
                <a:ea typeface="DejaVu Sans"/>
              </a:rPr>
              <a:t>Odločanje o pravicah posameznikov, ki se uveljavljajo  na zahtevo </a:t>
            </a:r>
            <a:r>
              <a:rPr b="0" lang="sl-SI" sz="2600" spc="-1" strike="noStrike">
                <a:solidFill>
                  <a:srgbClr val="000000"/>
                </a:solidFill>
                <a:latin typeface="Calibri"/>
                <a:ea typeface="DejaVu Sans"/>
              </a:rPr>
              <a:t>(15. do 22. člen GDPR – pravica do dostopa do osebnih podatkov, popravka, izbrisa, omejitve obdelave, prenosljivosti in ugovora; 14. člen ZVOP-2); </a:t>
            </a:r>
            <a:r>
              <a:rPr b="0" lang="sl-SI" sz="2600" spc="-1" strike="noStrike">
                <a:solidFill>
                  <a:srgbClr val="3465a4"/>
                </a:solidFill>
                <a:latin typeface="Calibri"/>
                <a:ea typeface="DejaVu Sans"/>
              </a:rPr>
              <a:t>npr.: študent zaprosi za kopije v računovodstvu o odprtih ali poravnanih obveznosti do zavoda</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000000"/>
                </a:solidFill>
                <a:latin typeface="Calibri"/>
                <a:ea typeface="DejaVu Sans"/>
              </a:rPr>
              <a:t>po 14. členu ZVOP-2 se posameznika seznani z </a:t>
            </a:r>
            <a:r>
              <a:rPr b="1" lang="sl-SI" sz="2600" spc="-1" strike="noStrike">
                <a:solidFill>
                  <a:srgbClr val="a7074b"/>
                </a:solidFill>
                <a:latin typeface="Calibri"/>
                <a:ea typeface="DejaVu Sans"/>
              </a:rPr>
              <a:t>odločitvijo/ obvestilom</a:t>
            </a:r>
            <a:r>
              <a:rPr b="0" lang="sl-SI" sz="2600" spc="-1" strike="noStrike">
                <a:solidFill>
                  <a:srgbClr val="000000"/>
                </a:solidFill>
                <a:latin typeface="Calibri"/>
                <a:ea typeface="DejaVu Sans"/>
              </a:rPr>
              <a:t> v roku, določenem s Splošno uredbo. </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000000"/>
                </a:solidFill>
                <a:latin typeface="Calibri"/>
                <a:ea typeface="DejaVu Sans"/>
              </a:rPr>
              <a:t>Če posameznik to zahteva, ga lahko z osebnimi podatki seznanimo tudi ustno.</a:t>
            </a:r>
            <a:endParaRPr b="0" lang="sl-SI" sz="2600" spc="-1" strike="noStrike">
              <a:latin typeface="Arial"/>
            </a:endParaRPr>
          </a:p>
          <a:p>
            <a:pPr>
              <a:lnSpc>
                <a:spcPct val="90000"/>
              </a:lnSpc>
              <a:spcBef>
                <a:spcPts val="1001"/>
              </a:spcBef>
            </a:pPr>
            <a:endParaRPr b="0" lang="sl-SI" sz="26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CustomShape 37"/>
          <p:cNvSpPr/>
          <p:nvPr/>
        </p:nvSpPr>
        <p:spPr>
          <a:xfrm>
            <a:off x="692640" y="358200"/>
            <a:ext cx="8689320" cy="4620240"/>
          </a:xfrm>
          <a:prstGeom prst="rect">
            <a:avLst/>
          </a:prstGeom>
          <a:noFill/>
          <a:ln w="0">
            <a:noFill/>
          </a:ln>
        </p:spPr>
        <p:style>
          <a:lnRef idx="0"/>
          <a:fillRef idx="0"/>
          <a:effectRef idx="0"/>
          <a:fontRef idx="minor"/>
        </p:style>
        <p:txBody>
          <a:bodyPr lIns="90000" rIns="90000" tIns="45000" bIns="45000" anchor="t">
            <a:normAutofit fontScale="95000"/>
          </a:bodyPr>
          <a:p>
            <a:pPr>
              <a:lnSpc>
                <a:spcPct val="90000"/>
              </a:lnSpc>
              <a:spcBef>
                <a:spcPts val="1001"/>
              </a:spcBef>
            </a:pP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3465a4"/>
                </a:solidFill>
                <a:latin typeface="Calibri"/>
                <a:ea typeface="DejaVu Sans"/>
              </a:rPr>
              <a:t>Odločitev/obvestilo mora vsebovati </a:t>
            </a:r>
            <a:r>
              <a:rPr b="1" lang="sl-SI" sz="2600" spc="-1" strike="noStrike">
                <a:solidFill>
                  <a:srgbClr val="3465a4"/>
                </a:solidFill>
                <a:latin typeface="Calibri"/>
                <a:ea typeface="DejaVu Sans"/>
              </a:rPr>
              <a:t>PRAVNI POUK</a:t>
            </a:r>
            <a:r>
              <a:rPr b="0" lang="sl-SI" sz="2600" spc="-1" strike="noStrike">
                <a:solidFill>
                  <a:srgbClr val="3465a4"/>
                </a:solidFill>
                <a:latin typeface="Calibri"/>
                <a:ea typeface="DejaVu Sans"/>
              </a:rPr>
              <a:t> - razloge in informacijo o pravici do pritožbe pri nadzornem organu v roku 15 dni od seznanitve z odločitvijo po določbah točke f) prvega odstavka 15. člena Splošne uredbe </a:t>
            </a:r>
            <a:r>
              <a:rPr b="0" lang="sl-SI" sz="2600" spc="-1" strike="noStrike">
                <a:solidFill>
                  <a:srgbClr val="a7074b"/>
                </a:solidFill>
                <a:latin typeface="Calibri"/>
                <a:ea typeface="DejaVu Sans"/>
              </a:rPr>
              <a:t>(npr. Zoper to obvestilo je dopustno vložiti pritožbo pri IP v roku 15 dni od prejema tega obvestila. Za pritožbo se ne plača upravna taksa. Zoper odločitev IP je možna pritožba na Upravno sodišče RS.)</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000000"/>
                </a:solidFill>
                <a:latin typeface="Calibri"/>
                <a:ea typeface="DejaVu Sans"/>
              </a:rPr>
              <a:t>Ko upravljavec prejme zahtevo, tega dokumenta ne sme uničiti, spremeniti, anonimizirati.</a:t>
            </a:r>
            <a:endParaRPr b="0" lang="sl-SI" sz="2600" spc="-1" strike="noStrike">
              <a:latin typeface="Arial"/>
            </a:endParaRPr>
          </a:p>
          <a:p>
            <a:pPr marL="216000" indent="-216000">
              <a:lnSpc>
                <a:spcPct val="90000"/>
              </a:lnSpc>
              <a:spcBef>
                <a:spcPts val="1001"/>
              </a:spcBef>
              <a:buClr>
                <a:srgbClr val="000000"/>
              </a:buClr>
              <a:buFont typeface="Wingdings" charset="2"/>
              <a:buChar char=""/>
            </a:pPr>
            <a:r>
              <a:rPr b="0" lang="sl-SI" sz="2600" spc="-1" strike="noStrike">
                <a:solidFill>
                  <a:srgbClr val="000000"/>
                </a:solidFill>
                <a:latin typeface="Calibri"/>
                <a:ea typeface="DejaVu Sans"/>
              </a:rPr>
              <a:t>Odgovori na način osebne vročitve ali po pošti priporočeno s povratnico ali vsaj priporočeno, stroškov ne sme zaračunati. </a:t>
            </a:r>
            <a:endParaRPr b="0" lang="sl-SI" sz="2600" spc="-1" strike="noStrike">
              <a:latin typeface="Arial"/>
            </a:endParaRPr>
          </a:p>
          <a:p>
            <a:pPr>
              <a:lnSpc>
                <a:spcPct val="90000"/>
              </a:lnSpc>
              <a:spcBef>
                <a:spcPts val="1001"/>
              </a:spcBef>
            </a:pPr>
            <a:endParaRPr b="0" lang="sl-SI" sz="26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CustomShape 27"/>
          <p:cNvSpPr/>
          <p:nvPr/>
        </p:nvSpPr>
        <p:spPr>
          <a:xfrm>
            <a:off x="692640" y="301680"/>
            <a:ext cx="8689320" cy="1091160"/>
          </a:xfrm>
          <a:prstGeom prst="rect">
            <a:avLst/>
          </a:prstGeom>
          <a:noFill/>
          <a:ln w="0">
            <a:noFill/>
          </a:ln>
        </p:spPr>
        <p:style>
          <a:lnRef idx="0"/>
          <a:fillRef idx="0"/>
          <a:effectRef idx="0"/>
          <a:fontRef idx="minor"/>
        </p:style>
      </p:sp>
      <p:sp>
        <p:nvSpPr>
          <p:cNvPr id="171" name="CustomShape 28"/>
          <p:cNvSpPr/>
          <p:nvPr/>
        </p:nvSpPr>
        <p:spPr>
          <a:xfrm>
            <a:off x="692640" y="423000"/>
            <a:ext cx="7992360" cy="4478040"/>
          </a:xfrm>
          <a:prstGeom prst="rect">
            <a:avLst/>
          </a:prstGeom>
          <a:noFill/>
          <a:ln w="0">
            <a:noFill/>
          </a:ln>
        </p:spPr>
        <p:style>
          <a:lnRef idx="0"/>
          <a:fillRef idx="0"/>
          <a:effectRef idx="0"/>
          <a:fontRef idx="minor"/>
        </p:style>
        <p:txBody>
          <a:bodyPr lIns="90000" rIns="90000" tIns="45000" bIns="45000" anchor="t">
            <a:normAutofit fontScale="64000"/>
          </a:bodyPr>
          <a:p>
            <a:pPr marL="216000" indent="-216000">
              <a:lnSpc>
                <a:spcPct val="90000"/>
              </a:lnSpc>
              <a:spcBef>
                <a:spcPts val="1001"/>
              </a:spcBef>
              <a:buClr>
                <a:srgbClr val="000000"/>
              </a:buClr>
              <a:buFont typeface="Wingdings" charset="2"/>
              <a:buChar char=""/>
            </a:pPr>
            <a:r>
              <a:rPr b="0" lang="sl-SI" sz="4000" spc="-1" strike="noStrike">
                <a:solidFill>
                  <a:srgbClr val="ff0000"/>
                </a:solidFill>
                <a:latin typeface="Calibri"/>
                <a:ea typeface="DejaVu Sans"/>
              </a:rPr>
              <a:t> </a:t>
            </a:r>
            <a:r>
              <a:rPr b="0" lang="sl-SI" sz="4000" spc="-1" strike="noStrike">
                <a:solidFill>
                  <a:srgbClr val="ff0000"/>
                </a:solidFill>
                <a:latin typeface="Calibri"/>
                <a:ea typeface="DejaVu Sans"/>
              </a:rPr>
              <a:t>Izdelava predhodne</a:t>
            </a:r>
            <a:r>
              <a:rPr b="1" lang="sl-SI" sz="4000" spc="-1" strike="noStrike">
                <a:solidFill>
                  <a:srgbClr val="ff0000"/>
                </a:solidFill>
                <a:latin typeface="Calibri"/>
                <a:ea typeface="DejaVu Sans"/>
              </a:rPr>
              <a:t> ocene učinka </a:t>
            </a:r>
            <a:r>
              <a:rPr b="0" lang="sl-SI" sz="4000" spc="-1" strike="noStrike">
                <a:solidFill>
                  <a:srgbClr val="ff0000"/>
                </a:solidFill>
                <a:latin typeface="Calibri"/>
                <a:ea typeface="DejaVu Sans"/>
              </a:rPr>
              <a:t>v zvezi z varstvom osebnih podatkov na kritičnih področjih (24. člen ZVOP-2; 35. in 36. člen Uredbe), </a:t>
            </a:r>
            <a:r>
              <a:rPr b="0" lang="sl-SI" sz="4000" spc="-1" strike="noStrike">
                <a:solidFill>
                  <a:srgbClr val="000000"/>
                </a:solidFill>
                <a:latin typeface="Calibri"/>
                <a:ea typeface="DejaVu Sans"/>
              </a:rPr>
              <a:t>npr. pri uporabi oz. uvajanju novih tehnologij (uvedba video sistema v celoti, nova računalniška infrastruktura...)</a:t>
            </a:r>
            <a:endParaRPr b="0" lang="sl-SI" sz="4000" spc="-1" strike="noStrike">
              <a:latin typeface="Arial"/>
            </a:endParaRPr>
          </a:p>
          <a:p>
            <a:pPr marL="216000" indent="-216000">
              <a:lnSpc>
                <a:spcPct val="90000"/>
              </a:lnSpc>
              <a:spcBef>
                <a:spcPts val="1001"/>
              </a:spcBef>
              <a:buClr>
                <a:srgbClr val="000000"/>
              </a:buClr>
              <a:buFont typeface="Wingdings" charset="2"/>
              <a:buChar char=""/>
            </a:pPr>
            <a:endParaRPr b="0" lang="sl-SI" sz="4000" spc="-1" strike="noStrike">
              <a:latin typeface="Arial"/>
            </a:endParaRPr>
          </a:p>
          <a:p>
            <a:pPr marL="216000" indent="-216000">
              <a:lnSpc>
                <a:spcPct val="90000"/>
              </a:lnSpc>
              <a:spcBef>
                <a:spcPts val="1001"/>
              </a:spcBef>
              <a:buClr>
                <a:srgbClr val="000000"/>
              </a:buClr>
              <a:buFont typeface="Wingdings" charset="2"/>
              <a:buChar char=""/>
            </a:pPr>
            <a:r>
              <a:rPr b="0" lang="sl-SI" sz="4000" spc="-1" strike="noStrike">
                <a:solidFill>
                  <a:srgbClr val="000000"/>
                </a:solidFill>
                <a:latin typeface="Calibri"/>
                <a:ea typeface="DejaVu Sans"/>
              </a:rPr>
              <a:t> </a:t>
            </a:r>
            <a:r>
              <a:rPr b="0" lang="sl-SI" sz="4000" spc="-1" strike="noStrike">
                <a:solidFill>
                  <a:srgbClr val="ff4000"/>
                </a:solidFill>
                <a:latin typeface="Calibri"/>
                <a:ea typeface="DejaVu Sans"/>
              </a:rPr>
              <a:t>Zakon o informacijski varnosti za šole ne velja</a:t>
            </a:r>
            <a:r>
              <a:rPr b="0" lang="sl-SI" sz="4000" spc="-1" strike="noStrike">
                <a:solidFill>
                  <a:srgbClr val="000000"/>
                </a:solidFill>
                <a:latin typeface="Calibri"/>
                <a:ea typeface="DejaVu Sans"/>
              </a:rPr>
              <a:t>; v primeru varnostnega incidenta zaradi npr. napada kriptovirusa v IS je potrebno poročati po 33. in 34. členu Splošne uredbe </a:t>
            </a:r>
            <a:r>
              <a:rPr b="0" lang="sl-SI" sz="4000" spc="-1" strike="noStrike">
                <a:solidFill>
                  <a:srgbClr val="d62e4e"/>
                </a:solidFill>
                <a:latin typeface="Calibri"/>
                <a:ea typeface="DejaVu Sans"/>
              </a:rPr>
              <a:t>ZAŠČITA: hramba v oblaku ni prepovedana z ZVOP-2 (potrebno po 13. členu GDPR v obvestilo navesti, da se podatki hranijo v oblaku)</a:t>
            </a:r>
            <a:endParaRPr b="0" lang="sl-SI" sz="4000" spc="-1" strike="noStrike">
              <a:latin typeface="Arial"/>
            </a:endParaRPr>
          </a:p>
          <a:p>
            <a:pPr algn="ctr">
              <a:lnSpc>
                <a:spcPct val="90000"/>
              </a:lnSpc>
              <a:spcBef>
                <a:spcPts val="1001"/>
              </a:spcBef>
            </a:pPr>
            <a:endParaRPr b="0" lang="sl-SI" sz="4000" spc="-1" strike="noStrike">
              <a:latin typeface="Arial"/>
            </a:endParaRPr>
          </a:p>
          <a:p>
            <a:pPr algn="ct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CustomShape 15"/>
          <p:cNvSpPr/>
          <p:nvPr/>
        </p:nvSpPr>
        <p:spPr>
          <a:xfrm>
            <a:off x="692640" y="301680"/>
            <a:ext cx="8689320" cy="706320"/>
          </a:xfrm>
          <a:prstGeom prst="rect">
            <a:avLst/>
          </a:prstGeom>
          <a:noFill/>
          <a:ln w="0">
            <a:noFill/>
          </a:ln>
        </p:spPr>
        <p:style>
          <a:lnRef idx="0"/>
          <a:fillRef idx="0"/>
          <a:effectRef idx="0"/>
          <a:fontRef idx="minor"/>
        </p:style>
      </p:sp>
      <p:sp>
        <p:nvSpPr>
          <p:cNvPr id="173" name="CustomShape 18"/>
          <p:cNvSpPr/>
          <p:nvPr/>
        </p:nvSpPr>
        <p:spPr>
          <a:xfrm>
            <a:off x="551160" y="649800"/>
            <a:ext cx="9042120" cy="4452480"/>
          </a:xfrm>
          <a:prstGeom prst="rect">
            <a:avLst/>
          </a:prstGeom>
          <a:noFill/>
          <a:ln w="0">
            <a:noFill/>
          </a:ln>
        </p:spPr>
        <p:style>
          <a:lnRef idx="0"/>
          <a:fillRef idx="0"/>
          <a:effectRef idx="0"/>
          <a:fontRef idx="minor"/>
        </p:style>
        <p:txBody>
          <a:bodyPr lIns="90000" rIns="90000" tIns="45000" bIns="45000" anchor="t">
            <a:normAutofit/>
          </a:bodyPr>
          <a:p>
            <a:pPr marL="216000" indent="-216000">
              <a:lnSpc>
                <a:spcPct val="90000"/>
              </a:lnSpc>
              <a:spcBef>
                <a:spcPts val="1001"/>
              </a:spcBef>
              <a:buClr>
                <a:srgbClr val="000000"/>
              </a:buClr>
              <a:buFont typeface="Wingdings" charset="2"/>
              <a:buChar char=""/>
            </a:pPr>
            <a:r>
              <a:rPr b="0" lang="sl-SI" sz="2800" spc="-1" strike="noStrike">
                <a:solidFill>
                  <a:srgbClr val="ff0000"/>
                </a:solidFill>
                <a:latin typeface="Calibri"/>
                <a:ea typeface="DejaVu Sans"/>
              </a:rPr>
              <a:t>Prenovljene določbe o video nadzoru</a:t>
            </a:r>
            <a:r>
              <a:rPr b="0" lang="sl-SI" sz="2800" spc="-1" strike="noStrike">
                <a:solidFill>
                  <a:srgbClr val="000000"/>
                </a:solidFill>
                <a:latin typeface="Calibri"/>
                <a:ea typeface="DejaVu Sans"/>
              </a:rPr>
              <a:t> (od 76 do 78. člen ZVOP-2) </a:t>
            </a:r>
            <a:endParaRPr b="0" lang="sl-SI" sz="2800" spc="-1" strike="noStrike">
              <a:latin typeface="Arial"/>
            </a:endParaRPr>
          </a:p>
          <a:p>
            <a:pPr>
              <a:lnSpc>
                <a:spcPct val="90000"/>
              </a:lnSpc>
              <a:spcBef>
                <a:spcPts val="1001"/>
              </a:spcBef>
            </a:pPr>
            <a:r>
              <a:rPr b="0" lang="sl-SI" sz="2800" spc="-1" strike="noStrike">
                <a:solidFill>
                  <a:srgbClr val="21409a"/>
                </a:solidFill>
                <a:latin typeface="Calibri"/>
                <a:ea typeface="DejaVu Sans"/>
              </a:rPr>
              <a:t>- </a:t>
            </a:r>
            <a:r>
              <a:rPr b="0" lang="sl-SI" sz="2800" spc="-1" strike="noStrike">
                <a:solidFill>
                  <a:srgbClr val="bf0041"/>
                </a:solidFill>
                <a:latin typeface="Calibri"/>
                <a:ea typeface="DejaVu Sans"/>
              </a:rPr>
              <a:t>prenova obstoječega pravilnika</a:t>
            </a:r>
            <a:r>
              <a:rPr b="0" lang="sl-SI" sz="2800" spc="-1" strike="noStrike">
                <a:solidFill>
                  <a:srgbClr val="21409a"/>
                </a:solidFill>
                <a:latin typeface="Calibri"/>
                <a:ea typeface="DejaVu Sans"/>
              </a:rPr>
              <a:t> (sprememba pravne podlage in rokov hrambe posnetkov – največ 1 leto za šolske prostore oz. največ pol leta, če kamere zajemajo zunanje površine)</a:t>
            </a:r>
            <a:endParaRPr b="0" lang="sl-SI" sz="2800" spc="-1" strike="noStrike">
              <a:latin typeface="Arial"/>
            </a:endParaRPr>
          </a:p>
          <a:p>
            <a:pPr>
              <a:lnSpc>
                <a:spcPct val="90000"/>
              </a:lnSpc>
              <a:spcBef>
                <a:spcPts val="1001"/>
              </a:spcBef>
            </a:pPr>
            <a:r>
              <a:rPr b="0" lang="sl-SI" sz="2800" spc="-1" strike="noStrike">
                <a:solidFill>
                  <a:srgbClr val="21409a"/>
                </a:solidFill>
                <a:latin typeface="Calibri"/>
                <a:ea typeface="DejaVu Sans"/>
              </a:rPr>
              <a:t>- </a:t>
            </a:r>
            <a:r>
              <a:rPr b="0" lang="sl-SI" sz="2800" spc="-1" strike="noStrike">
                <a:solidFill>
                  <a:srgbClr val="bf0041"/>
                </a:solidFill>
                <a:latin typeface="Calibri"/>
                <a:ea typeface="DejaVu Sans"/>
              </a:rPr>
              <a:t>video nadzorni sistem mora biti zavarovan</a:t>
            </a:r>
            <a:r>
              <a:rPr b="0" lang="sl-SI" sz="2800" spc="-1" strike="noStrike">
                <a:solidFill>
                  <a:srgbClr val="21409a"/>
                </a:solidFill>
                <a:latin typeface="Calibri"/>
                <a:ea typeface="DejaVu Sans"/>
              </a:rPr>
              <a:t>, kot to določata 24. in 32. člen GDPR)</a:t>
            </a:r>
            <a:endParaRPr b="0" lang="sl-SI" sz="2800" spc="-1" strike="noStrike">
              <a:latin typeface="Arial"/>
            </a:endParaRPr>
          </a:p>
          <a:p>
            <a:pPr>
              <a:lnSpc>
                <a:spcPct val="90000"/>
              </a:lnSpc>
              <a:spcBef>
                <a:spcPts val="1001"/>
              </a:spcBef>
            </a:pPr>
            <a:r>
              <a:rPr b="0" lang="sl-SI" sz="2800" spc="-1" strike="noStrike">
                <a:solidFill>
                  <a:srgbClr val="21409a"/>
                </a:solidFill>
                <a:latin typeface="Calibri"/>
                <a:ea typeface="DejaVu Sans"/>
              </a:rPr>
              <a:t>- po novem </a:t>
            </a:r>
            <a:r>
              <a:rPr b="0" lang="sl-SI" sz="2800" spc="-1" strike="noStrike">
                <a:solidFill>
                  <a:srgbClr val="bf0041"/>
                </a:solidFill>
                <a:latin typeface="Calibri"/>
                <a:ea typeface="DejaVu Sans"/>
              </a:rPr>
              <a:t>se lahko snema tudi zvok</a:t>
            </a: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CustomShape 39"/>
          <p:cNvSpPr/>
          <p:nvPr/>
        </p:nvSpPr>
        <p:spPr>
          <a:xfrm>
            <a:off x="692640" y="301680"/>
            <a:ext cx="8689320" cy="706320"/>
          </a:xfrm>
          <a:prstGeom prst="rect">
            <a:avLst/>
          </a:prstGeom>
          <a:noFill/>
          <a:ln w="0">
            <a:noFill/>
          </a:ln>
        </p:spPr>
        <p:style>
          <a:lnRef idx="0"/>
          <a:fillRef idx="0"/>
          <a:effectRef idx="0"/>
          <a:fontRef idx="minor"/>
        </p:style>
      </p:sp>
      <p:sp>
        <p:nvSpPr>
          <p:cNvPr id="175" name="CustomShape 40"/>
          <p:cNvSpPr/>
          <p:nvPr/>
        </p:nvSpPr>
        <p:spPr>
          <a:xfrm>
            <a:off x="551160" y="649800"/>
            <a:ext cx="9042120" cy="4452480"/>
          </a:xfrm>
          <a:prstGeom prst="rect">
            <a:avLst/>
          </a:prstGeom>
          <a:noFill/>
          <a:ln w="0">
            <a:noFill/>
          </a:ln>
        </p:spPr>
        <p:style>
          <a:lnRef idx="0"/>
          <a:fillRef idx="0"/>
          <a:effectRef idx="0"/>
          <a:fontRef idx="minor"/>
        </p:style>
        <p:txBody>
          <a:bodyPr lIns="90000" rIns="90000" tIns="45000" bIns="45000" anchor="t">
            <a:normAutofit/>
          </a:bodyPr>
          <a:p>
            <a:pPr>
              <a:lnSpc>
                <a:spcPct val="90000"/>
              </a:lnSpc>
              <a:spcBef>
                <a:spcPts val="1001"/>
              </a:spcBef>
            </a:pPr>
            <a:endParaRPr b="0" lang="sl-SI" sz="2800" spc="-1" strike="noStrike">
              <a:latin typeface="Arial"/>
            </a:endParaRPr>
          </a:p>
          <a:p>
            <a:pPr>
              <a:lnSpc>
                <a:spcPct val="90000"/>
              </a:lnSpc>
              <a:spcBef>
                <a:spcPts val="1001"/>
              </a:spcBef>
            </a:pPr>
            <a:r>
              <a:rPr b="0" lang="sl-SI" sz="2800" spc="-1" strike="noStrike">
                <a:solidFill>
                  <a:srgbClr val="21409a"/>
                </a:solidFill>
                <a:latin typeface="Calibri"/>
                <a:ea typeface="DejaVu Sans"/>
              </a:rPr>
              <a:t>- voditi je potrebno sledljivost uporabe video posnetkov – </a:t>
            </a:r>
            <a:r>
              <a:rPr b="0" lang="sl-SI" sz="2800" spc="-1" strike="noStrike">
                <a:solidFill>
                  <a:srgbClr val="127622"/>
                </a:solidFill>
                <a:latin typeface="Calibri"/>
                <a:ea typeface="DejaVu Sans"/>
              </a:rPr>
              <a:t>DNEVNIK OBDELAVE (kaj, kdaj, komu, kako, kdo, zakaj, pravna podlaga)</a:t>
            </a:r>
            <a:endParaRPr b="0" lang="sl-SI" sz="2800" spc="-1" strike="noStrike">
              <a:latin typeface="Arial"/>
            </a:endParaRPr>
          </a:p>
          <a:p>
            <a:pPr>
              <a:lnSpc>
                <a:spcPct val="90000"/>
              </a:lnSpc>
              <a:spcBef>
                <a:spcPts val="1001"/>
              </a:spcBef>
            </a:pPr>
            <a:r>
              <a:rPr b="0" lang="sl-SI" sz="2800" spc="-1" strike="noStrike">
                <a:solidFill>
                  <a:srgbClr val="21409a"/>
                </a:solidFill>
                <a:latin typeface="Calibri"/>
                <a:ea typeface="DejaVu Sans"/>
              </a:rPr>
              <a:t>- </a:t>
            </a:r>
            <a:r>
              <a:rPr b="0" lang="sl-SI" sz="2800" spc="-1" strike="noStrike">
                <a:solidFill>
                  <a:srgbClr val="bf0041"/>
                </a:solidFill>
                <a:latin typeface="Calibri"/>
                <a:ea typeface="DejaVu Sans"/>
              </a:rPr>
              <a:t>posebni pogoji za video nadzor javnih površin (80. člen)</a:t>
            </a:r>
            <a:r>
              <a:rPr b="0" lang="sl-SI" sz="2800" spc="-1" strike="noStrike">
                <a:solidFill>
                  <a:srgbClr val="21409a"/>
                </a:solidFill>
                <a:latin typeface="Calibri"/>
                <a:ea typeface="DejaVu Sans"/>
              </a:rPr>
              <a:t> – video nadzor lahko izvaja oseba javnega ali zasebnega sektorja, ki upravlja z javno površino ali na njej zakonito opravlja dejavnost </a:t>
            </a:r>
            <a:r>
              <a:rPr b="1" lang="sl-SI" sz="2800" spc="-1" strike="noStrike">
                <a:solidFill>
                  <a:srgbClr val="ff0000"/>
                </a:solidFill>
                <a:latin typeface="Calibri"/>
                <a:ea typeface="DejaVu Sans"/>
              </a:rPr>
              <a:t>(za šole to ne velja; pregledati, kako kamere zajemajo video nadzor)</a:t>
            </a: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CustomShape 41"/>
          <p:cNvSpPr/>
          <p:nvPr/>
        </p:nvSpPr>
        <p:spPr>
          <a:xfrm>
            <a:off x="692640" y="301680"/>
            <a:ext cx="8689320" cy="706320"/>
          </a:xfrm>
          <a:prstGeom prst="rect">
            <a:avLst/>
          </a:prstGeom>
          <a:noFill/>
          <a:ln w="0">
            <a:noFill/>
          </a:ln>
        </p:spPr>
        <p:style>
          <a:lnRef idx="0"/>
          <a:fillRef idx="0"/>
          <a:effectRef idx="0"/>
          <a:fontRef idx="minor"/>
        </p:style>
      </p:sp>
      <p:sp>
        <p:nvSpPr>
          <p:cNvPr id="177" name="CustomShape 42"/>
          <p:cNvSpPr/>
          <p:nvPr/>
        </p:nvSpPr>
        <p:spPr>
          <a:xfrm>
            <a:off x="551160" y="649800"/>
            <a:ext cx="2437560" cy="4452480"/>
          </a:xfrm>
          <a:prstGeom prst="rect">
            <a:avLst/>
          </a:prstGeom>
          <a:noFill/>
          <a:ln w="0">
            <a:noFill/>
          </a:ln>
        </p:spPr>
        <p:style>
          <a:lnRef idx="0"/>
          <a:fillRef idx="0"/>
          <a:effectRef idx="0"/>
          <a:fontRef idx="minor"/>
        </p:style>
        <p:txBody>
          <a:bodyPr lIns="90000" rIns="90000" tIns="45000" bIns="45000" anchor="t">
            <a:normAutofit/>
          </a:bodyPr>
          <a:p>
            <a:pPr>
              <a:lnSpc>
                <a:spcPct val="90000"/>
              </a:lnSpc>
              <a:spcBef>
                <a:spcPts val="1001"/>
              </a:spcBef>
            </a:pPr>
            <a:endParaRPr b="0" lang="sl-SI" sz="2800" spc="-1" strike="noStrike">
              <a:latin typeface="Arial"/>
            </a:endParaRPr>
          </a:p>
          <a:p>
            <a:pPr>
              <a:lnSpc>
                <a:spcPct val="90000"/>
              </a:lnSpc>
              <a:spcBef>
                <a:spcPts val="1001"/>
              </a:spcBef>
            </a:pPr>
            <a:r>
              <a:rPr b="0" lang="sl-SI" sz="2800" spc="-1" strike="noStrike">
                <a:solidFill>
                  <a:srgbClr val="ff0000"/>
                </a:solidFill>
                <a:latin typeface="Calibri"/>
                <a:ea typeface="DejaVu Sans"/>
              </a:rPr>
              <a:t>-</a:t>
            </a:r>
            <a:r>
              <a:rPr b="0" lang="sl-SI" sz="2800" spc="-1" strike="noStrike">
                <a:solidFill>
                  <a:srgbClr val="21409a"/>
                </a:solidFill>
                <a:latin typeface="Calibri"/>
                <a:ea typeface="DejaVu Sans"/>
              </a:rPr>
              <a:t> </a:t>
            </a:r>
            <a:r>
              <a:rPr b="0" lang="sl-SI" sz="2800" spc="-1" strike="noStrike">
                <a:solidFill>
                  <a:srgbClr val="ff0000"/>
                </a:solidFill>
                <a:latin typeface="Calibri"/>
                <a:ea typeface="DejaVu Sans"/>
              </a:rPr>
              <a:t>nove nalepke</a:t>
            </a:r>
            <a:endParaRPr b="0" lang="sl-SI" sz="2800" spc="-1" strike="noStrike">
              <a:latin typeface="Arial"/>
            </a:endParaRPr>
          </a:p>
          <a:p>
            <a:pPr>
              <a:lnSpc>
                <a:spcPct val="90000"/>
              </a:lnSpc>
              <a:spcBef>
                <a:spcPts val="1001"/>
              </a:spcBef>
            </a:pPr>
            <a:r>
              <a:rPr b="0" lang="sl-SI" sz="2800" spc="-1" strike="noStrike">
                <a:solidFill>
                  <a:srgbClr val="21409a"/>
                </a:solidFill>
                <a:latin typeface="Calibri"/>
                <a:ea typeface="DejaVu Sans"/>
              </a:rPr>
              <a:t>primer daljše verzije nalepke </a:t>
            </a: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pic>
        <p:nvPicPr>
          <p:cNvPr id="178" name="" descr=""/>
          <p:cNvPicPr/>
          <p:nvPr/>
        </p:nvPicPr>
        <p:blipFill>
          <a:blip r:embed="rId1"/>
          <a:srcRect l="26414" t="18885" r="30440" b="12245"/>
          <a:stretch/>
        </p:blipFill>
        <p:spPr>
          <a:xfrm>
            <a:off x="3074400" y="301680"/>
            <a:ext cx="6487560" cy="5195520"/>
          </a:xfrm>
          <a:prstGeom prst="rect">
            <a:avLst/>
          </a:prstGeom>
          <a:ln w="0">
            <a:noFill/>
          </a:ln>
        </p:spPr>
      </p:pic>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CustomShape 43"/>
          <p:cNvSpPr/>
          <p:nvPr/>
        </p:nvSpPr>
        <p:spPr>
          <a:xfrm>
            <a:off x="692640" y="301680"/>
            <a:ext cx="8689320" cy="706320"/>
          </a:xfrm>
          <a:prstGeom prst="rect">
            <a:avLst/>
          </a:prstGeom>
          <a:noFill/>
          <a:ln w="0">
            <a:noFill/>
          </a:ln>
        </p:spPr>
        <p:style>
          <a:lnRef idx="0"/>
          <a:fillRef idx="0"/>
          <a:effectRef idx="0"/>
          <a:fontRef idx="minor"/>
        </p:style>
      </p:sp>
      <p:sp>
        <p:nvSpPr>
          <p:cNvPr id="180" name="CustomShape 44"/>
          <p:cNvSpPr/>
          <p:nvPr/>
        </p:nvSpPr>
        <p:spPr>
          <a:xfrm>
            <a:off x="551160" y="649800"/>
            <a:ext cx="2638800" cy="4452480"/>
          </a:xfrm>
          <a:prstGeom prst="rect">
            <a:avLst/>
          </a:prstGeom>
          <a:noFill/>
          <a:ln w="0">
            <a:noFill/>
          </a:ln>
        </p:spPr>
        <p:style>
          <a:lnRef idx="0"/>
          <a:fillRef idx="0"/>
          <a:effectRef idx="0"/>
          <a:fontRef idx="minor"/>
        </p:style>
        <p:txBody>
          <a:bodyPr lIns="90000" rIns="90000" tIns="45000" bIns="45000" anchor="t">
            <a:normAutofit/>
          </a:bodyPr>
          <a:p>
            <a:pPr>
              <a:lnSpc>
                <a:spcPct val="90000"/>
              </a:lnSpc>
              <a:spcBef>
                <a:spcPts val="1001"/>
              </a:spcBef>
            </a:pPr>
            <a:endParaRPr b="0" lang="sl-SI" sz="2800" spc="-1" strike="noStrike">
              <a:latin typeface="Arial"/>
            </a:endParaRPr>
          </a:p>
          <a:p>
            <a:pPr>
              <a:lnSpc>
                <a:spcPct val="90000"/>
              </a:lnSpc>
              <a:spcBef>
                <a:spcPts val="1001"/>
              </a:spcBef>
            </a:pPr>
            <a:r>
              <a:rPr b="0" lang="sl-SI" sz="2800" spc="-1" strike="noStrike">
                <a:solidFill>
                  <a:srgbClr val="21409a"/>
                </a:solidFill>
                <a:latin typeface="Calibri"/>
                <a:ea typeface="DejaVu Sans"/>
              </a:rPr>
              <a:t>primer krajše </a:t>
            </a:r>
            <a:r>
              <a:rPr b="0" lang="sl-SI" sz="2800" spc="-1" strike="noStrike">
                <a:solidFill>
                  <a:srgbClr val="3465a4"/>
                </a:solidFill>
                <a:latin typeface="Calibri"/>
                <a:ea typeface="DejaVu Sans"/>
              </a:rPr>
              <a:t>verzije nalepke</a:t>
            </a:r>
            <a:r>
              <a:rPr b="0" lang="sl-SI" sz="2800" spc="-1" strike="noStrike">
                <a:solidFill>
                  <a:srgbClr val="bf0041"/>
                </a:solidFill>
                <a:latin typeface="Calibri"/>
                <a:ea typeface="DejaVu Sans"/>
              </a:rPr>
              <a:t>  obvezno obvestilo po 13. členu GDPR, ki ga objavimo na spletni strani</a:t>
            </a: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pic>
        <p:nvPicPr>
          <p:cNvPr id="181" name="" descr=""/>
          <p:cNvPicPr/>
          <p:nvPr/>
        </p:nvPicPr>
        <p:blipFill>
          <a:blip r:embed="rId1"/>
          <a:srcRect l="27258" t="33524" r="31840" b="21383"/>
          <a:stretch/>
        </p:blipFill>
        <p:spPr>
          <a:xfrm>
            <a:off x="3300840" y="575280"/>
            <a:ext cx="5808960" cy="4177080"/>
          </a:xfrm>
          <a:prstGeom prst="rect">
            <a:avLst/>
          </a:prstGeom>
          <a:ln w="0">
            <a:noFill/>
          </a:ln>
        </p:spPr>
      </p:pic>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2" name="" descr=""/>
          <p:cNvPicPr/>
          <p:nvPr/>
        </p:nvPicPr>
        <p:blipFill>
          <a:blip r:embed="rId1"/>
          <a:srcRect l="25387" t="16722" r="29225" b="12077"/>
          <a:stretch/>
        </p:blipFill>
        <p:spPr>
          <a:xfrm>
            <a:off x="1329840" y="235800"/>
            <a:ext cx="7477920" cy="5225760"/>
          </a:xfrm>
          <a:prstGeom prst="rect">
            <a:avLst/>
          </a:prstGeom>
          <a:ln w="0">
            <a:noFill/>
          </a:ln>
        </p:spPr>
      </p:pic>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CustomShape 13"/>
          <p:cNvSpPr/>
          <p:nvPr/>
        </p:nvSpPr>
        <p:spPr>
          <a:xfrm>
            <a:off x="692640" y="301680"/>
            <a:ext cx="8689320" cy="706320"/>
          </a:xfrm>
          <a:prstGeom prst="rect">
            <a:avLst/>
          </a:prstGeom>
          <a:noFill/>
          <a:ln w="0">
            <a:noFill/>
          </a:ln>
        </p:spPr>
        <p:style>
          <a:lnRef idx="0"/>
          <a:fillRef idx="0"/>
          <a:effectRef idx="0"/>
          <a:fontRef idx="minor"/>
        </p:style>
      </p:sp>
      <p:sp>
        <p:nvSpPr>
          <p:cNvPr id="184" name="CustomShape 14"/>
          <p:cNvSpPr/>
          <p:nvPr/>
        </p:nvSpPr>
        <p:spPr>
          <a:xfrm>
            <a:off x="551160" y="649800"/>
            <a:ext cx="9042120" cy="4452480"/>
          </a:xfrm>
          <a:prstGeom prst="rect">
            <a:avLst/>
          </a:prstGeom>
          <a:noFill/>
          <a:ln w="0">
            <a:noFill/>
          </a:ln>
        </p:spPr>
        <p:style>
          <a:lnRef idx="0"/>
          <a:fillRef idx="0"/>
          <a:effectRef idx="0"/>
          <a:fontRef idx="minor"/>
        </p:style>
        <p:txBody>
          <a:bodyPr lIns="90000" rIns="90000" tIns="45000" bIns="45000" anchor="t">
            <a:normAutofit/>
          </a:bodyPr>
          <a:p>
            <a:pPr>
              <a:lnSpc>
                <a:spcPct val="90000"/>
              </a:lnSpc>
              <a:spcBef>
                <a:spcPts val="1001"/>
              </a:spcBef>
            </a:pPr>
            <a:r>
              <a:rPr b="0" lang="sl-SI" sz="2800" spc="-1" strike="noStrike" u="sng">
                <a:solidFill>
                  <a:srgbClr val="ff0000"/>
                </a:solidFill>
                <a:uFillTx/>
                <a:latin typeface="Calibri"/>
                <a:ea typeface="DejaVu Sans"/>
              </a:rPr>
              <a:t>Kazenske določbe</a:t>
            </a:r>
            <a:r>
              <a:rPr b="0" lang="sl-SI" sz="2800" spc="-1" strike="noStrike">
                <a:solidFill>
                  <a:srgbClr val="ff0000"/>
                </a:solidFill>
                <a:latin typeface="Calibri"/>
                <a:ea typeface="DejaVu Sans"/>
              </a:rPr>
              <a:t> </a:t>
            </a:r>
            <a:r>
              <a:rPr b="0" lang="sl-SI" sz="2800" spc="-1" strike="noStrike">
                <a:solidFill>
                  <a:srgbClr val="000000"/>
                </a:solidFill>
                <a:latin typeface="Calibri"/>
                <a:ea typeface="DejaVu Sans"/>
              </a:rPr>
              <a:t>(od 95. - 115. člen): novost so </a:t>
            </a:r>
            <a:r>
              <a:rPr b="1" lang="sl-SI" sz="2800" spc="-1" strike="noStrike">
                <a:solidFill>
                  <a:srgbClr val="000000"/>
                </a:solidFill>
                <a:latin typeface="Calibri"/>
                <a:ea typeface="DejaVu Sans"/>
              </a:rPr>
              <a:t>globe</a:t>
            </a:r>
            <a:r>
              <a:rPr b="0" lang="sl-SI" sz="2800" spc="-1" strike="noStrike">
                <a:solidFill>
                  <a:srgbClr val="000000"/>
                </a:solidFill>
                <a:latin typeface="Calibri"/>
                <a:ea typeface="DejaVu Sans"/>
              </a:rPr>
              <a:t>, ki jih bo </a:t>
            </a:r>
            <a:r>
              <a:rPr b="0" lang="sl-SI" sz="2800" spc="-1" strike="noStrike">
                <a:solidFill>
                  <a:srgbClr val="d62e4e"/>
                </a:solidFill>
                <a:latin typeface="Calibri"/>
                <a:ea typeface="DejaVu Sans"/>
              </a:rPr>
              <a:t>Informacijski pooblaščenec lahko sedaj tudi dejansko izrekal</a:t>
            </a:r>
            <a:r>
              <a:rPr b="0" lang="sl-SI" sz="2800" spc="-1" strike="noStrike">
                <a:solidFill>
                  <a:srgbClr val="000000"/>
                </a:solidFill>
                <a:latin typeface="Calibri"/>
                <a:ea typeface="DejaVu Sans"/>
              </a:rPr>
              <a:t> (višja raven zaščite ustavne pravice do varstva osebnih podatkov)</a:t>
            </a:r>
            <a:endParaRPr b="0" lang="sl-SI" sz="2800" spc="-1" strike="noStrike">
              <a:latin typeface="Arial"/>
            </a:endParaRPr>
          </a:p>
          <a:p>
            <a:pPr>
              <a:lnSpc>
                <a:spcPct val="90000"/>
              </a:lnSpc>
              <a:spcBef>
                <a:spcPts val="1001"/>
              </a:spcBef>
            </a:pPr>
            <a:r>
              <a:rPr b="0" lang="sl-SI" sz="2800" spc="-1" strike="noStrike">
                <a:solidFill>
                  <a:srgbClr val="000000"/>
                </a:solidFill>
                <a:latin typeface="Calibri"/>
                <a:ea typeface="DejaVu Sans"/>
              </a:rPr>
              <a:t>Splošna uredba – sankcije se izrekajo le pravnim osebam, samostojnim podjetnikom in posameznikom, ki samostojno opravljajo dejavnost</a:t>
            </a:r>
            <a:endParaRPr b="0" lang="sl-SI" sz="2800" spc="-1" strike="noStrike">
              <a:latin typeface="Arial"/>
            </a:endParaRPr>
          </a:p>
          <a:p>
            <a:pPr>
              <a:lnSpc>
                <a:spcPct val="90000"/>
              </a:lnSpc>
              <a:spcBef>
                <a:spcPts val="1001"/>
              </a:spcBef>
            </a:pPr>
            <a:r>
              <a:rPr b="0" lang="sl-SI" sz="2800" spc="-1" strike="noStrike">
                <a:solidFill>
                  <a:srgbClr val="000000"/>
                </a:solidFill>
                <a:latin typeface="Calibri"/>
                <a:ea typeface="DejaVu Sans"/>
              </a:rPr>
              <a:t>ZVOP-2 – predpisuje sankcije tudi za kršitve po GDPR, ki so jih storile odgovorne osebe ali posamezniki</a:t>
            </a:r>
            <a:endParaRPr b="0" lang="sl-SI" sz="2800" spc="-1" strike="noStrike">
              <a:latin typeface="Arial"/>
            </a:endParaRPr>
          </a:p>
          <a:p>
            <a:pPr>
              <a:lnSpc>
                <a:spcPct val="90000"/>
              </a:lnSpc>
              <a:spcBef>
                <a:spcPts val="1001"/>
              </a:spcBef>
            </a:pP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CustomShape 17"/>
          <p:cNvSpPr/>
          <p:nvPr/>
        </p:nvSpPr>
        <p:spPr>
          <a:xfrm>
            <a:off x="809640" y="443160"/>
            <a:ext cx="8524080" cy="4643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sl-SI" sz="2600" spc="-1" strike="noStrike">
              <a:latin typeface="Arial"/>
            </a:endParaRPr>
          </a:p>
          <a:p>
            <a:pPr>
              <a:lnSpc>
                <a:spcPct val="100000"/>
              </a:lnSpc>
            </a:pPr>
            <a:r>
              <a:rPr b="0" lang="sl-SI" sz="2600" spc="-1" strike="noStrike">
                <a:solidFill>
                  <a:srgbClr val="000000"/>
                </a:solidFill>
                <a:latin typeface="Calibri"/>
                <a:ea typeface="Microsoft YaHei"/>
              </a:rPr>
              <a:t>Razlika med ZVOP-1 in ZVOP-2 je v tem, da je ZVOP-1, ki je bil </a:t>
            </a:r>
            <a:r>
              <a:rPr b="1" lang="sl-SI" sz="2600" spc="-1" strike="noStrike">
                <a:solidFill>
                  <a:srgbClr val="000000"/>
                </a:solidFill>
                <a:latin typeface="Calibri"/>
                <a:ea typeface="Microsoft YaHei"/>
              </a:rPr>
              <a:t>do uvedbe Splošne uredbe edini zakon o varstvu osebnih podatkov, urejal vsa določila glede varstva osebnih podatkov,</a:t>
            </a:r>
            <a:r>
              <a:rPr b="0" lang="sl-SI" sz="2600" spc="-1" strike="noStrike">
                <a:solidFill>
                  <a:srgbClr val="000000"/>
                </a:solidFill>
                <a:latin typeface="Calibri"/>
                <a:ea typeface="Microsoft YaHei"/>
              </a:rPr>
              <a:t> </a:t>
            </a:r>
            <a:r>
              <a:rPr b="1" lang="sl-SI" sz="2600" spc="-1" strike="noStrike">
                <a:solidFill>
                  <a:srgbClr val="21409a"/>
                </a:solidFill>
                <a:latin typeface="Calibri"/>
                <a:ea typeface="Microsoft YaHei"/>
              </a:rPr>
              <a:t>ZVOP-2 pa se v posameznih določilih sklicuje na Splošno uredbo in posebej ne ureja določenih področij varstva osebnih podatkov. </a:t>
            </a:r>
            <a:endParaRPr b="0" lang="sl-SI" sz="2600" spc="-1" strike="noStrike">
              <a:latin typeface="Arial"/>
            </a:endParaRPr>
          </a:p>
          <a:p>
            <a:pPr>
              <a:lnSpc>
                <a:spcPct val="100000"/>
              </a:lnSpc>
            </a:pPr>
            <a:endParaRPr b="0" lang="sl-SI" sz="2600" spc="-1" strike="noStrike">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CustomShape 19"/>
          <p:cNvSpPr/>
          <p:nvPr/>
        </p:nvSpPr>
        <p:spPr>
          <a:xfrm>
            <a:off x="501840" y="301680"/>
            <a:ext cx="9298440" cy="812160"/>
          </a:xfrm>
          <a:prstGeom prst="rect">
            <a:avLst/>
          </a:prstGeom>
          <a:noFill/>
          <a:ln w="0">
            <a:noFill/>
          </a:ln>
        </p:spPr>
        <p:style>
          <a:lnRef idx="0"/>
          <a:fillRef idx="0"/>
          <a:effectRef idx="0"/>
          <a:fontRef idx="minor"/>
        </p:style>
        <p:txBody>
          <a:bodyPr lIns="90000" rIns="90000" tIns="45000" bIns="45000" anchor="ctr">
            <a:noAutofit/>
          </a:bodyPr>
          <a:p>
            <a:pPr>
              <a:lnSpc>
                <a:spcPct val="90000"/>
              </a:lnSpc>
            </a:pPr>
            <a:r>
              <a:rPr b="0" lang="sl-SI" sz="2800" spc="-1" strike="noStrike">
                <a:solidFill>
                  <a:srgbClr val="000000"/>
                </a:solidFill>
                <a:latin typeface="Calibri Light"/>
                <a:ea typeface="DejaVu Sans"/>
              </a:rPr>
              <a:t>Kazenske določbe – primer glob ob kršitvi splošnih določb </a:t>
            </a:r>
            <a:endParaRPr b="0" lang="sl-SI" sz="2800" spc="-1" strike="noStrike">
              <a:latin typeface="Arial"/>
            </a:endParaRPr>
          </a:p>
          <a:p>
            <a:pPr>
              <a:lnSpc>
                <a:spcPct val="90000"/>
              </a:lnSpc>
            </a:pPr>
            <a:r>
              <a:rPr b="0" lang="sl-SI" sz="2800" spc="-1" strike="noStrike">
                <a:solidFill>
                  <a:srgbClr val="000000"/>
                </a:solidFill>
                <a:latin typeface="Calibri Light"/>
                <a:ea typeface="DejaVu Sans"/>
              </a:rPr>
              <a:t>video nadzora</a:t>
            </a:r>
            <a:endParaRPr b="0" lang="sl-SI" sz="2800" spc="-1" strike="noStrike">
              <a:latin typeface="Arial"/>
            </a:endParaRPr>
          </a:p>
        </p:txBody>
      </p:sp>
      <p:sp>
        <p:nvSpPr>
          <p:cNvPr id="186" name="CustomShape 20"/>
          <p:cNvSpPr/>
          <p:nvPr/>
        </p:nvSpPr>
        <p:spPr>
          <a:xfrm>
            <a:off x="692640" y="1509120"/>
            <a:ext cx="8689320" cy="3592800"/>
          </a:xfrm>
          <a:prstGeom prst="rect">
            <a:avLst/>
          </a:prstGeom>
          <a:noFill/>
          <a:ln w="0">
            <a:noFill/>
          </a:ln>
        </p:spPr>
        <p:style>
          <a:lnRef idx="0"/>
          <a:fillRef idx="0"/>
          <a:effectRef idx="0"/>
          <a:fontRef idx="minor"/>
        </p:style>
      </p:sp>
      <p:pic>
        <p:nvPicPr>
          <p:cNvPr id="187" name="" descr=""/>
          <p:cNvPicPr/>
          <p:nvPr/>
        </p:nvPicPr>
        <p:blipFill>
          <a:blip r:embed="rId1"/>
          <a:srcRect l="14629" t="22215" r="15291" b="36938"/>
          <a:stretch/>
        </p:blipFill>
        <p:spPr>
          <a:xfrm>
            <a:off x="1112760" y="1114560"/>
            <a:ext cx="8590680" cy="4392000"/>
          </a:xfrm>
          <a:prstGeom prst="rect">
            <a:avLst/>
          </a:prstGeom>
          <a:ln w="0">
            <a:noFill/>
          </a:ln>
        </p:spPr>
      </p:pic>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CustomShape 21"/>
          <p:cNvSpPr/>
          <p:nvPr/>
        </p:nvSpPr>
        <p:spPr>
          <a:xfrm>
            <a:off x="692640" y="301680"/>
            <a:ext cx="8689320" cy="706320"/>
          </a:xfrm>
          <a:prstGeom prst="rect">
            <a:avLst/>
          </a:prstGeom>
          <a:noFill/>
          <a:ln w="0">
            <a:noFill/>
          </a:ln>
        </p:spPr>
        <p:style>
          <a:lnRef idx="0"/>
          <a:fillRef idx="0"/>
          <a:effectRef idx="0"/>
          <a:fontRef idx="minor"/>
        </p:style>
      </p:sp>
      <p:sp>
        <p:nvSpPr>
          <p:cNvPr id="189" name="CustomShape 22"/>
          <p:cNvSpPr/>
          <p:nvPr/>
        </p:nvSpPr>
        <p:spPr>
          <a:xfrm>
            <a:off x="692640" y="560880"/>
            <a:ext cx="8689320" cy="4541040"/>
          </a:xfrm>
          <a:prstGeom prst="rect">
            <a:avLst/>
          </a:prstGeom>
          <a:noFill/>
          <a:ln w="0">
            <a:noFill/>
          </a:ln>
        </p:spPr>
        <p:style>
          <a:lnRef idx="0"/>
          <a:fillRef idx="0"/>
          <a:effectRef idx="0"/>
          <a:fontRef idx="minor"/>
        </p:style>
        <p:txBody>
          <a:bodyPr lIns="90000" rIns="90000" tIns="45000" bIns="45000" anchor="t">
            <a:normAutofit/>
          </a:bodyPr>
          <a:p>
            <a:pPr>
              <a:lnSpc>
                <a:spcPct val="90000"/>
              </a:lnSpc>
              <a:spcBef>
                <a:spcPts val="1001"/>
              </a:spcBef>
            </a:pPr>
            <a:r>
              <a:rPr b="0" lang="sl-SI" sz="2800" spc="-1" strike="noStrike" u="sng">
                <a:solidFill>
                  <a:srgbClr val="ff0000"/>
                </a:solidFill>
                <a:uFillTx/>
                <a:latin typeface="Calibri"/>
                <a:ea typeface="DejaVu Sans"/>
              </a:rPr>
              <a:t>Informacijski pooblaščenec lahko vodi nadzorne postopke tudi v javnem interesu </a:t>
            </a:r>
            <a:r>
              <a:rPr b="0" lang="sl-SI" sz="2800" spc="-1" strike="noStrike">
                <a:solidFill>
                  <a:srgbClr val="000000"/>
                </a:solidFill>
                <a:latin typeface="Calibri"/>
                <a:ea typeface="DejaVu Sans"/>
              </a:rPr>
              <a:t>(po uradni dolžnosti), ki jih uvede ali na lastno pobudo, na podlagi prijave katerekoli fizične ali pravne osebe ali na pobudo drugih organov, kar je klasični postopek inšpekcijskega nadzora po določbah Zakona o inšpekcijskem nadzoru;</a:t>
            </a:r>
            <a:r>
              <a:rPr b="0" lang="sl-SI" sz="2800" spc="-1" strike="noStrike">
                <a:solidFill>
                  <a:srgbClr val="3465a4"/>
                </a:solidFill>
                <a:latin typeface="Calibri"/>
                <a:ea typeface="DejaVu Sans"/>
              </a:rPr>
              <a:t> prijavitelj je torej lahko kdorkoli</a:t>
            </a:r>
            <a:r>
              <a:rPr b="0" lang="sl-SI" sz="2800" spc="-1" strike="noStrike">
                <a:solidFill>
                  <a:srgbClr val="000000"/>
                </a:solidFill>
                <a:latin typeface="Calibri"/>
                <a:ea typeface="DejaVu Sans"/>
              </a:rPr>
              <a:t> - če je to posameznik, na katerega se osebi podatki nanašajo, potem izvršuje svoje pravice posredno - zadoščeno mu bo preko ukrepanja nadzornega organa v javnem interesu, ne pa osebno – 54. in 55. člen ZVOP-2</a:t>
            </a: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0" name="" descr=""/>
          <p:cNvPicPr/>
          <p:nvPr/>
        </p:nvPicPr>
        <p:blipFill>
          <a:blip r:embed="rId1"/>
          <a:stretch/>
        </p:blipFill>
        <p:spPr>
          <a:xfrm>
            <a:off x="2283120" y="864000"/>
            <a:ext cx="5638320" cy="335124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6"/>
          <p:cNvSpPr/>
          <p:nvPr/>
        </p:nvSpPr>
        <p:spPr>
          <a:xfrm>
            <a:off x="943200" y="602640"/>
            <a:ext cx="8439480" cy="5616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sl-SI" sz="2600" spc="-1" strike="noStrike">
              <a:latin typeface="Arial"/>
            </a:endParaRPr>
          </a:p>
          <a:p>
            <a:pPr>
              <a:lnSpc>
                <a:spcPct val="100000"/>
              </a:lnSpc>
            </a:pPr>
            <a:r>
              <a:rPr b="0" lang="sl-SI" sz="2600" spc="-1" strike="noStrike">
                <a:solidFill>
                  <a:srgbClr val="21409a"/>
                </a:solidFill>
                <a:latin typeface="Calibri"/>
                <a:ea typeface="Microsoft YaHei"/>
              </a:rPr>
              <a:t>S sprejetjem ZVOP-2 se področje varstva osebnih podatkov v Sloveniji ureja s tremi centralnimi predpisi:</a:t>
            </a:r>
            <a:endParaRPr b="0" lang="sl-SI" sz="2600" spc="-1" strike="noStrike">
              <a:latin typeface="Arial"/>
            </a:endParaRPr>
          </a:p>
          <a:p>
            <a:pPr>
              <a:lnSpc>
                <a:spcPct val="100000"/>
              </a:lnSpc>
            </a:pPr>
            <a:r>
              <a:rPr b="0" lang="sl-SI" sz="2600" spc="-1" strike="noStrike">
                <a:solidFill>
                  <a:srgbClr val="21409a"/>
                </a:solidFill>
                <a:latin typeface="Calibri"/>
                <a:ea typeface="Microsoft YaHei"/>
              </a:rPr>
              <a:t> </a:t>
            </a:r>
            <a:endParaRPr b="0" lang="sl-SI" sz="2600" spc="-1" strike="noStrike">
              <a:latin typeface="Arial"/>
            </a:endParaRPr>
          </a:p>
          <a:p>
            <a:pPr>
              <a:lnSpc>
                <a:spcPct val="100000"/>
              </a:lnSpc>
            </a:pPr>
            <a:r>
              <a:rPr b="0" lang="sl-SI" sz="2600" spc="-1" strike="noStrike">
                <a:solidFill>
                  <a:srgbClr val="21409a"/>
                </a:solidFill>
                <a:latin typeface="Calibri"/>
                <a:ea typeface="Microsoft YaHei"/>
              </a:rPr>
              <a:t>- ZVOP-2 </a:t>
            </a:r>
            <a:endParaRPr b="0" lang="sl-SI" sz="2600" spc="-1" strike="noStrike">
              <a:latin typeface="Arial"/>
            </a:endParaRPr>
          </a:p>
          <a:p>
            <a:pPr>
              <a:lnSpc>
                <a:spcPct val="100000"/>
              </a:lnSpc>
            </a:pPr>
            <a:r>
              <a:rPr b="0" lang="sl-SI" sz="2600" spc="-1" strike="noStrike">
                <a:solidFill>
                  <a:srgbClr val="21409a"/>
                </a:solidFill>
                <a:latin typeface="Calibri"/>
                <a:ea typeface="Microsoft YaHei"/>
              </a:rPr>
              <a:t>- Splošno uredbo (določbe, ki se neposredno uporabljajo),</a:t>
            </a:r>
            <a:endParaRPr b="0" lang="sl-SI" sz="2600" spc="-1" strike="noStrike">
              <a:latin typeface="Arial"/>
            </a:endParaRPr>
          </a:p>
          <a:p>
            <a:pPr>
              <a:lnSpc>
                <a:spcPct val="100000"/>
              </a:lnSpc>
            </a:pPr>
            <a:r>
              <a:rPr b="0" lang="sl-SI" sz="2600" spc="-1" strike="noStrike">
                <a:solidFill>
                  <a:srgbClr val="21409a"/>
                </a:solidFill>
                <a:latin typeface="Calibri"/>
                <a:ea typeface="Microsoft YaHei"/>
              </a:rPr>
              <a:t>- ZVOPOKD (Zakon o varstvu osebnih podatkov na področju</a:t>
            </a:r>
            <a:endParaRPr b="0" lang="sl-SI" sz="2600" spc="-1" strike="noStrike">
              <a:latin typeface="Arial"/>
            </a:endParaRPr>
          </a:p>
          <a:p>
            <a:pPr>
              <a:lnSpc>
                <a:spcPct val="100000"/>
              </a:lnSpc>
            </a:pPr>
            <a:r>
              <a:rPr b="0" lang="sl-SI" sz="2600" spc="-1" strike="noStrike">
                <a:solidFill>
                  <a:srgbClr val="21409a"/>
                </a:solidFill>
                <a:latin typeface="Calibri"/>
                <a:ea typeface="Microsoft YaHei"/>
              </a:rPr>
              <a:t>  </a:t>
            </a:r>
            <a:r>
              <a:rPr b="0" lang="sl-SI" sz="2600" spc="-1" strike="noStrike">
                <a:solidFill>
                  <a:srgbClr val="21409a"/>
                </a:solidFill>
                <a:latin typeface="Calibri"/>
                <a:ea typeface="Microsoft YaHei"/>
              </a:rPr>
              <a:t>obravnavanja kaznivih dejanj)</a:t>
            </a:r>
            <a:endParaRPr b="0" lang="sl-SI" sz="2600" spc="-1" strike="noStrike">
              <a:latin typeface="Arial"/>
            </a:endParaRPr>
          </a:p>
          <a:p>
            <a:pPr>
              <a:lnSpc>
                <a:spcPct val="100000"/>
              </a:lnSpc>
            </a:pPr>
            <a:endParaRPr b="0" lang="sl-SI" sz="2600" spc="-1" strike="noStrike">
              <a:latin typeface="Arial"/>
            </a:endParaRPr>
          </a:p>
          <a:p>
            <a:pPr>
              <a:lnSpc>
                <a:spcPct val="100000"/>
              </a:lnSpc>
            </a:pPr>
            <a:endParaRPr b="0" lang="sl-SI" sz="26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CustomShape 5"/>
          <p:cNvSpPr/>
          <p:nvPr/>
        </p:nvSpPr>
        <p:spPr>
          <a:xfrm>
            <a:off x="692640" y="301680"/>
            <a:ext cx="8689320" cy="1091160"/>
          </a:xfrm>
          <a:prstGeom prst="rect">
            <a:avLst/>
          </a:prstGeom>
          <a:noFill/>
          <a:ln w="0">
            <a:noFill/>
          </a:ln>
        </p:spPr>
        <p:style>
          <a:lnRef idx="0"/>
          <a:fillRef idx="0"/>
          <a:effectRef idx="0"/>
          <a:fontRef idx="minor"/>
        </p:style>
        <p:txBody>
          <a:bodyPr lIns="90000" rIns="90000" tIns="45000" bIns="45000" anchor="ctr">
            <a:normAutofit fontScale="87000"/>
          </a:bodyPr>
          <a:p>
            <a:pPr>
              <a:lnSpc>
                <a:spcPct val="90000"/>
              </a:lnSpc>
            </a:pPr>
            <a:r>
              <a:rPr b="1" lang="sl-SI" sz="3200" spc="-1" strike="noStrike">
                <a:solidFill>
                  <a:srgbClr val="3465a4"/>
                </a:solidFill>
                <a:latin typeface="Calibri Light"/>
                <a:ea typeface="DejaVu Sans"/>
              </a:rPr>
              <a:t>Splošna uredba in ZVOP-2 od upravljavcev zbirk podatkov zahtevata aktivnosti, </a:t>
            </a:r>
            <a:r>
              <a:rPr b="1" lang="sl-SI" sz="3200" spc="-1" strike="noStrike">
                <a:solidFill>
                  <a:srgbClr val="d62e4e"/>
                </a:solidFill>
                <a:latin typeface="Calibri Light"/>
                <a:ea typeface="DejaVu Sans"/>
              </a:rPr>
              <a:t>ki so se izvajale že po ZVOP-1:</a:t>
            </a:r>
            <a:endParaRPr b="0" lang="sl-SI" sz="3200" spc="-1" strike="noStrike">
              <a:latin typeface="Arial"/>
            </a:endParaRPr>
          </a:p>
        </p:txBody>
      </p:sp>
      <p:sp>
        <p:nvSpPr>
          <p:cNvPr id="132" name="CustomShape 6"/>
          <p:cNvSpPr/>
          <p:nvPr/>
        </p:nvSpPr>
        <p:spPr>
          <a:xfrm>
            <a:off x="525960" y="1393920"/>
            <a:ext cx="8689320" cy="3592800"/>
          </a:xfrm>
          <a:prstGeom prst="rect">
            <a:avLst/>
          </a:prstGeom>
          <a:noFill/>
          <a:ln w="0">
            <a:noFill/>
          </a:ln>
        </p:spPr>
        <p:style>
          <a:lnRef idx="0"/>
          <a:fillRef idx="0"/>
          <a:effectRef idx="0"/>
          <a:fontRef idx="minor"/>
        </p:style>
        <p:txBody>
          <a:bodyPr lIns="90000" rIns="90000" tIns="45000" bIns="45000" anchor="t">
            <a:normAutofit/>
          </a:bodyPr>
          <a:p>
            <a:pPr marL="228600" indent="-225360">
              <a:lnSpc>
                <a:spcPct val="90000"/>
              </a:lnSpc>
              <a:spcBef>
                <a:spcPts val="1001"/>
              </a:spcBef>
              <a:buClr>
                <a:srgbClr val="000000"/>
              </a:buClr>
              <a:buFont typeface="Arial"/>
              <a:buChar char="•"/>
            </a:pPr>
            <a:r>
              <a:rPr b="0" lang="sl-SI" sz="2800" spc="-1" strike="noStrike">
                <a:solidFill>
                  <a:srgbClr val="000000"/>
                </a:solidFill>
                <a:latin typeface="Calibri"/>
                <a:ea typeface="DejaVu Sans"/>
              </a:rPr>
              <a:t>katalogi zbirk osebnih podatkov oziroma po novem </a:t>
            </a:r>
            <a:r>
              <a:rPr b="0" lang="sl-SI" sz="2800" spc="-1" strike="noStrike">
                <a:solidFill>
                  <a:srgbClr val="ff0000"/>
                </a:solidFill>
                <a:latin typeface="Calibri"/>
                <a:ea typeface="DejaVu Sans"/>
              </a:rPr>
              <a:t>Informacije, ki jih je potrebno zagotoviti posamezniku</a:t>
            </a:r>
            <a:r>
              <a:rPr b="0" lang="sl-SI" sz="2800" spc="-1" strike="noStrike">
                <a:solidFill>
                  <a:srgbClr val="000000"/>
                </a:solidFill>
                <a:latin typeface="Calibri"/>
                <a:ea typeface="DejaVu Sans"/>
              </a:rPr>
              <a:t> </a:t>
            </a:r>
            <a:endParaRPr b="0" lang="sl-SI" sz="2800" spc="-1" strike="noStrike">
              <a:latin typeface="Arial"/>
            </a:endParaRPr>
          </a:p>
          <a:p>
            <a:pPr marL="228600" indent="-225360">
              <a:lnSpc>
                <a:spcPct val="90000"/>
              </a:lnSpc>
              <a:spcBef>
                <a:spcPts val="1001"/>
              </a:spcBef>
              <a:buClr>
                <a:srgbClr val="000000"/>
              </a:buClr>
              <a:buFont typeface="Arial"/>
              <a:buChar char="•"/>
            </a:pPr>
            <a:r>
              <a:rPr b="0" lang="sl-SI" sz="2800" spc="-1" strike="noStrike">
                <a:solidFill>
                  <a:srgbClr val="ff0000"/>
                </a:solidFill>
                <a:latin typeface="Calibri"/>
                <a:ea typeface="DejaVu Sans"/>
              </a:rPr>
              <a:t>Evidence dejavnosti obdelav - EDO</a:t>
            </a:r>
            <a:r>
              <a:rPr b="0" lang="sl-SI" sz="2800" spc="-1" strike="noStrike">
                <a:solidFill>
                  <a:srgbClr val="000000"/>
                </a:solidFill>
                <a:latin typeface="Calibri"/>
                <a:ea typeface="DejaVu Sans"/>
              </a:rPr>
              <a:t> </a:t>
            </a:r>
            <a:endParaRPr b="0" lang="sl-SI" sz="2800" spc="-1" strike="noStrike">
              <a:latin typeface="Arial"/>
            </a:endParaRPr>
          </a:p>
          <a:p>
            <a:pPr>
              <a:lnSpc>
                <a:spcPct val="90000"/>
              </a:lnSpc>
              <a:spcBef>
                <a:spcPts val="1001"/>
              </a:spcBef>
            </a:pPr>
            <a:r>
              <a:rPr b="0" lang="sl-SI" sz="2800" spc="-1" strike="noStrike">
                <a:solidFill>
                  <a:srgbClr val="000000"/>
                </a:solidFill>
                <a:latin typeface="Calibri"/>
                <a:ea typeface="DejaVu Sans"/>
              </a:rPr>
              <a:t>(prej 26. člen ZVOP-1, sedaj 13., 14. in 15. člen Uredbe ter 30. člen Uredbe); </a:t>
            </a:r>
            <a:r>
              <a:rPr b="0" lang="sl-SI" sz="2800" spc="-1" strike="noStrike">
                <a:solidFill>
                  <a:srgbClr val="d62e4e"/>
                </a:solidFill>
                <a:latin typeface="Calibri"/>
                <a:ea typeface="Arial"/>
              </a:rPr>
              <a:t>obveznost vodenja EDO velja tako za upravljavce kot tudi za obdelovalce podatkov </a:t>
            </a:r>
            <a:endParaRPr b="0" lang="sl-SI" sz="2800" spc="-1" strike="noStrike">
              <a:latin typeface="Arial"/>
            </a:endParaRPr>
          </a:p>
          <a:p>
            <a:pPr>
              <a:lnSpc>
                <a:spcPct val="90000"/>
              </a:lnSpc>
              <a:spcBef>
                <a:spcPts val="1001"/>
              </a:spcBef>
            </a:pPr>
            <a:endParaRPr b="0" lang="sl-SI" sz="28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300600" y="152640"/>
            <a:ext cx="8517240" cy="569520"/>
          </a:xfrm>
          <a:prstGeom prst="rect">
            <a:avLst/>
          </a:prstGeom>
          <a:noFill/>
          <a:ln w="0">
            <a:noFill/>
          </a:ln>
        </p:spPr>
        <p:txBody>
          <a:bodyPr lIns="0" rIns="0" tIns="91440" bIns="91440" anchor="t">
            <a:noAutofit/>
          </a:bodyPr>
          <a:p>
            <a:pPr indent="0">
              <a:lnSpc>
                <a:spcPct val="100000"/>
              </a:lnSpc>
              <a:buNone/>
              <a:tabLst>
                <a:tab algn="l" pos="0"/>
              </a:tabLst>
            </a:pPr>
            <a:r>
              <a:rPr b="0" lang="sl-SI" sz="2600" spc="-1" strike="noStrike">
                <a:solidFill>
                  <a:srgbClr val="ff0000"/>
                </a:solidFill>
                <a:latin typeface="Arial"/>
                <a:ea typeface="Arial"/>
              </a:rPr>
              <a:t>Informacije za posameznike v zvezi z obdelavo osebnih podatkov – </a:t>
            </a:r>
            <a:r>
              <a:rPr b="0" lang="sl-SI" sz="2600" spc="-1" strike="noStrike">
                <a:solidFill>
                  <a:srgbClr val="158466"/>
                </a:solidFill>
                <a:latin typeface="Arial"/>
                <a:ea typeface="Arial"/>
              </a:rPr>
              <a:t>objava na spletni strani</a:t>
            </a:r>
            <a:r>
              <a:rPr b="0" lang="sl-SI" sz="2600" spc="-1" strike="noStrike">
                <a:solidFill>
                  <a:srgbClr val="ff0000"/>
                </a:solidFill>
                <a:latin typeface="Arial"/>
                <a:ea typeface="Arial"/>
              </a:rPr>
              <a:t> </a:t>
            </a:r>
            <a:endParaRPr b="0" lang="sl-SI" sz="2600" spc="-1" strike="noStrike">
              <a:latin typeface="Arial"/>
            </a:endParaRPr>
          </a:p>
        </p:txBody>
      </p:sp>
      <p:sp>
        <p:nvSpPr>
          <p:cNvPr id="134" name="PlaceHolder 2"/>
          <p:cNvSpPr>
            <a:spLocks noGrp="1"/>
          </p:cNvSpPr>
          <p:nvPr>
            <p:ph/>
          </p:nvPr>
        </p:nvSpPr>
        <p:spPr>
          <a:xfrm>
            <a:off x="345600" y="1451520"/>
            <a:ext cx="8517240" cy="3931200"/>
          </a:xfrm>
          <a:prstGeom prst="rect">
            <a:avLst/>
          </a:prstGeom>
          <a:noFill/>
          <a:ln w="0">
            <a:noFill/>
          </a:ln>
        </p:spPr>
        <p:txBody>
          <a:bodyPr lIns="0" rIns="0" tIns="91440" bIns="91440" anchor="b">
            <a:noAutofit/>
          </a:bodyPr>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Predstavitev upravljavca (organizacije)</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Vizija varstva osebnih podatkov</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Pooblaščena oseba za varstvo osebnih podatkov</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Namen obdelave osebnih podatkov</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Pravni temelj obdelave (zakonske podlage)</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Kategorije uporabnikov</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Morebiten prenos osebnih podatkov v tretje države</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Pravice posameznikov in možnost pritožbe</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Roki hrambe </a:t>
            </a:r>
            <a:endParaRPr b="0" lang="sl-SI" sz="2400" spc="-1" strike="noStrike">
              <a:latin typeface="Arial"/>
            </a:endParaRPr>
          </a:p>
        </p:txBody>
      </p:sp>
      <p:sp>
        <p:nvSpPr>
          <p:cNvPr id="135" name=""/>
          <p:cNvSpPr/>
          <p:nvPr/>
        </p:nvSpPr>
        <p:spPr>
          <a:xfrm>
            <a:off x="6480000" y="1146600"/>
            <a:ext cx="2832480" cy="15260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sl-SI" sz="2400" spc="-1" strike="noStrike">
                <a:solidFill>
                  <a:srgbClr val="000000"/>
                </a:solidFill>
                <a:highlight>
                  <a:srgbClr val="ffff00"/>
                </a:highlight>
                <a:latin typeface="Arial"/>
                <a:ea typeface="DejaVu Sans"/>
              </a:rPr>
              <a:t>13. člen GDPR</a:t>
            </a:r>
            <a:endParaRPr b="0" lang="sl-SI" sz="24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PlaceHolder 1"/>
          <p:cNvSpPr>
            <a:spLocks noGrp="1"/>
          </p:cNvSpPr>
          <p:nvPr>
            <p:ph type="title"/>
          </p:nvPr>
        </p:nvSpPr>
        <p:spPr>
          <a:xfrm>
            <a:off x="5224680" y="1022040"/>
            <a:ext cx="3694680" cy="1797480"/>
          </a:xfrm>
          <a:prstGeom prst="rect">
            <a:avLst/>
          </a:prstGeom>
          <a:noFill/>
          <a:ln w="0">
            <a:noFill/>
          </a:ln>
        </p:spPr>
        <p:txBody>
          <a:bodyPr lIns="0" rIns="0" tIns="91440" bIns="91440" anchor="t">
            <a:noAutofit/>
          </a:bodyPr>
          <a:p>
            <a:pPr indent="0">
              <a:lnSpc>
                <a:spcPct val="100000"/>
              </a:lnSpc>
              <a:buNone/>
              <a:tabLst>
                <a:tab algn="l" pos="0"/>
              </a:tabLst>
            </a:pPr>
            <a:r>
              <a:rPr b="0" lang="sl-SI" sz="3200" spc="-1" strike="noStrike">
                <a:solidFill>
                  <a:srgbClr val="ff0000"/>
                </a:solidFill>
                <a:latin typeface="Arial"/>
                <a:ea typeface="Arial"/>
              </a:rPr>
              <a:t>Evidenca dejavnosti obdelave - EDO </a:t>
            </a:r>
            <a:br>
              <a:rPr sz="3200"/>
            </a:br>
            <a:r>
              <a:rPr b="0" lang="sl-SI" sz="3200" spc="-1" strike="noStrike">
                <a:solidFill>
                  <a:srgbClr val="1e6a39"/>
                </a:solidFill>
                <a:latin typeface="Arial"/>
                <a:ea typeface="Arial"/>
              </a:rPr>
              <a:t>ni potrebna objava na spletni strani </a:t>
            </a:r>
            <a:endParaRPr b="0" lang="sl-SI" sz="3200" spc="-1" strike="noStrike">
              <a:latin typeface="Arial"/>
            </a:endParaRPr>
          </a:p>
        </p:txBody>
      </p:sp>
      <p:sp>
        <p:nvSpPr>
          <p:cNvPr id="137" name="PlaceHolder 2"/>
          <p:cNvSpPr>
            <a:spLocks noGrp="1"/>
          </p:cNvSpPr>
          <p:nvPr>
            <p:ph/>
          </p:nvPr>
        </p:nvSpPr>
        <p:spPr>
          <a:xfrm>
            <a:off x="354240" y="295920"/>
            <a:ext cx="4823280" cy="4865040"/>
          </a:xfrm>
          <a:prstGeom prst="rect">
            <a:avLst/>
          </a:prstGeom>
          <a:noFill/>
          <a:ln w="0">
            <a:noFill/>
          </a:ln>
        </p:spPr>
        <p:txBody>
          <a:bodyPr lIns="0" rIns="0" tIns="91440" bIns="91440" anchor="b">
            <a:noAutofit/>
          </a:bodyPr>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Naziv zbirke - Ime evidence</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Pravna podlaga</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Namen obdelave</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Kategorije posameznikov</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Vrste osebnih podatkov</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Notranji uporabniki</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Zunanji uporabniki</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Rok hrambe</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Način varovanja</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Odgovorna oseba (skrbnik zbirke)</a:t>
            </a:r>
            <a:endParaRPr b="0" lang="sl-SI" sz="2400" spc="-1" strike="noStrike">
              <a:latin typeface="Arial"/>
            </a:endParaRPr>
          </a:p>
          <a:p>
            <a:pPr marL="457200" indent="-380880" algn="just">
              <a:lnSpc>
                <a:spcPct val="115000"/>
              </a:lnSpc>
              <a:spcBef>
                <a:spcPts val="150"/>
              </a:spcBef>
              <a:buClr>
                <a:srgbClr val="000000"/>
              </a:buClr>
              <a:buFont typeface="Calibri"/>
              <a:buChar char="●"/>
            </a:pPr>
            <a:r>
              <a:rPr b="0" lang="sl" sz="2400" spc="-1" strike="noStrike">
                <a:solidFill>
                  <a:srgbClr val="000000"/>
                </a:solidFill>
                <a:latin typeface="Calibri"/>
                <a:ea typeface="Calibri"/>
              </a:rPr>
              <a:t>Informacijska podpora</a:t>
            </a:r>
            <a:endParaRPr b="0" lang="sl-SI" sz="24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CustomShape 34"/>
          <p:cNvSpPr/>
          <p:nvPr/>
        </p:nvSpPr>
        <p:spPr>
          <a:xfrm>
            <a:off x="692640" y="637920"/>
            <a:ext cx="8689320" cy="4464000"/>
          </a:xfrm>
          <a:prstGeom prst="rect">
            <a:avLst/>
          </a:prstGeom>
          <a:noFill/>
          <a:ln w="0">
            <a:noFill/>
          </a:ln>
        </p:spPr>
        <p:style>
          <a:lnRef idx="0"/>
          <a:fillRef idx="0"/>
          <a:effectRef idx="0"/>
          <a:fontRef idx="minor"/>
        </p:style>
        <p:txBody>
          <a:bodyPr lIns="90000" rIns="90000" tIns="45000" bIns="45000" anchor="t">
            <a:normAutofit/>
          </a:bodyPr>
          <a:p>
            <a:pPr>
              <a:lnSpc>
                <a:spcPct val="90000"/>
              </a:lnSpc>
              <a:spcBef>
                <a:spcPts val="1001"/>
              </a:spcBef>
            </a:pPr>
            <a:endParaRPr b="0" lang="sl-SI" sz="2800" spc="-1" strike="noStrike">
              <a:latin typeface="Arial"/>
            </a:endParaRPr>
          </a:p>
          <a:p>
            <a:pPr marL="228600" indent="-225360">
              <a:lnSpc>
                <a:spcPct val="90000"/>
              </a:lnSpc>
              <a:spcBef>
                <a:spcPts val="1001"/>
              </a:spcBef>
              <a:buClr>
                <a:srgbClr val="ff0000"/>
              </a:buClr>
              <a:buFont typeface="Arial"/>
              <a:buChar char="•"/>
            </a:pPr>
            <a:r>
              <a:rPr b="0" lang="sl-SI" sz="2800" spc="-1" strike="noStrike">
                <a:solidFill>
                  <a:srgbClr val="ff0000"/>
                </a:solidFill>
                <a:latin typeface="Calibri"/>
                <a:ea typeface="DejaVu Sans"/>
              </a:rPr>
              <a:t>Pravilnik o obdelavi (varstvu) osebnih podatkov </a:t>
            </a:r>
            <a:r>
              <a:rPr b="0" lang="sl-SI" sz="2800" spc="-1" strike="noStrike">
                <a:solidFill>
                  <a:srgbClr val="000000"/>
                </a:solidFill>
                <a:latin typeface="Calibri"/>
                <a:ea typeface="DejaVu Sans"/>
              </a:rPr>
              <a:t>(prej 25. člen ZVOP-1, sedaj 24., 25. in 32. člen Uredbe) – </a:t>
            </a:r>
            <a:r>
              <a:rPr b="0" lang="sl-SI" sz="2800" spc="-1" strike="noStrike">
                <a:solidFill>
                  <a:srgbClr val="127622"/>
                </a:solidFill>
                <a:latin typeface="Calibri"/>
                <a:ea typeface="DejaVu Sans"/>
              </a:rPr>
              <a:t>prenova zaradi pravne podlage, rokov hrambe video posnetkov </a:t>
            </a:r>
            <a:endParaRPr b="0" lang="sl-SI" sz="2800" spc="-1" strike="noStrike">
              <a:latin typeface="Arial"/>
            </a:endParaRPr>
          </a:p>
          <a:p>
            <a:pPr marL="228600" indent="-225360">
              <a:lnSpc>
                <a:spcPct val="90000"/>
              </a:lnSpc>
              <a:spcBef>
                <a:spcPts val="1001"/>
              </a:spcBef>
              <a:buClr>
                <a:srgbClr val="ff0000"/>
              </a:buClr>
              <a:buFont typeface="Arial"/>
              <a:buChar char="•"/>
            </a:pPr>
            <a:r>
              <a:rPr b="0" lang="sl-SI" sz="2800" spc="-1" strike="noStrike">
                <a:solidFill>
                  <a:srgbClr val="ff4000"/>
                </a:solidFill>
                <a:latin typeface="Calibri"/>
                <a:ea typeface="DejaVu Sans"/>
              </a:rPr>
              <a:t>Pogodbe o obdelavi osebnih podatkov</a:t>
            </a:r>
            <a:r>
              <a:rPr b="0" lang="sl-SI" sz="2800" spc="-1" strike="noStrike">
                <a:solidFill>
                  <a:srgbClr val="127622"/>
                </a:solidFill>
                <a:latin typeface="Calibri"/>
                <a:ea typeface="DejaVu Sans"/>
              </a:rPr>
              <a:t> z vsakim</a:t>
            </a:r>
            <a:r>
              <a:rPr b="0" lang="sl-SI" sz="2800" spc="-1" strike="noStrike">
                <a:solidFill>
                  <a:srgbClr val="ff4000"/>
                </a:solidFill>
                <a:latin typeface="Calibri"/>
                <a:ea typeface="DejaVu Sans"/>
              </a:rPr>
              <a:t> obdelovalcem osebnih podatkov</a:t>
            </a:r>
            <a:r>
              <a:rPr b="0" lang="sl-SI" sz="2800" spc="-1" strike="noStrike">
                <a:solidFill>
                  <a:srgbClr val="000000"/>
                </a:solidFill>
                <a:latin typeface="Calibri"/>
                <a:ea typeface="DejaVu Sans"/>
              </a:rPr>
              <a:t> (prej 11. člen ZVOP-1, sedaj 28. člen Uredbe) </a:t>
            </a:r>
            <a:endParaRPr b="0" lang="sl-SI" sz="28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556</TotalTime>
  <Application>LibreOffice/7.4.1.2$Windows_X86_64 LibreOffice_project/3c58a8f3a960df8bc8fd77b461821e42c061c5f0</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2023-02-18T15:07:30Z</dcterms:created>
  <dc:creator/>
  <dc:description/>
  <dc:language>sl-SI</dc:language>
  <cp:lastModifiedBy/>
  <dcterms:modified xsi:type="dcterms:W3CDTF">2023-02-22T20:55:31Z</dcterms:modified>
  <cp:revision>107</cp:revision>
  <dc:subject/>
  <dc:title>Focus</dc:title>
</cp:coreProperties>
</file>

<file path=docProps/custom.xml><?xml version="1.0" encoding="utf-8"?>
<Properties xmlns="http://schemas.openxmlformats.org/officeDocument/2006/custom-properties" xmlns:vt="http://schemas.openxmlformats.org/officeDocument/2006/docPropsVTypes"/>
</file>