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1"/>
  </p:notesMasterIdLst>
  <p:sldIdLst>
    <p:sldId id="256" r:id="rId5"/>
    <p:sldId id="257" r:id="rId6"/>
    <p:sldId id="258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2BA4-AA25-4ED1-A616-4027A538A0B5}" type="datetimeFigureOut">
              <a:rPr lang="sl-SI" smtClean="0"/>
              <a:t>5. 05. 2023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F508B-3E4A-4870-9C3E-236DD4DC16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677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F508B-3E4A-4870-9C3E-236DD4DC16B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69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971204-BCB9-4243-8816-89B84D7C334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B8FF39-B84A-4517-A3AD-A06478F8BF9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8E97234-50EA-446B-AF4B-B6283C4E30E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E208BD-37D7-4C2B-9059-3396CEDA436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9D4FF98-8C47-4255-8C19-A4CDF02269B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ACF9C3C-5C81-4C6B-AB77-ED3C51E1BF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637DAD0-32AD-4A25-B3A2-2C5AF7DE61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DCED967-717F-4E24-86F0-734B1F4E22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F6A5DC-0A5D-4261-9373-529EC974EA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721133-EC2F-4881-8FB7-583EEA5171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A44E219-C13F-4F35-A845-D4915463D70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1E6899C-2FF8-4250-A4B3-DD9ED24B2D1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F2883FD-DC92-419D-A49F-A525E521F1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BA00094-D4AE-4906-8A57-F77DB7E7ADB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7918EF2-8A30-4609-9569-72562CCD3A0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93F35E1-2D64-4846-89D1-8D3C3C16EB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D359A20-4EBE-4996-BD5A-6A3686ACDC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B6F23A7-ADD9-483D-B251-0E9BA166CE3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0D2D91B-D32E-43B0-8A25-70CB3B9D64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33B4B24-9471-4166-A90A-138A4B3B73E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C2E37EC-FD5F-4030-AA9C-552D8EB660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873F2B5-648A-4EBC-BE73-D6925AA980C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61FCF13-A353-45C3-91B4-31382ACB98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EE55C19-B869-4ED2-8F7B-75B1495B14B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sv-SE"/>
              <a:t>Metka Galič, 10. 5. 2023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6"/>
          <p:cNvPicPr/>
          <p:nvPr/>
        </p:nvPicPr>
        <p:blipFill>
          <a:blip r:embed="rId14"/>
          <a:stretch/>
        </p:blipFill>
        <p:spPr>
          <a:xfrm>
            <a:off x="10523160" y="0"/>
            <a:ext cx="1668600" cy="6813720"/>
          </a:xfrm>
          <a:prstGeom prst="rect">
            <a:avLst/>
          </a:prstGeom>
          <a:ln w="0">
            <a:noFill/>
          </a:ln>
        </p:spPr>
      </p:pic>
      <p:pic>
        <p:nvPicPr>
          <p:cNvPr id="9" name="Slika 7"/>
          <p:cNvPicPr/>
          <p:nvPr/>
        </p:nvPicPr>
        <p:blipFill>
          <a:blip r:embed="rId15"/>
          <a:stretch/>
        </p:blipFill>
        <p:spPr>
          <a:xfrm>
            <a:off x="9318960" y="6178320"/>
            <a:ext cx="1203840" cy="635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4480" y="814680"/>
            <a:ext cx="9143640" cy="1820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sl-SI" sz="5400" b="0" strike="noStrike" spc="-1">
                <a:solidFill>
                  <a:srgbClr val="A9C63C"/>
                </a:solidFill>
                <a:latin typeface="Roboto"/>
                <a:ea typeface="Roboto"/>
              </a:rPr>
              <a:t>Uredite slog naslova matrice</a:t>
            </a:r>
            <a:endParaRPr lang="sl-SI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endParaRPr lang="sl-SI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v-SE" sz="1400" b="0" strike="noStrike" spc="-1">
                <a:solidFill>
                  <a:srgbClr val="000000"/>
                </a:solidFill>
                <a:latin typeface="Times New Roman"/>
              </a:rPr>
              <a:t>Metka Galič, 10. 5. 2023</a:t>
            </a:r>
            <a:endParaRPr lang="sl-SI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Slika 6"/>
          <p:cNvPicPr/>
          <p:nvPr/>
        </p:nvPicPr>
        <p:blipFill>
          <a:blip r:embed="rId14"/>
          <a:stretch/>
        </p:blipFill>
        <p:spPr>
          <a:xfrm>
            <a:off x="10523160" y="0"/>
            <a:ext cx="1668600" cy="6813720"/>
          </a:xfrm>
          <a:prstGeom prst="rect">
            <a:avLst/>
          </a:prstGeom>
          <a:ln w="0">
            <a:noFill/>
          </a:ln>
        </p:spPr>
      </p:pic>
      <p:pic>
        <p:nvPicPr>
          <p:cNvPr id="6" name="Slika 7"/>
          <p:cNvPicPr/>
          <p:nvPr/>
        </p:nvPicPr>
        <p:blipFill>
          <a:blip r:embed="rId15"/>
          <a:stretch/>
        </p:blipFill>
        <p:spPr>
          <a:xfrm>
            <a:off x="9318960" y="6178320"/>
            <a:ext cx="1203840" cy="6354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800" b="0" strike="noStrike" spc="-1">
                <a:solidFill>
                  <a:srgbClr val="000000"/>
                </a:solidFill>
                <a:latin typeface="Roboto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lika 6"/>
          <p:cNvPicPr/>
          <p:nvPr/>
        </p:nvPicPr>
        <p:blipFill>
          <a:blip r:embed="rId14"/>
          <a:stretch/>
        </p:blipFill>
        <p:spPr>
          <a:xfrm>
            <a:off x="10523160" y="0"/>
            <a:ext cx="1668600" cy="6813720"/>
          </a:xfrm>
          <a:prstGeom prst="rect">
            <a:avLst/>
          </a:prstGeom>
          <a:ln w="0">
            <a:noFill/>
          </a:ln>
        </p:spPr>
      </p:pic>
      <p:pic>
        <p:nvPicPr>
          <p:cNvPr id="45" name="Slika 7"/>
          <p:cNvPicPr/>
          <p:nvPr/>
        </p:nvPicPr>
        <p:blipFill>
          <a:blip r:embed="rId15"/>
          <a:stretch/>
        </p:blipFill>
        <p:spPr>
          <a:xfrm>
            <a:off x="9318960" y="6178320"/>
            <a:ext cx="1203840" cy="63540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Kliknite, če želite urediti slog naslova matrice</a:t>
            </a: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Uredite sloge besedila matrice</a:t>
            </a: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Druga raven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Tretja raven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Četrta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Peta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Uredite sloge besedila matrice</a:t>
            </a: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Druga raven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Tretja raven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Četrta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Peta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sl-SI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sv-S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sv-SE" sz="1200" b="0" strike="noStrike" spc="-1">
                <a:solidFill>
                  <a:srgbClr val="8B8B8B"/>
                </a:solidFill>
                <a:latin typeface="Calibri"/>
              </a:rPr>
              <a:t>Metka Galič, 10. 5. 2023</a:t>
            </a:r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lnSpc>
                <a:spcPct val="100000"/>
              </a:lnSpc>
              <a:buNone/>
              <a:defRPr lang="sl-SI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B41B338-87FB-418E-B4DE-AF6EC07E0476}" type="slidenum">
              <a:rPr lang="sl-SI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lika 6"/>
          <p:cNvPicPr/>
          <p:nvPr/>
        </p:nvPicPr>
        <p:blipFill>
          <a:blip r:embed="rId14"/>
          <a:stretch/>
        </p:blipFill>
        <p:spPr>
          <a:xfrm>
            <a:off x="10523160" y="0"/>
            <a:ext cx="1668600" cy="6813720"/>
          </a:xfrm>
          <a:prstGeom prst="rect">
            <a:avLst/>
          </a:prstGeom>
          <a:ln w="0">
            <a:noFill/>
          </a:ln>
        </p:spPr>
      </p:pic>
      <p:pic>
        <p:nvPicPr>
          <p:cNvPr id="89" name="Slika 7"/>
          <p:cNvPicPr/>
          <p:nvPr/>
        </p:nvPicPr>
        <p:blipFill>
          <a:blip r:embed="rId15"/>
          <a:stretch/>
        </p:blipFill>
        <p:spPr>
          <a:xfrm>
            <a:off x="9318960" y="6178320"/>
            <a:ext cx="1203840" cy="63540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Kliknite, če želite urediti slog naslova matrice</a:t>
            </a: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Uredite sloge besedila matrice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Uredite sloge besedila matrice</a:t>
            </a: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Druga raven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Tretja raven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Četrta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Peta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Uredite sloge besedila matrice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Uredite sloge besedila matrice</a:t>
            </a: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Druga raven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Tretja raven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Četrta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Peta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sl-SI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sv-S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sv-SE" sz="1200" b="0" strike="noStrike" spc="-1">
                <a:solidFill>
                  <a:srgbClr val="8B8B8B"/>
                </a:solidFill>
                <a:latin typeface="Calibri"/>
              </a:rPr>
              <a:t>Metka Galič, 10. 5. 2023</a:t>
            </a:r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lnSpc>
                <a:spcPct val="100000"/>
              </a:lnSpc>
              <a:buNone/>
              <a:defRPr lang="sl-SI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6A36AF5-E0BC-422D-AEBC-4187FC5202C3}" type="slidenum">
              <a:rPr lang="sl-SI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lika 6"/>
          <p:cNvPicPr/>
          <p:nvPr/>
        </p:nvPicPr>
        <p:blipFill>
          <a:blip r:embed="rId14"/>
          <a:stretch/>
        </p:blipFill>
        <p:spPr>
          <a:xfrm>
            <a:off x="10523160" y="0"/>
            <a:ext cx="1668600" cy="6813720"/>
          </a:xfrm>
          <a:prstGeom prst="rect">
            <a:avLst/>
          </a:prstGeom>
          <a:ln w="0">
            <a:noFill/>
          </a:ln>
        </p:spPr>
      </p:pic>
      <p:pic>
        <p:nvPicPr>
          <p:cNvPr id="135" name="Slika 7"/>
          <p:cNvPicPr/>
          <p:nvPr/>
        </p:nvPicPr>
        <p:blipFill>
          <a:blip r:embed="rId15"/>
          <a:stretch/>
        </p:blipFill>
        <p:spPr>
          <a:xfrm>
            <a:off x="9318960" y="6178320"/>
            <a:ext cx="1203840" cy="63540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400" b="0" strike="noStrike" spc="-1">
                <a:solidFill>
                  <a:srgbClr val="A9C63C"/>
                </a:solidFill>
                <a:latin typeface="Roboto"/>
                <a:ea typeface="Roboto"/>
              </a:rPr>
              <a:t>Uredite slog naslova matrice</a:t>
            </a:r>
            <a:endParaRPr lang="sl-SI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43433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343433"/>
                </a:solidFill>
                <a:latin typeface="Roboto"/>
                <a:ea typeface="Roboto"/>
              </a:rPr>
              <a:t>Uredite sloge besedila matrice</a:t>
            </a: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343433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343433"/>
                </a:solidFill>
                <a:latin typeface="Roboto"/>
                <a:ea typeface="Roboto"/>
              </a:rPr>
              <a:t>Druga raven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343433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343433"/>
                </a:solidFill>
                <a:latin typeface="Roboto"/>
                <a:ea typeface="Roboto"/>
              </a:rPr>
              <a:t>Tretja raven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343433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343433"/>
                </a:solidFill>
                <a:latin typeface="Roboto"/>
                <a:ea typeface="Roboto"/>
              </a:rPr>
              <a:t>Četrta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343433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343433"/>
                </a:solidFill>
                <a:latin typeface="Roboto"/>
                <a:ea typeface="Roboto"/>
              </a:rPr>
              <a:t>Peta raven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9"/>
          </p:nvPr>
        </p:nvSpPr>
        <p:spPr>
          <a:xfrm>
            <a:off x="838080" y="6356520"/>
            <a:ext cx="7314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v-SE" sz="1400" b="0" strike="noStrike" spc="-1">
                <a:solidFill>
                  <a:srgbClr val="000000"/>
                </a:solidFill>
                <a:latin typeface="Times New Roman"/>
              </a:rPr>
              <a:t>Metka Galič, 10. 5. 2023</a:t>
            </a:r>
            <a:endParaRPr lang="sl-SI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9" name="Slika 6"/>
          <p:cNvPicPr/>
          <p:nvPr/>
        </p:nvPicPr>
        <p:blipFill>
          <a:blip r:embed="rId14"/>
          <a:stretch/>
        </p:blipFill>
        <p:spPr>
          <a:xfrm>
            <a:off x="10523160" y="0"/>
            <a:ext cx="1668600" cy="6813720"/>
          </a:xfrm>
          <a:prstGeom prst="rect">
            <a:avLst/>
          </a:prstGeom>
          <a:ln w="0">
            <a:noFill/>
          </a:ln>
        </p:spPr>
      </p:pic>
      <p:pic>
        <p:nvPicPr>
          <p:cNvPr id="140" name="Slika 7"/>
          <p:cNvPicPr/>
          <p:nvPr/>
        </p:nvPicPr>
        <p:blipFill>
          <a:blip r:embed="rId15"/>
          <a:stretch/>
        </p:blipFill>
        <p:spPr>
          <a:xfrm>
            <a:off x="9318960" y="6178320"/>
            <a:ext cx="1203840" cy="635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tka.galic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kvilib.org/sl/druzbena-odgovornost-podjetij/trajnostni-razvoj-in-druzbena-odgovornost-podjetij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ifuzl.si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forms.office.com/e/hMQ38RwFeK" TargetMode="Externa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25480" y="621360"/>
            <a:ext cx="8886240" cy="444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sl-SI" sz="1800" b="1" strike="noStrike" spc="-1">
                <a:solidFill>
                  <a:srgbClr val="000000"/>
                </a:solidFill>
                <a:latin typeface="Roboto"/>
                <a:ea typeface="Calibri"/>
              </a:rPr>
              <a:t>12. konferenca Kakovost v višjih strokovnih šolah</a:t>
            </a:r>
            <a:br>
              <a:rPr sz="1800"/>
            </a:br>
            <a:r>
              <a:rPr lang="sl-SI" sz="1800" b="1" strike="noStrike" spc="-1">
                <a:solidFill>
                  <a:srgbClr val="000000"/>
                </a:solidFill>
                <a:latin typeface="Roboto"/>
                <a:ea typeface="Calibri"/>
              </a:rPr>
              <a:t>Bled, 10. 5. 2023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lang="sl-SI" sz="2800" b="1" strike="noStrike" spc="-1">
                <a:solidFill>
                  <a:srgbClr val="000000"/>
                </a:solidFill>
                <a:latin typeface="Roboto"/>
                <a:ea typeface="Calibri"/>
              </a:rPr>
              <a:t>Upo</a:t>
            </a:r>
            <a:r>
              <a:rPr lang="sl-SI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š</a:t>
            </a:r>
            <a:r>
              <a:rPr lang="sl-SI" sz="2800" b="1" strike="noStrike" spc="-1">
                <a:solidFill>
                  <a:srgbClr val="000000"/>
                </a:solidFill>
                <a:latin typeface="Roboto"/>
                <a:ea typeface="Calibri"/>
              </a:rPr>
              <a:t>tevanje trajnostnega vidika pri nabavi hrane za dijake in </a:t>
            </a:r>
            <a:r>
              <a:rPr lang="sl-SI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š</a:t>
            </a:r>
            <a:r>
              <a:rPr lang="sl-SI" sz="2800" b="1" strike="noStrike" spc="-1">
                <a:solidFill>
                  <a:srgbClr val="000000"/>
                </a:solidFill>
                <a:latin typeface="Roboto"/>
                <a:ea typeface="Calibri"/>
              </a:rPr>
              <a:t>tudente</a:t>
            </a:r>
            <a:br>
              <a:rPr sz="2000"/>
            </a:br>
            <a:br>
              <a:rPr sz="2000"/>
            </a:b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Calibri"/>
              </a:rPr>
              <a:t>mag. Metka Galič</a:t>
            </a:r>
            <a:br>
              <a:rPr sz="1800"/>
            </a:b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Calibri"/>
              </a:rPr>
              <a:t>SIC Brežice, Vi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š</a:t>
            </a: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Calibri"/>
              </a:rPr>
              <a:t>ja strokovna 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š</a:t>
            </a: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Calibri"/>
              </a:rPr>
              <a:t>ola Brežice</a:t>
            </a:r>
            <a:br>
              <a:rPr sz="1800"/>
            </a:br>
            <a:r>
              <a:rPr lang="sl-SI" sz="1800" b="0" u="sng" strike="noStrike" spc="-1">
                <a:solidFill>
                  <a:srgbClr val="0563C1"/>
                </a:solidFill>
                <a:uFillTx/>
                <a:latin typeface="Roboto"/>
                <a:ea typeface="Calibri"/>
                <a:hlinkClick r:id="rId2"/>
              </a:rPr>
              <a:t>metka.galic@gmail.com</a:t>
            </a:r>
            <a:br>
              <a:rPr sz="2000"/>
            </a:b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Rectangle 2"/>
          <p:cNvSpPr/>
          <p:nvPr/>
        </p:nvSpPr>
        <p:spPr>
          <a:xfrm>
            <a:off x="0" y="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1200" y="588960"/>
            <a:ext cx="9870840" cy="8879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200" b="0" strike="noStrike" spc="-1" dirty="0">
                <a:solidFill>
                  <a:srgbClr val="A9C63C"/>
                </a:solidFill>
                <a:latin typeface="Roboto"/>
                <a:ea typeface="Roboto"/>
              </a:rPr>
              <a:t>Koliko hrane (katerekoli) zavržete v povprečju na dan?</a:t>
            </a:r>
            <a:endParaRPr lang="sl-SI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Označba mesta vsebine 5"/>
          <p:cNvPicPr/>
          <p:nvPr/>
        </p:nvPicPr>
        <p:blipFill>
          <a:blip r:embed="rId2"/>
          <a:stretch/>
        </p:blipFill>
        <p:spPr>
          <a:xfrm>
            <a:off x="601200" y="1772816"/>
            <a:ext cx="9735120" cy="4287784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95400" y="230392"/>
            <a:ext cx="505800" cy="223935"/>
          </a:xfrm>
        </p:spPr>
        <p:txBody>
          <a:bodyPr/>
          <a:lstStyle/>
          <a:p>
            <a:fld id="{C2FBF993-B4BE-4766-9511-DEB0D2250EB5}" type="slidenum"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677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100" b="0" strike="noStrike" spc="-1">
                <a:solidFill>
                  <a:srgbClr val="A9C63C"/>
                </a:solidFill>
                <a:latin typeface="Roboto"/>
                <a:ea typeface="Roboto"/>
              </a:rPr>
              <a:t>Ste pripravljeni </a:t>
            </a:r>
            <a:r>
              <a:rPr lang="sl-SI" sz="3600" b="0" strike="noStrike" spc="-1">
                <a:solidFill>
                  <a:srgbClr val="A9C63C"/>
                </a:solidFill>
                <a:latin typeface="Roboto"/>
                <a:ea typeface="Roboto"/>
              </a:rPr>
              <a:t>zmanjšati</a:t>
            </a:r>
            <a:r>
              <a:rPr lang="sl-SI" sz="3100" b="0" strike="noStrike" spc="-1">
                <a:solidFill>
                  <a:srgbClr val="A9C63C"/>
                </a:solidFill>
                <a:latin typeface="Roboto"/>
                <a:ea typeface="Roboto"/>
              </a:rPr>
              <a:t> porabo rdečega mesa?</a:t>
            </a:r>
            <a:br>
              <a:rPr sz="4400"/>
            </a:br>
            <a:endParaRPr lang="sl-SI" sz="31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Označba mesta vsebine 1"/>
          <p:cNvPicPr/>
          <p:nvPr/>
        </p:nvPicPr>
        <p:blipFill>
          <a:blip r:embed="rId2"/>
          <a:stretch/>
        </p:blipFill>
        <p:spPr>
          <a:xfrm>
            <a:off x="438480" y="1571040"/>
            <a:ext cx="9314640" cy="4215600"/>
          </a:xfrm>
          <a:prstGeom prst="rect">
            <a:avLst/>
          </a:prstGeom>
          <a:ln w="0">
            <a:noFill/>
          </a:ln>
        </p:spPr>
      </p:pic>
      <p:sp>
        <p:nvSpPr>
          <p:cNvPr id="205" name="PlaceHolder 2"/>
          <p:cNvSpPr>
            <a:spLocks noGrp="1"/>
          </p:cNvSpPr>
          <p:nvPr>
            <p:ph type="ftr" idx="11"/>
          </p:nvPr>
        </p:nvSpPr>
        <p:spPr>
          <a:xfrm>
            <a:off x="4038480" y="63360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sv-S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sv-SE" sz="1200" b="0" strike="noStrike" spc="-1">
                <a:solidFill>
                  <a:srgbClr val="8B8B8B"/>
                </a:solidFill>
                <a:latin typeface="Calibri"/>
              </a:rPr>
              <a:t>Metka Galič, 10. 5. 2023</a:t>
            </a:r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154586" y="251566"/>
            <a:ext cx="466532" cy="357914"/>
          </a:xfrm>
        </p:spPr>
        <p:txBody>
          <a:bodyPr/>
          <a:lstStyle/>
          <a:p>
            <a:fld id="{420869BF-09CC-4010-9B83-80DEBD973778}" type="slidenum"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39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200" b="0" strike="noStrike" spc="-1">
                <a:solidFill>
                  <a:srgbClr val="A9C63C"/>
                </a:solidFill>
                <a:latin typeface="Roboto"/>
                <a:ea typeface="Roboto"/>
              </a:rPr>
              <a:t>Ali uporabljate vračljivo embalažo?</a:t>
            </a:r>
            <a:endParaRPr lang="sl-SI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Označba mesta vsebine 1"/>
          <p:cNvPicPr/>
          <p:nvPr/>
        </p:nvPicPr>
        <p:blipFill>
          <a:blip r:embed="rId2"/>
          <a:stretch/>
        </p:blipFill>
        <p:spPr>
          <a:xfrm>
            <a:off x="630360" y="1690560"/>
            <a:ext cx="9556200" cy="3797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FE21968-9ADA-4A1D-A8F8-9550D3A32488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166728" y="220415"/>
            <a:ext cx="567492" cy="289249"/>
          </a:xfrm>
        </p:spPr>
        <p:txBody>
          <a:bodyPr/>
          <a:lstStyle/>
          <a:p>
            <a:fld id="{39E208BD-37D7-4C2B-9059-3396CEDA4364}" type="slidenum">
              <a:rPr lang="sl-SI" smtClean="0"/>
              <a:t>12</a:t>
            </a:fld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659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600" b="0" strike="noStrike" spc="-1">
                <a:solidFill>
                  <a:srgbClr val="A9C63C"/>
                </a:solidFill>
                <a:latin typeface="Roboto"/>
                <a:ea typeface="Roboto"/>
              </a:rPr>
              <a:t>Kaj od vračljive embalaže ste že uporabili?</a:t>
            </a:r>
            <a:endParaRPr lang="sl-SI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Označba mesta vsebine 1"/>
          <p:cNvPicPr/>
          <p:nvPr/>
        </p:nvPicPr>
        <p:blipFill>
          <a:blip r:embed="rId2"/>
          <a:stretch/>
        </p:blipFill>
        <p:spPr>
          <a:xfrm>
            <a:off x="587880" y="1642320"/>
            <a:ext cx="9143640" cy="4544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177282" y="235800"/>
            <a:ext cx="587880" cy="205273"/>
          </a:xfrm>
        </p:spPr>
        <p:txBody>
          <a:bodyPr/>
          <a:lstStyle/>
          <a:p>
            <a:fld id="{121442BE-B1CF-415E-A945-A07FD7CBCD1B}" type="slidenum"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58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Ugotovitve</a:t>
            </a: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77160" y="1614196"/>
            <a:ext cx="8485501" cy="463360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Veljajo za SIC Brežice.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Trajnostno prehrano povezujejo s pojmi </a:t>
            </a: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lokalna, zdrava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, omejeni pesticidi, brez GSO, čim manjšo onesnaženostjo okolja in hrano, ki je dostopna za vse.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Največji oviri sta </a:t>
            </a: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cena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in </a:t>
            </a: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čas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Več informacij 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(na embalaži) za lažji nakup.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Večina je pripravljena </a:t>
            </a: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zmanjšati odpadek 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v gospodinjstvu (v povprečju 100  gramov).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1/3 respondentov je pripravljena </a:t>
            </a: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zmanjšati porabo rdečega mesa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Večina </a:t>
            </a:r>
            <a:r>
              <a:rPr lang="sl-SI" sz="20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za vračljivo embalažo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.</a:t>
            </a:r>
            <a:endParaRPr lang="sl-SI" sz="2000" b="0" strike="noStrike" spc="-1" dirty="0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 dirty="0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 dirty="0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 dirty="0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182638" y="206964"/>
            <a:ext cx="569167" cy="205273"/>
          </a:xfrm>
        </p:spPr>
        <p:txBody>
          <a:bodyPr/>
          <a:lstStyle/>
          <a:p>
            <a:fld id="{C9F88DA6-9D07-4E4D-93A2-E5BECDDF93E9}" type="slidenum"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73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Predlogi</a:t>
            </a: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838080" y="1279440"/>
            <a:ext cx="6405480" cy="521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lstStyle/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Tematiko vključiti v vse predmete in nivoje poučevanja.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Poudariti razlike med gospodarsko rastjo, razvojem in trajnostnim razvojem.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Pridelava svoje hrane, priprava hrane doma, organizacija dela. 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Znam kuhati, znam poskrbeti zase.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Dobro označena trajnostna hrana.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Vračljiva embalaža – tudi učna gradiva in promocijska darila.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Prevzemanje odgovornosti za zdravje in okolje.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2400" indent="-212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Zgledi, zgledi, zgledi …  in pogovor.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14" name="Slika 12"/>
          <p:cNvPicPr/>
          <p:nvPr/>
        </p:nvPicPr>
        <p:blipFill>
          <a:blip r:embed="rId2"/>
          <a:stretch/>
        </p:blipFill>
        <p:spPr>
          <a:xfrm>
            <a:off x="7543080" y="1477440"/>
            <a:ext cx="2454120" cy="1379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6" descr="S priznanjem do bolj reciklabilne embalaže - siol.net"/>
          <p:cNvPicPr/>
          <p:nvPr/>
        </p:nvPicPr>
        <p:blipFill>
          <a:blip r:embed="rId3"/>
          <a:stretch/>
        </p:blipFill>
        <p:spPr>
          <a:xfrm>
            <a:off x="7568280" y="5080320"/>
            <a:ext cx="2590560" cy="895320"/>
          </a:xfrm>
          <a:prstGeom prst="rect">
            <a:avLst/>
          </a:prstGeom>
          <a:ln w="0">
            <a:noFill/>
          </a:ln>
        </p:spPr>
      </p:pic>
      <p:pic>
        <p:nvPicPr>
          <p:cNvPr id="216" name="Slika 8"/>
          <p:cNvPicPr/>
          <p:nvPr/>
        </p:nvPicPr>
        <p:blipFill>
          <a:blip r:embed="rId4"/>
          <a:stretch/>
        </p:blipFill>
        <p:spPr>
          <a:xfrm>
            <a:off x="7543080" y="3198600"/>
            <a:ext cx="2454120" cy="16358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194268" y="182520"/>
            <a:ext cx="643812" cy="365040"/>
          </a:xfrm>
        </p:spPr>
        <p:txBody>
          <a:bodyPr/>
          <a:lstStyle/>
          <a:p>
            <a:fld id="{8DF93C4F-3A15-492F-B273-9F220FB0CFB3}" type="slidenum"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94522" y="-83975"/>
            <a:ext cx="9050694" cy="643116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2000" b="0" i="1" strike="noStrike" spc="-1" dirty="0">
                <a:solidFill>
                  <a:srgbClr val="A9C63C"/>
                </a:solidFill>
                <a:latin typeface="Roboto"/>
                <a:ea typeface="Roboto"/>
              </a:rPr>
              <a:t>„Narave nismo dobili v dar od prednikov, ampak na posojilo od naslednikov.“ </a:t>
            </a:r>
            <a:br>
              <a:rPr sz="2000" dirty="0"/>
            </a:br>
            <a:r>
              <a:rPr lang="sl-SI" sz="2000" b="0" i="1" strike="noStrike" spc="-1" dirty="0">
                <a:solidFill>
                  <a:srgbClr val="A9C63C"/>
                </a:solidFill>
                <a:latin typeface="Roboto"/>
                <a:ea typeface="Roboto"/>
              </a:rPr>
              <a:t>Hvala vsem, ki se tega zavedamo!</a:t>
            </a:r>
            <a:br>
              <a:rPr lang="sl-SI" sz="2000" b="0" i="1" strike="noStrike" spc="-1" dirty="0">
                <a:solidFill>
                  <a:srgbClr val="A9C63C"/>
                </a:solidFill>
                <a:latin typeface="Roboto"/>
                <a:ea typeface="Roboto"/>
              </a:rPr>
            </a:br>
            <a:r>
              <a:rPr lang="sl-SI" sz="1400" b="0" i="1" strike="noStrike" spc="-1" dirty="0">
                <a:solidFill>
                  <a:srgbClr val="A9C63C"/>
                </a:solidFill>
                <a:latin typeface="Roboto"/>
                <a:ea typeface="Roboto"/>
              </a:rPr>
              <a:t>m</a:t>
            </a:r>
            <a:r>
              <a:rPr lang="sl-SI" sz="1400" i="1" spc="-1" dirty="0">
                <a:solidFill>
                  <a:srgbClr val="A9C63C"/>
                </a:solidFill>
                <a:latin typeface="Roboto"/>
                <a:ea typeface="Roboto"/>
              </a:rPr>
              <a:t>etka.galic@gmail.com</a:t>
            </a:r>
            <a:br>
              <a:rPr lang="sl-SI" sz="2000" b="0" i="1" strike="noStrike" spc="-1" dirty="0">
                <a:solidFill>
                  <a:srgbClr val="A9C63C"/>
                </a:solidFill>
                <a:latin typeface="Roboto"/>
                <a:ea typeface="Roboto"/>
              </a:rPr>
            </a:b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sz="2000" dirty="0"/>
            </a:br>
            <a:br>
              <a:rPr sz="2000" dirty="0"/>
            </a:br>
            <a:br>
              <a:rPr sz="2000" dirty="0"/>
            </a:br>
            <a:br>
              <a:rPr sz="2000" dirty="0"/>
            </a:br>
            <a:br>
              <a:rPr sz="2000" dirty="0"/>
            </a:br>
            <a:r>
              <a:rPr lang="sl-SI" sz="2000" b="0" i="1" strike="noStrike" spc="-1" dirty="0">
                <a:solidFill>
                  <a:srgbClr val="A9C63C"/>
                </a:solidFill>
                <a:latin typeface="Roboto"/>
                <a:ea typeface="Roboto"/>
              </a:rPr>
              <a:t>metka.galic@gmail.com</a:t>
            </a:r>
            <a:br>
              <a:rPr sz="2000" dirty="0"/>
            </a:br>
            <a:br>
              <a:rPr sz="2000" dirty="0"/>
            </a:br>
            <a:endParaRPr lang="sl-SI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Picture 6" descr="Opis ni na voljo"/>
          <p:cNvPicPr/>
          <p:nvPr/>
        </p:nvPicPr>
        <p:blipFill>
          <a:blip r:embed="rId2"/>
          <a:stretch/>
        </p:blipFill>
        <p:spPr>
          <a:xfrm>
            <a:off x="2806839" y="2061713"/>
            <a:ext cx="4571640" cy="3428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9"/>
          </p:nvPr>
        </p:nvSpPr>
        <p:spPr>
          <a:xfrm>
            <a:off x="1435239" y="6347189"/>
            <a:ext cx="7314840" cy="364680"/>
          </a:xfrm>
        </p:spPr>
        <p:txBody>
          <a:bodyPr/>
          <a:lstStyle/>
          <a:p>
            <a:r>
              <a:rPr lang="sv-SE" dirty="0"/>
              <a:t>Metka Galič, 10. 5. 2023</a:t>
            </a:r>
            <a:endParaRPr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6105DE2-E657-4F2B-A2C1-23FEFF3CA6D8}"/>
              </a:ext>
            </a:extLst>
          </p:cNvPr>
          <p:cNvSpPr txBox="1"/>
          <p:nvPr/>
        </p:nvSpPr>
        <p:spPr>
          <a:xfrm>
            <a:off x="727787" y="5917555"/>
            <a:ext cx="905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i="1" dirty="0"/>
              <a:t>Viri fotografij: Fotografije so last šole SIC Brežice in osebna last avtorice prispevka.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77160" y="72576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Trajnost v nabavi</a:t>
            </a: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77160" y="2360520"/>
            <a:ext cx="8596440" cy="368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Kadri v nabavi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Članek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Pomen trajnostnega vidika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Raziskava med študenti in dijaki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Kako naprej?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</a:pP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81" name="Slika 9"/>
          <p:cNvPicPr/>
          <p:nvPr/>
        </p:nvPicPr>
        <p:blipFill rotWithShape="1">
          <a:blip r:embed="rId2"/>
          <a:srcRect l="5426" t="11194" r="9823" b="14743"/>
          <a:stretch/>
        </p:blipFill>
        <p:spPr>
          <a:xfrm>
            <a:off x="6096000" y="2331866"/>
            <a:ext cx="3900195" cy="245395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>
          <a:xfrm>
            <a:off x="4038780" y="6326426"/>
            <a:ext cx="4114440" cy="364680"/>
          </a:xfrm>
        </p:spPr>
        <p:txBody>
          <a:bodyPr/>
          <a:lstStyle/>
          <a:p>
            <a:r>
              <a:t>Metka Galič, 10. 5. 2023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186612" y="139959"/>
            <a:ext cx="0" cy="0"/>
          </a:xfrm>
        </p:spPr>
        <p:txBody>
          <a:bodyPr/>
          <a:lstStyle/>
          <a:p>
            <a:fld id="{839CED18-C414-4F13-B0A8-E26F96651569}" type="slidenum"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      Mladi in trajnost  </a:t>
            </a: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905040" y="1920240"/>
            <a:ext cx="3758040" cy="3453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400" b="0" i="1" strike="noStrike" spc="-1" dirty="0">
                <a:solidFill>
                  <a:srgbClr val="000000"/>
                </a:solidFill>
                <a:latin typeface="Roboto"/>
                <a:ea typeface="Roboto"/>
              </a:rPr>
              <a:t>"Trajnostni razvoj je takšen način razvoja, ki zadošča današnjim potrebam, ne da bi pri tem ogrožal možnosti prihodnjih generacij, da zadostijo svojim lastnim potrebam."  </a:t>
            </a:r>
            <a:br>
              <a:rPr lang="sl-SI" sz="2400" b="0" i="1" strike="noStrike" spc="-1" dirty="0">
                <a:solidFill>
                  <a:srgbClr val="000000"/>
                </a:solidFill>
                <a:latin typeface="Roboto"/>
                <a:ea typeface="Roboto"/>
              </a:rPr>
            </a:br>
            <a:r>
              <a:rPr lang="sl-SI" sz="1100" b="0" i="1" strike="noStrike" spc="-1" dirty="0">
                <a:solidFill>
                  <a:srgbClr val="000000"/>
                </a:solidFill>
                <a:latin typeface="Roboto"/>
                <a:ea typeface="Roboto"/>
              </a:rPr>
              <a:t>Vir: </a:t>
            </a:r>
            <a:r>
              <a:rPr lang="sl-SI" sz="1200" spc="-1" dirty="0">
                <a:solidFill>
                  <a:srgbClr val="000000"/>
                </a:solidFill>
                <a:latin typeface="Roboto"/>
                <a:hlinkClick r:id="rId2"/>
              </a:rPr>
              <a:t>http://www.ekvilib.org/sl/druzbena-odgovornost-podjetij/trajnostni-razvoj-in-druzbena-odgovornost-podjetij</a:t>
            </a:r>
            <a:endParaRPr lang="sl-SI" sz="1200" spc="-1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sl-SI" sz="1300" spc="-1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sl-SI" sz="1300" b="0" strike="noStrike" spc="-1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84" name="Slika 5"/>
          <p:cNvPicPr/>
          <p:nvPr/>
        </p:nvPicPr>
        <p:blipFill>
          <a:blip r:embed="rId3"/>
          <a:stretch/>
        </p:blipFill>
        <p:spPr>
          <a:xfrm>
            <a:off x="5261040" y="2053800"/>
            <a:ext cx="5184360" cy="3040560"/>
          </a:xfrm>
          <a:prstGeom prst="rect">
            <a:avLst/>
          </a:prstGeom>
          <a:ln w="0">
            <a:noFill/>
          </a:ln>
        </p:spPr>
      </p:pic>
      <p:pic>
        <p:nvPicPr>
          <p:cNvPr id="185" name="Označba mesta vsebine 4"/>
          <p:cNvPicPr/>
          <p:nvPr/>
        </p:nvPicPr>
        <p:blipFill>
          <a:blip r:embed="rId4"/>
          <a:stretch/>
        </p:blipFill>
        <p:spPr>
          <a:xfrm>
            <a:off x="7940352" y="4124131"/>
            <a:ext cx="590238" cy="432808"/>
          </a:xfrm>
          <a:prstGeom prst="rect">
            <a:avLst/>
          </a:prstGeom>
          <a:ln w="0">
            <a:noFill/>
          </a:ln>
        </p:spPr>
      </p:pic>
      <p:pic>
        <p:nvPicPr>
          <p:cNvPr id="186" name="Slika 7"/>
          <p:cNvPicPr/>
          <p:nvPr/>
        </p:nvPicPr>
        <p:blipFill>
          <a:blip r:embed="rId5"/>
          <a:stretch/>
        </p:blipFill>
        <p:spPr>
          <a:xfrm>
            <a:off x="2001960" y="5192280"/>
            <a:ext cx="1564200" cy="1204200"/>
          </a:xfrm>
          <a:prstGeom prst="rect">
            <a:avLst/>
          </a:prstGeom>
          <a:ln w="0">
            <a:noFill/>
          </a:ln>
        </p:spPr>
      </p:pic>
      <p:sp>
        <p:nvSpPr>
          <p:cNvPr id="187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sl-SI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sv-SE" sz="1200" b="0" strike="noStrike" spc="-1">
                <a:solidFill>
                  <a:srgbClr val="8B8B8B"/>
                </a:solidFill>
                <a:latin typeface="Calibri"/>
              </a:rPr>
              <a:t>Metka Galič, 10. 5. 2023</a:t>
            </a:r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233266" y="195942"/>
            <a:ext cx="0" cy="0"/>
          </a:xfrm>
        </p:spPr>
        <p:txBody>
          <a:bodyPr/>
          <a:lstStyle/>
          <a:p>
            <a:fld id="{73C5C188-D39D-4378-AD0A-D23E0C8858C3}" type="slidenum"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FFCA6-3FEE-455A-A9FB-5DF21A93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784704"/>
            <a:ext cx="10961434" cy="45719"/>
          </a:xfrm>
        </p:spPr>
        <p:txBody>
          <a:bodyPr/>
          <a:lstStyle/>
          <a:p>
            <a:r>
              <a:rPr lang="sl-SI" sz="2800" dirty="0">
                <a:solidFill>
                  <a:srgbClr val="92D050"/>
                </a:solidFill>
              </a:rPr>
              <a:t>Količina emisij toplogrednih plinov pri pridobivanju 1 kg hrane</a:t>
            </a:r>
            <a:br>
              <a:rPr lang="sl-SI" i="1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0A3657C-4E30-4A47-BA5C-6B2BFF51E6A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75861" y="804210"/>
            <a:ext cx="9582538" cy="5794310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0318E70-D6B0-4751-80D7-BE7E765CBD40}"/>
              </a:ext>
            </a:extLst>
          </p:cNvPr>
          <p:cNvSpPr/>
          <p:nvPr/>
        </p:nvSpPr>
        <p:spPr>
          <a:xfrm>
            <a:off x="2600668" y="6142252"/>
            <a:ext cx="6543870" cy="274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Vir: Michael Clark idr. (2022).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Estimating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environmental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impacts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 57.000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food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l-SI" sz="1100" i="1" dirty="0" err="1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products</a:t>
            </a:r>
            <a:r>
              <a:rPr lang="sl-SI" sz="1100" i="1" dirty="0">
                <a:latin typeface="Roboto"/>
                <a:ea typeface="MS Mincho" panose="02020609040205080304" pitchFamily="49" charset="-128"/>
                <a:cs typeface="Times New Roman" panose="02020603050405020304" pitchFamily="18" charset="0"/>
              </a:rPr>
              <a:t>. PNAS</a:t>
            </a:r>
            <a:endParaRPr lang="sl-SI" sz="1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BAF4269-BABB-4D0B-95EF-4F0404A67F25}"/>
              </a:ext>
            </a:extLst>
          </p:cNvPr>
          <p:cNvSpPr>
            <a:spLocks noGrp="1"/>
          </p:cNvSpPr>
          <p:nvPr>
            <p:ph type="ftr" idx="4"/>
          </p:nvPr>
        </p:nvSpPr>
        <p:spPr>
          <a:xfrm>
            <a:off x="4056423" y="6552155"/>
            <a:ext cx="4079153" cy="274500"/>
          </a:xfrm>
        </p:spPr>
        <p:txBody>
          <a:bodyPr/>
          <a:lstStyle/>
          <a:p>
            <a:r>
              <a:rPr lang="sv-SE" dirty="0"/>
              <a:t>Metka Galič, 10. 5. 2023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E17C6AF-2149-4F5D-83FB-45E5B44C750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139960" y="149289"/>
            <a:ext cx="0" cy="0"/>
          </a:xfrm>
        </p:spPr>
        <p:txBody>
          <a:bodyPr/>
          <a:lstStyle/>
          <a:p>
            <a:fld id="{39E208BD-37D7-4C2B-9059-3396CEDA4364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013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400" b="0" strike="noStrike" spc="-1">
                <a:solidFill>
                  <a:srgbClr val="A9C63C"/>
                </a:solidFill>
                <a:latin typeface="Roboto"/>
                <a:ea typeface="Roboto"/>
              </a:rPr>
              <a:t>Trajnostna prehrana</a:t>
            </a:r>
            <a:br>
              <a:rPr sz="4400"/>
            </a:br>
            <a:endParaRPr lang="sl-S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45560" y="1615680"/>
            <a:ext cx="8528040" cy="3616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Trije vidiki trajnostnega prehranjevanja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Ekonomski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Pravična in dostopna hrana za vse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Socialni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Vključevanje lokalne skupnosti in ohranjanje tradicionalne prehrane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2000" b="0" strike="noStrike" spc="-1">
                <a:solidFill>
                  <a:srgbClr val="000000"/>
                </a:solidFill>
                <a:latin typeface="Roboto"/>
                <a:ea typeface="Roboto"/>
              </a:rPr>
              <a:t>Okoljski</a:t>
            </a: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Zmanjšanje ogljičnega odtisa, manj odpadkov, ohranjanje biodiverzitete</a:t>
            </a:r>
            <a:endParaRPr lang="sl-SI" sz="1800" b="0" strike="noStrike" spc="-1">
              <a:solidFill>
                <a:srgbClr val="000000"/>
              </a:solidFill>
              <a:latin typeface="Roboto"/>
            </a:endParaRPr>
          </a:p>
          <a:p>
            <a:pPr marL="457200"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sl-SI" sz="2000" b="0" strike="noStrike" spc="-1">
              <a:solidFill>
                <a:srgbClr val="000000"/>
              </a:solidFill>
              <a:latin typeface="Roboto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400" b="0" strike="noStrike" spc="-1">
                <a:solidFill>
                  <a:srgbClr val="000000"/>
                </a:solidFill>
                <a:latin typeface="Roboto"/>
                <a:ea typeface="Roboto"/>
              </a:rPr>
              <a:t>Novi trendi kot bistvena konkurenčna prednost</a:t>
            </a:r>
            <a:endParaRPr lang="sl-SI" sz="2400" b="0" strike="noStrike" spc="-1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186613" y="214604"/>
            <a:ext cx="0" cy="0"/>
          </a:xfrm>
        </p:spPr>
        <p:txBody>
          <a:bodyPr/>
          <a:lstStyle/>
          <a:p>
            <a:fld id="{81F48AE4-EBA9-464F-88CD-E010BA035AFE}" type="slidenum"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5450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4000" b="0" strike="noStrike" spc="-1">
                <a:solidFill>
                  <a:srgbClr val="A9C63C"/>
                </a:solidFill>
                <a:latin typeface="Roboto"/>
                <a:ea typeface="Roboto"/>
              </a:rPr>
              <a:t>Kako lahko mladi poskrbijo za trajnostno prehrano?</a:t>
            </a:r>
            <a:endParaRPr lang="sl-SI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63560" y="1930320"/>
            <a:ext cx="4732560" cy="383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500"/>
          </a:bodyPr>
          <a:lstStyle/>
          <a:p>
            <a:pPr marL="217080" indent="-217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Izbira ustrezne hrane v primernih količinah (lokalna, sezonska hrana).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7080" indent="-217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Izbira vračljive embalaže (okolju prijazna embalaža) </a:t>
            </a:r>
            <a:r>
              <a:rPr lang="sl-SI" sz="2400" b="0" u="sng" strike="noStrike" spc="-1" dirty="0">
                <a:solidFill>
                  <a:srgbClr val="0563C1"/>
                </a:solidFill>
                <a:uFillTx/>
                <a:latin typeface="Roboto"/>
                <a:ea typeface="Roboto"/>
                <a:hlinkClick r:id="rId2"/>
              </a:rPr>
              <a:t>https://rifuzl.si/</a:t>
            </a: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7080" indent="-217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Ustrezen način priprave hrane.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  <a:p>
            <a:pPr marL="217080" indent="-217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Tega se morajo naučiti doma in v šoli.</a:t>
            </a:r>
            <a:endParaRPr lang="sl-SI" sz="2400" b="0" strike="noStrike" spc="-1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92" name="Picture 2" descr="Rifuzl"/>
          <p:cNvPicPr/>
          <p:nvPr/>
        </p:nvPicPr>
        <p:blipFill>
          <a:blip r:embed="rId3"/>
          <a:stretch/>
        </p:blipFill>
        <p:spPr>
          <a:xfrm>
            <a:off x="7015320" y="4505040"/>
            <a:ext cx="2312280" cy="153612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6" descr="https://rifuzl.si/wp-content/uploads/2022/07/novo-v-Rifuzlu.jpg"/>
          <p:cNvPicPr/>
          <p:nvPr/>
        </p:nvPicPr>
        <p:blipFill>
          <a:blip r:embed="rId4"/>
          <a:stretch/>
        </p:blipFill>
        <p:spPr>
          <a:xfrm>
            <a:off x="6317280" y="1726560"/>
            <a:ext cx="3708000" cy="25142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>
          <a:xfrm>
            <a:off x="279918" y="279918"/>
            <a:ext cx="0" cy="0"/>
          </a:xfrm>
        </p:spPr>
        <p:txBody>
          <a:bodyPr/>
          <a:lstStyle/>
          <a:p>
            <a:fld id="{242DA182-2759-42D1-9511-E942B793D755}" type="slidenum"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362880"/>
            <a:ext cx="8596440" cy="80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400" b="0" strike="noStrike" spc="-1" dirty="0">
                <a:solidFill>
                  <a:srgbClr val="A9C63C"/>
                </a:solidFill>
                <a:latin typeface="Roboto"/>
                <a:ea typeface="Roboto"/>
              </a:rPr>
              <a:t>Raziskava</a:t>
            </a:r>
            <a:endParaRPr lang="sl-SI" sz="3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ravokotnik 2"/>
          <p:cNvSpPr/>
          <p:nvPr/>
        </p:nvSpPr>
        <p:spPr>
          <a:xfrm>
            <a:off x="677160" y="1010520"/>
            <a:ext cx="9268920" cy="27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MS Mincho"/>
              </a:rPr>
              <a:t>Anketa: </a:t>
            </a:r>
            <a:br>
              <a:rPr sz="2000" dirty="0"/>
            </a:b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MS Mincho"/>
              </a:rPr>
              <a:t>MS </a:t>
            </a:r>
            <a:r>
              <a:rPr lang="sl-SI" sz="2000" b="0" strike="noStrike" spc="-1" dirty="0" err="1">
                <a:solidFill>
                  <a:srgbClr val="000000"/>
                </a:solidFill>
                <a:latin typeface="Roboto"/>
                <a:ea typeface="MS Mincho"/>
              </a:rPr>
              <a:t>Forms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MS Mincho"/>
              </a:rPr>
              <a:t>, </a:t>
            </a:r>
            <a:r>
              <a:rPr lang="sl-SI" sz="2000" b="0" u="sng" strike="noStrike" spc="-1" dirty="0">
                <a:solidFill>
                  <a:srgbClr val="0563C1"/>
                </a:solidFill>
                <a:uFillTx/>
                <a:latin typeface="Roboto"/>
                <a:ea typeface="MS Mincho"/>
                <a:hlinkClick r:id="rId2"/>
              </a:rPr>
              <a:t>https://forms.office.com/e/hMQ38RwFeK</a:t>
            </a: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MS Mincho"/>
              </a:rPr>
              <a:t>, ki je bila posredovana vsem zaključnim letnikom dijakov in vsem aktivnim študentom na SIC Brežice. </a:t>
            </a:r>
            <a:endParaRPr lang="sl-SI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MS Mincho"/>
              </a:rPr>
              <a:t>Odgovarjali so na devet vprašanj, sedem vsebinskih in dve demografski o statusu (dijak ali študent) in o spolu. </a:t>
            </a:r>
            <a:endParaRPr lang="sl-SI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sl-SI" sz="2000" b="0" strike="noStrike" spc="-1" dirty="0">
                <a:solidFill>
                  <a:srgbClr val="000000"/>
                </a:solidFill>
                <a:latin typeface="Roboto"/>
                <a:ea typeface="MS Mincho"/>
              </a:rPr>
              <a:t>Odgovore je poslalo 75 dijakov in 25 študentov. 72 deklet in 28 fantov.</a:t>
            </a:r>
            <a:endParaRPr lang="sl-SI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Slika 9"/>
          <p:cNvPicPr/>
          <p:nvPr/>
        </p:nvPicPr>
        <p:blipFill>
          <a:blip r:embed="rId3"/>
          <a:stretch/>
        </p:blipFill>
        <p:spPr>
          <a:xfrm>
            <a:off x="3023118" y="3601616"/>
            <a:ext cx="4833258" cy="2478424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62840" cy="75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200" b="0" strike="noStrike" spc="-1">
                <a:solidFill>
                  <a:srgbClr val="A9C63C"/>
                </a:solidFill>
                <a:latin typeface="Roboto"/>
                <a:ea typeface="Roboto"/>
              </a:rPr>
              <a:t>Kaj za vas pomeni "trajnostna prehrana"?</a:t>
            </a:r>
            <a:endParaRPr lang="sl-SI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Označba mesta vsebine 5"/>
          <p:cNvPicPr/>
          <p:nvPr/>
        </p:nvPicPr>
        <p:blipFill>
          <a:blip r:embed="rId2"/>
          <a:stretch/>
        </p:blipFill>
        <p:spPr>
          <a:xfrm>
            <a:off x="528480" y="1659240"/>
            <a:ext cx="9407880" cy="4217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251927" y="198934"/>
            <a:ext cx="0" cy="0"/>
          </a:xfrm>
        </p:spPr>
        <p:txBody>
          <a:bodyPr/>
          <a:lstStyle/>
          <a:p>
            <a:fld id="{2D81F681-6177-4CC1-B122-BA29A6D9DCC2}" type="slidenum"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35680" y="365760"/>
            <a:ext cx="9111960" cy="1320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l-SI" sz="3200" b="0" strike="noStrike" spc="-1">
                <a:solidFill>
                  <a:srgbClr val="A9C63C"/>
                </a:solidFill>
                <a:latin typeface="Roboto"/>
                <a:ea typeface="Roboto"/>
              </a:rPr>
              <a:t>Kaj vam preprečuje, da bi se prehranjevali bolj trajnostno?</a:t>
            </a:r>
            <a:endParaRPr lang="sl-SI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Označba mesta vsebine 3"/>
          <p:cNvPicPr/>
          <p:nvPr/>
        </p:nvPicPr>
        <p:blipFill>
          <a:blip r:embed="rId2"/>
          <a:stretch/>
        </p:blipFill>
        <p:spPr>
          <a:xfrm>
            <a:off x="535680" y="1686600"/>
            <a:ext cx="9886320" cy="4386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Metka Galič, 10. 5.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177281" y="195942"/>
            <a:ext cx="0" cy="0"/>
          </a:xfrm>
        </p:spPr>
        <p:txBody>
          <a:bodyPr/>
          <a:lstStyle/>
          <a:p>
            <a:fld id="{1AE2D300-6806-4361-8D25-1E4A7C454E54}" type="slidenum"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6" ma:contentTypeDescription="Ustvari nov dokument." ma:contentTypeScope="" ma:versionID="b46cfa640bb952434e3b1c6e0065a9a3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4c5d16fa920bf5545b5759dafc11bdfb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6866D3-1D7F-4EF6-B1BE-207D530683E7}"/>
</file>

<file path=customXml/itemProps2.xml><?xml version="1.0" encoding="utf-8"?>
<ds:datastoreItem xmlns:ds="http://schemas.openxmlformats.org/officeDocument/2006/customXml" ds:itemID="{BA42FE66-1539-476A-A76F-431DABE001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703</Words>
  <Application>Microsoft Office PowerPoint</Application>
  <PresentationFormat>Širokozaslonsko</PresentationFormat>
  <Paragraphs>86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16</vt:i4>
      </vt:variant>
    </vt:vector>
  </HeadingPairs>
  <TitlesOfParts>
    <vt:vector size="28" baseType="lpstr">
      <vt:lpstr>MS Mincho</vt:lpstr>
      <vt:lpstr>Arial</vt:lpstr>
      <vt:lpstr>Calibri</vt:lpstr>
      <vt:lpstr>DejaVu Sans</vt:lpstr>
      <vt:lpstr>Roboto</vt:lpstr>
      <vt:lpstr>Symbol</vt:lpstr>
      <vt:lpstr>Times New Roman</vt:lpstr>
      <vt:lpstr>Wingdings</vt:lpstr>
      <vt:lpstr>Officeova tema</vt:lpstr>
      <vt:lpstr>Officeova tema</vt:lpstr>
      <vt:lpstr>Officeova tema</vt:lpstr>
      <vt:lpstr>Officeova tema</vt:lpstr>
      <vt:lpstr>12. konferenca Kakovost v višjih strokovnih šolah Bled, 10. 5. 2023   Upoštevanje trajnostnega vidika pri nabavi hrane za dijake in študente  mag. Metka Galič SIC Brežice, Višja strokovna šola Brežice metka.galic@gmail.com </vt:lpstr>
      <vt:lpstr>Trajnost v nabavi</vt:lpstr>
      <vt:lpstr>      Mladi in trajnost  </vt:lpstr>
      <vt:lpstr>Količina emisij toplogrednih plinov pri pridobivanju 1 kg hrane </vt:lpstr>
      <vt:lpstr>Trajnostna prehrana </vt:lpstr>
      <vt:lpstr>Kako lahko mladi poskrbijo za trajnostno prehrano?</vt:lpstr>
      <vt:lpstr>Raziskava</vt:lpstr>
      <vt:lpstr>Kaj za vas pomeni "trajnostna prehrana"?</vt:lpstr>
      <vt:lpstr>Kaj vam preprečuje, da bi se prehranjevali bolj trajnostno?</vt:lpstr>
      <vt:lpstr>Koliko hrane (katerekoli) zavržete v povprečju na dan?</vt:lpstr>
      <vt:lpstr>Ste pripravljeni zmanjšati porabo rdečega mesa? </vt:lpstr>
      <vt:lpstr>Ali uporabljate vračljivo embalažo?</vt:lpstr>
      <vt:lpstr>Kaj od vračljive embalaže ste že uporabili?</vt:lpstr>
      <vt:lpstr>Ugotovitve</vt:lpstr>
      <vt:lpstr>Predlogi</vt:lpstr>
      <vt:lpstr>„Narave nismo dobili v dar od prednikov, ampak na posojilo od naslednikov.“  Hvala vsem, ki se tega zavedamo! metka.galic@gmail.com        metka.galic@gmail.com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subject/>
  <dc:creator>Skupnost VSS</dc:creator>
  <dc:description/>
  <cp:lastModifiedBy>Metka Galič</cp:lastModifiedBy>
  <cp:revision>69</cp:revision>
  <dcterms:created xsi:type="dcterms:W3CDTF">2016-11-28T08:39:30Z</dcterms:created>
  <dcterms:modified xsi:type="dcterms:W3CDTF">2023-05-05T08:44:09Z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  <property fmtid="{D5CDD505-2E9C-101B-9397-08002B2CF9AE}" pid="3" name="MediaServiceImageTags">
    <vt:lpwstr/>
  </property>
  <property fmtid="{D5CDD505-2E9C-101B-9397-08002B2CF9AE}" pid="4" name="PresentationFormat">
    <vt:lpwstr>Širokozaslonsko</vt:lpwstr>
  </property>
  <property fmtid="{D5CDD505-2E9C-101B-9397-08002B2CF9AE}" pid="5" name="Slides">
    <vt:i4>15</vt:i4>
  </property>
</Properties>
</file>