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70" r:id="rId5"/>
    <p:sldId id="266" r:id="rId6"/>
    <p:sldId id="298" r:id="rId7"/>
    <p:sldId id="271" r:id="rId8"/>
    <p:sldId id="272" r:id="rId9"/>
    <p:sldId id="276" r:id="rId10"/>
    <p:sldId id="297" r:id="rId11"/>
    <p:sldId id="277" r:id="rId12"/>
    <p:sldId id="300" r:id="rId13"/>
    <p:sldId id="278" r:id="rId14"/>
    <p:sldId id="279" r:id="rId15"/>
    <p:sldId id="280" r:id="rId16"/>
    <p:sldId id="284" r:id="rId17"/>
    <p:sldId id="282" r:id="rId18"/>
    <p:sldId id="285" r:id="rId19"/>
    <p:sldId id="283" r:id="rId20"/>
    <p:sldId id="287" r:id="rId21"/>
    <p:sldId id="304" r:id="rId22"/>
    <p:sldId id="290" r:id="rId23"/>
    <p:sldId id="301" r:id="rId24"/>
    <p:sldId id="289" r:id="rId25"/>
    <p:sldId id="303" r:id="rId26"/>
    <p:sldId id="292" r:id="rId27"/>
    <p:sldId id="293" r:id="rId28"/>
    <p:sldId id="294" r:id="rId29"/>
    <p:sldId id="296" r:id="rId3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433"/>
    <a:srgbClr val="A9C63C"/>
    <a:srgbClr val="586B34"/>
    <a:srgbClr val="FFFFFF"/>
    <a:srgbClr val="596C35"/>
    <a:srgbClr val="A9C53A"/>
    <a:srgbClr val="D9D9D9"/>
    <a:srgbClr val="A4C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0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AA72A-DB7E-4AEC-A1D2-529AB4E99BD1}" type="datetimeFigureOut">
              <a:rPr lang="sl-SI" smtClean="0"/>
              <a:t>8. 05. 2023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AE0EF-7C30-4EF9-97D5-6F67B393891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9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53F0-C691-461D-9925-780FD0D5D3A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02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4366" y="814792"/>
            <a:ext cx="9144000" cy="182034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4366" y="3804445"/>
            <a:ext cx="9144000" cy="120813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CCED4BD-CA04-4B76-9D2E-52739A062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5EA7865-6AF9-40DB-839F-F56EA5671D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6BD7419-866B-4CFB-A49B-2CB81963F1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D72D81C-FBE4-4E22-A132-5B65DF3D79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9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600"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7" name="Označba mesta noge 4">
            <a:extLst>
              <a:ext uri="{FF2B5EF4-FFF2-40B4-BE49-F238E27FC236}">
                <a16:creationId xmlns:a16="http://schemas.microsoft.com/office/drawing/2014/main" id="{DCE4976E-12DF-4484-9459-1AED6B9B9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9B4E5F0-9082-42F0-8DED-203E0C70B2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E4119ED-14CE-4B10-82F7-C498E6C25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9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FF29EA9-110B-4FC2-99C3-321BD1C98D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B64C5FD-3466-4D9F-B07F-057A8FD0BC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sp>
        <p:nvSpPr>
          <p:cNvPr id="8" name="Označba mesta noge 4">
            <a:extLst>
              <a:ext uri="{FF2B5EF4-FFF2-40B4-BE49-F238E27FC236}">
                <a16:creationId xmlns:a16="http://schemas.microsoft.com/office/drawing/2014/main" id="{FDF8FF88-BD4C-4C8F-9C3A-65E06DD87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7251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627EFBB-7252-420C-9AA2-6F9EFC383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60D0768-262F-4477-95E3-E639C8569B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sp>
        <p:nvSpPr>
          <p:cNvPr id="7" name="Označba mesta noge 4">
            <a:extLst>
              <a:ext uri="{FF2B5EF4-FFF2-40B4-BE49-F238E27FC236}">
                <a16:creationId xmlns:a16="http://schemas.microsoft.com/office/drawing/2014/main" id="{3A8EA60A-9540-4523-AC9C-27377919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521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5257597" cy="4881563"/>
          </a:xfrm>
        </p:spPr>
        <p:txBody>
          <a:bodyPr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1674147-CF34-4BB8-A123-F4423EBA1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6AD298F-0C8B-4E98-A37E-C9318F93B5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sp>
        <p:nvSpPr>
          <p:cNvPr id="10" name="Označba mesta noge 4">
            <a:extLst>
              <a:ext uri="{FF2B5EF4-FFF2-40B4-BE49-F238E27FC236}">
                <a16:creationId xmlns:a16="http://schemas.microsoft.com/office/drawing/2014/main" id="{A4AFD4C7-2B3F-41CF-A42A-ED40419E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7304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8A72DBC-DE11-4295-96A5-D6B81CC2D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FC9D0A0-284A-4088-9100-8DA21B71D2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sp>
        <p:nvSpPr>
          <p:cNvPr id="10" name="Označba mesta noge 4">
            <a:extLst>
              <a:ext uri="{FF2B5EF4-FFF2-40B4-BE49-F238E27FC236}">
                <a16:creationId xmlns:a16="http://schemas.microsoft.com/office/drawing/2014/main" id="{6795B91C-E3AF-4D32-9573-17410CCC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2896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F55C1-4B36-497E-A805-974417FF186E}" type="datetimeFigureOut">
              <a:rPr lang="sl-SI" smtClean="0"/>
              <a:t>8. 05. 2023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F2FFD37-D0A4-43D4-B8A0-ACF3AD5318D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F723E94-F8C4-4D15-9B30-AE14A35A878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6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A9C63C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40EDC679-BEF6-4B32-838D-1718140CC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910" y="1060552"/>
            <a:ext cx="9515307" cy="2565875"/>
          </a:xfrm>
        </p:spPr>
        <p:txBody>
          <a:bodyPr>
            <a:normAutofit/>
          </a:bodyPr>
          <a:lstStyle/>
          <a:p>
            <a:r>
              <a:rPr lang="sl-SI" sz="1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36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PRIMER DOBRE PRAKSE: SODELOVANJE MED VSŠKV IN KOZMETIKO LORGER</a:t>
            </a:r>
            <a:b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dirty="0"/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77E3115C-CFDC-469B-8394-52AACC2673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chemeClr val="tx1"/>
                </a:solidFill>
              </a:rPr>
              <a:t>Jelica Bregar</a:t>
            </a:r>
          </a:p>
          <a:p>
            <a:r>
              <a:rPr lang="sl-SI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Višja strokovna šola za kozmetiko in velnes Ljubljana (VSŠKV)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90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3C6492-D918-BFD5-F0BF-75006F790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77400" cy="1325563"/>
          </a:xfrm>
        </p:spPr>
        <p:txBody>
          <a:bodyPr>
            <a:normAutofit/>
          </a:bodyPr>
          <a:lstStyle/>
          <a:p>
            <a:pPr algn="ctr"/>
            <a:r>
              <a:rPr lang="sl-SI" sz="3600" b="1" dirty="0">
                <a:solidFill>
                  <a:schemeClr val="tx1"/>
                </a:solidFill>
              </a:rPr>
              <a:t>CILJI USPOSABLJANJA MKN: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646FCC-390E-A1DC-9D33-538EC4C93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4779"/>
            <a:ext cx="9549244" cy="3525693"/>
          </a:xfrm>
        </p:spPr>
        <p:txBody>
          <a:bodyPr>
            <a:normAutofit/>
          </a:bodyPr>
          <a:lstStyle/>
          <a:p>
            <a:pPr algn="just"/>
            <a:r>
              <a:rPr lang="sl-SI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Pridobiti znanje in spretnost za pravilno pripravo delovnega mesta in stranke za delo. </a:t>
            </a:r>
          </a:p>
          <a:p>
            <a:pPr algn="just"/>
            <a:r>
              <a:rPr lang="sl-SI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Znati pravilno očistiti kožo in očesni »make-up«. </a:t>
            </a:r>
          </a:p>
          <a:p>
            <a:pPr algn="just"/>
            <a:r>
              <a:rPr lang="sl-SI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Znati pregledati kožo in določiti vrsto kože ter stanje kože. </a:t>
            </a:r>
          </a:p>
          <a:p>
            <a:pPr algn="just"/>
            <a:r>
              <a:rPr lang="sl-SI" sz="2400" dirty="0">
                <a:ea typeface="Calibri" panose="020F0502020204030204" pitchFamily="34" charset="0"/>
                <a:cs typeface="Times New Roman" panose="02020603050405020304" pitchFamily="18" charset="0"/>
              </a:rPr>
              <a:t>Naučiti se p</a:t>
            </a:r>
            <a:r>
              <a:rPr lang="sl-SI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ostopka ročne masaže obraza, vratu in dekolteja. </a:t>
            </a:r>
          </a:p>
          <a:p>
            <a:pPr algn="just"/>
            <a:r>
              <a:rPr lang="sl-SI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Naučiti se pravilno negovati kožo in nanašati ustrezne maske, obloge in „</a:t>
            </a:r>
            <a:r>
              <a:rPr lang="sl-SI" sz="2400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pilinge</a:t>
            </a:r>
            <a:r>
              <a:rPr lang="sl-SI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“.</a:t>
            </a:r>
          </a:p>
          <a:p>
            <a:pPr algn="just"/>
            <a:r>
              <a:rPr lang="sl-SI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Znati oblikovati in barvati obrvi in trepalnice.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07901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3F9765-569D-4BC1-7017-22AC24D57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72" y="306604"/>
            <a:ext cx="9684327" cy="1325563"/>
          </a:xfrm>
        </p:spPr>
        <p:txBody>
          <a:bodyPr>
            <a:normAutofit/>
          </a:bodyPr>
          <a:lstStyle/>
          <a:p>
            <a:pPr algn="ctr"/>
            <a:r>
              <a:rPr lang="sl-SI" sz="3600" b="1" dirty="0">
                <a:solidFill>
                  <a:schemeClr val="tx1"/>
                </a:solidFill>
              </a:rPr>
              <a:t>CILJI USPOSABLJANJA MKN:</a:t>
            </a:r>
            <a:endParaRPr lang="sl-SI" sz="3600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581C820-0138-D6FA-E9BE-5EA152146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972" y="1690688"/>
            <a:ext cx="9684327" cy="4197926"/>
          </a:xfrm>
        </p:spPr>
        <p:txBody>
          <a:bodyPr>
            <a:normAutofit/>
          </a:bodyPr>
          <a:lstStyle/>
          <a:p>
            <a:pPr algn="just"/>
            <a:r>
              <a:rPr lang="sl-SI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Spoznati principe zaščite kože. </a:t>
            </a:r>
          </a:p>
          <a:p>
            <a:pPr algn="just"/>
            <a:r>
              <a:rPr lang="sl-SI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Oblikovati primeren odnos do lastnega zunanjega videza in osebne urejenosti.</a:t>
            </a:r>
          </a:p>
          <a:p>
            <a:pPr algn="just"/>
            <a:r>
              <a:rPr lang="sl-SI" sz="2400" dirty="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sl-SI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rednotiti življenjske procese in pojave na koži. </a:t>
            </a:r>
          </a:p>
          <a:p>
            <a:pPr algn="just"/>
            <a:r>
              <a:rPr lang="sl-SI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Spoznati se z načini reševanja neželenih sprememb na koži.</a:t>
            </a:r>
          </a:p>
          <a:p>
            <a:pPr algn="just"/>
            <a:r>
              <a:rPr lang="sl-SI" sz="2400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sl-SI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svojiti osnovna znanja o delovanju kozmetičnih izdelkov na posamezni tip in stanje kože.</a:t>
            </a:r>
          </a:p>
          <a:p>
            <a:pPr algn="just"/>
            <a:r>
              <a:rPr lang="sl-SI" sz="2400" dirty="0">
                <a:ea typeface="Calibri" panose="020F0502020204030204" pitchFamily="34" charset="0"/>
                <a:cs typeface="Times New Roman" panose="02020603050405020304" pitchFamily="18" charset="0"/>
              </a:rPr>
              <a:t>Poglobiti</a:t>
            </a:r>
            <a:r>
              <a:rPr lang="sl-SI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lastne ročne spretnosti. </a:t>
            </a:r>
          </a:p>
          <a:p>
            <a:pPr algn="just"/>
            <a:r>
              <a:rPr lang="sl-SI" sz="24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sl-SI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reizkusiti lastne sposobnosti in spretnosti na področju novih poklicnih usmeritev  -  utrditev odločitve za nadaljnjo karierno pot.</a:t>
            </a:r>
            <a:endParaRPr lang="sl-SI" sz="2400" dirty="0"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799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37DB22-019A-0E99-B67C-D43053BDC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35835" cy="1325563"/>
          </a:xfrm>
        </p:spPr>
        <p:txBody>
          <a:bodyPr>
            <a:normAutofit/>
          </a:bodyPr>
          <a:lstStyle/>
          <a:p>
            <a:pPr algn="ctr"/>
            <a:r>
              <a:rPr lang="sl-SI" sz="3600" b="1" dirty="0">
                <a:solidFill>
                  <a:schemeClr val="tx1"/>
                </a:solidFill>
              </a:rPr>
              <a:t>EVALVACIJA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9145DB4-668C-90C2-4105-669AF475D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07935"/>
            <a:ext cx="9635835" cy="3095337"/>
          </a:xfrm>
        </p:spPr>
        <p:txBody>
          <a:bodyPr>
            <a:normAutofit lnSpcReduction="10000"/>
          </a:bodyPr>
          <a:lstStyle/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Udeležba - zelo dobra, in sicer: od 80 do 85 % vključenih študentov od vseh študentov 1. letnika kozmetike, ki niso imeli predznanja iz kozmetike.</a:t>
            </a:r>
          </a:p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Študenti razumejo, da se poklicne kompetence ne pridobivajo le v šoli, temveč v konkretnem delovnem okolju, ko opravljajo konkretne poklicne naloge. Pripravljeni investirati prosti čas.</a:t>
            </a:r>
          </a:p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Vsakoletna evalvacija - (na petstopenjski lestvici, kjer je 1 slabo in 5 odlično) splošno in vsebinsko delo usposabljanja, predavatelja ter mnenja in predlogi.</a:t>
            </a:r>
          </a:p>
          <a:p>
            <a:endParaRPr lang="sl-SI" sz="2400" dirty="0">
              <a:effectLst/>
              <a:cs typeface="Roboto" panose="02000000000000000000" pitchFamily="2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66733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F76692-49B2-1CF7-55C4-D11893DFB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77400" cy="1325563"/>
          </a:xfrm>
        </p:spPr>
        <p:txBody>
          <a:bodyPr>
            <a:normAutofit/>
          </a:bodyPr>
          <a:lstStyle/>
          <a:p>
            <a:pPr algn="ctr"/>
            <a:r>
              <a:rPr lang="sl-SI" sz="3600" b="1" dirty="0">
                <a:solidFill>
                  <a:schemeClr val="tx1"/>
                </a:solidFill>
              </a:rPr>
              <a:t>EVALVACIJA 2019/2020</a:t>
            </a:r>
            <a:endParaRPr lang="sl-SI" sz="3600" b="1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BDA0E1C8-E5D8-2431-45B0-8BD98CD70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472" y="1901536"/>
            <a:ext cx="9785873" cy="391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81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7B955BA2-3238-2D15-8A60-A4C0E965C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703" y="1678132"/>
            <a:ext cx="10018558" cy="350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82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94EF2ADB-332A-A524-41E4-15E1B5AA9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262" y="1864778"/>
            <a:ext cx="9855038" cy="348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08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998357C9-955E-F133-C212-168F3028A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347" y="1298864"/>
            <a:ext cx="9488917" cy="477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9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EC92B7-6377-9341-C655-379A5739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18964" cy="1120775"/>
          </a:xfrm>
        </p:spPr>
        <p:txBody>
          <a:bodyPr>
            <a:normAutofit fontScale="90000"/>
          </a:bodyPr>
          <a:lstStyle/>
          <a:p>
            <a:pPr algn="ctr"/>
            <a:br>
              <a:rPr lang="sl-SI" sz="36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4000" b="1" dirty="0">
                <a:solidFill>
                  <a:schemeClr val="tx1"/>
                </a:solidFill>
                <a:effectLst/>
                <a:cs typeface="Roboto" panose="02000000000000000000" pitchFamily="2" charset="0"/>
              </a:rPr>
              <a:t>MNENJA IN PREDLOGI</a:t>
            </a:r>
            <a:br>
              <a:rPr lang="sl-SI" sz="3600" dirty="0">
                <a:effectLst/>
                <a:cs typeface="Roboto" panose="02000000000000000000" pitchFamily="2" charset="0"/>
              </a:rPr>
            </a:br>
            <a:endParaRPr lang="sl-SI" dirty="0">
              <a:cs typeface="Roboto" panose="02000000000000000000" pitchFamily="2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007DE01-52E5-A349-E6C0-64A3F74ED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099" y="1825625"/>
            <a:ext cx="10065065" cy="4377748"/>
          </a:xfrm>
        </p:spPr>
        <p:txBody>
          <a:bodyPr/>
          <a:lstStyle/>
          <a:p>
            <a:r>
              <a:rPr lang="sl-SI" sz="2400" i="1" dirty="0">
                <a:effectLst/>
                <a:cs typeface="Roboto" panose="02000000000000000000" pitchFamily="2" charset="0"/>
              </a:rPr>
              <a:t>Kaj vam je bilo na usposabljanju posebej všeč?</a:t>
            </a:r>
            <a:endParaRPr lang="sl-SI" sz="2400" dirty="0">
              <a:effectLst/>
              <a:cs typeface="Roboto" panose="02000000000000000000" pitchFamily="2" charset="0"/>
            </a:endParaRP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071835B-E3C9-2777-A101-FC703D409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99" y="2400299"/>
            <a:ext cx="9846855" cy="366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03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22BBA3-7925-6386-2F17-BB837A5C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18964" cy="1325563"/>
          </a:xfrm>
        </p:spPr>
        <p:txBody>
          <a:bodyPr>
            <a:normAutofit/>
          </a:bodyPr>
          <a:lstStyle/>
          <a:p>
            <a:pPr algn="ctr"/>
            <a:r>
              <a:rPr lang="sl-SI" sz="36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MNENJA IN PREDLOGI</a:t>
            </a:r>
            <a:endParaRPr lang="sl-SI" sz="36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A42BAB2-5AC5-BFAF-F805-8A9135471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73" y="1690688"/>
            <a:ext cx="10865427" cy="4486275"/>
          </a:xfrm>
        </p:spPr>
        <p:txBody>
          <a:bodyPr/>
          <a:lstStyle/>
          <a:p>
            <a:r>
              <a:rPr lang="sl-SI" sz="2400" i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Kaj vas je na usposabljanju motilo?</a:t>
            </a:r>
          </a:p>
          <a:p>
            <a:pPr marL="0" indent="0">
              <a:buNone/>
            </a:pPr>
            <a:endParaRPr lang="sl-SI" sz="2800" i="1" dirty="0">
              <a:effectLst/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E13A465-0B85-E8CE-BF67-2677371BA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53" y="2753590"/>
            <a:ext cx="9429566" cy="213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66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F6A504-37E3-E31A-3076-6E36EED3F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09" y="333953"/>
            <a:ext cx="9656618" cy="1242436"/>
          </a:xfrm>
        </p:spPr>
        <p:txBody>
          <a:bodyPr>
            <a:normAutofit/>
          </a:bodyPr>
          <a:lstStyle/>
          <a:p>
            <a:pPr algn="ctr"/>
            <a:r>
              <a:rPr lang="sl-SI" sz="36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MNENJA ŠTUDENTOV O USPOSABLJANJU MKN</a:t>
            </a:r>
            <a:endParaRPr lang="sl-SI" sz="3600" dirty="0">
              <a:solidFill>
                <a:schemeClr val="tx1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DB6F2FA-46AF-0184-5373-D664BAC27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55" y="1908896"/>
            <a:ext cx="9556173" cy="3889231"/>
          </a:xfrm>
        </p:spPr>
        <p:txBody>
          <a:bodyPr>
            <a:normAutofit/>
          </a:bodyPr>
          <a:lstStyle/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»VSŠKV je poskrbela tudi za tiste, ki </a:t>
            </a:r>
            <a:r>
              <a:rPr lang="sl-SI" sz="2400" b="1" dirty="0">
                <a:effectLst/>
                <a:cs typeface="Roboto" panose="02000000000000000000" pitchFamily="2" charset="0"/>
              </a:rPr>
              <a:t>nismo imeli predhodnega znanja s področja kozmetike</a:t>
            </a:r>
            <a:r>
              <a:rPr lang="sl-SI" sz="2400" dirty="0">
                <a:effectLst/>
                <a:cs typeface="Roboto" panose="02000000000000000000" pitchFamily="2" charset="0"/>
              </a:rPr>
              <a:t>. V sodelovanju s kozmetičnim salonom Lorger so pripravili uvajalni tečaj »MKN«. Predavateljica je delila z nami dolgoletne izkušnje in znanja ter poskrbela, da smo se </a:t>
            </a:r>
            <a:r>
              <a:rPr lang="sl-SI" sz="2400" b="1" dirty="0">
                <a:effectLst/>
                <a:cs typeface="Roboto" panose="02000000000000000000" pitchFamily="2" charset="0"/>
              </a:rPr>
              <a:t>naučile pravilno opraviti nego obraza</a:t>
            </a:r>
            <a:r>
              <a:rPr lang="sl-SI" sz="2400" dirty="0">
                <a:effectLst/>
                <a:cs typeface="Roboto" panose="02000000000000000000" pitchFamily="2" charset="0"/>
              </a:rPr>
              <a:t>. </a:t>
            </a:r>
            <a:r>
              <a:rPr lang="sl-SI" sz="2400" b="1" dirty="0">
                <a:effectLst/>
                <a:cs typeface="Roboto" panose="02000000000000000000" pitchFamily="2" charset="0"/>
              </a:rPr>
              <a:t>Uživale smo ob nanašanju maske, obloge in </a:t>
            </a:r>
            <a:r>
              <a:rPr lang="sl-SI" sz="2400" b="1" dirty="0" err="1">
                <a:effectLst/>
                <a:cs typeface="Roboto" panose="02000000000000000000" pitchFamily="2" charset="0"/>
              </a:rPr>
              <a:t>pilinga</a:t>
            </a:r>
            <a:r>
              <a:rPr lang="sl-SI" sz="2400" dirty="0">
                <a:effectLst/>
                <a:cs typeface="Roboto" panose="02000000000000000000" pitchFamily="2" charset="0"/>
              </a:rPr>
              <a:t>. Tečaj so popestrili </a:t>
            </a:r>
            <a:r>
              <a:rPr lang="sl-SI" sz="2400" b="1" dirty="0">
                <a:effectLst/>
                <a:cs typeface="Roboto" panose="02000000000000000000" pitchFamily="2" charset="0"/>
              </a:rPr>
              <a:t>gostje iz znanih kozmetičnih hiš </a:t>
            </a:r>
            <a:r>
              <a:rPr lang="sl-SI" sz="2400" dirty="0">
                <a:effectLst/>
                <a:cs typeface="Roboto" panose="02000000000000000000" pitchFamily="2" charset="0"/>
              </a:rPr>
              <a:t>in nam predstavili različne kozmetične izdelke, katere smo lahko </a:t>
            </a:r>
            <a:r>
              <a:rPr lang="sl-SI" sz="2400" b="1" dirty="0">
                <a:effectLst/>
                <a:cs typeface="Roboto" panose="02000000000000000000" pitchFamily="2" charset="0"/>
              </a:rPr>
              <a:t>druga na drugi </a:t>
            </a:r>
            <a:r>
              <a:rPr lang="sl-SI" sz="2400" dirty="0">
                <a:effectLst/>
                <a:cs typeface="Roboto" panose="02000000000000000000" pitchFamily="2" charset="0"/>
              </a:rPr>
              <a:t>tudi </a:t>
            </a:r>
            <a:r>
              <a:rPr lang="sl-SI" sz="2400" b="1" dirty="0">
                <a:effectLst/>
                <a:cs typeface="Roboto" panose="02000000000000000000" pitchFamily="2" charset="0"/>
              </a:rPr>
              <a:t>preizkušale</a:t>
            </a:r>
            <a:r>
              <a:rPr lang="sl-SI" sz="2400" dirty="0">
                <a:effectLst/>
                <a:cs typeface="Roboto" panose="02000000000000000000" pitchFamily="2" charset="0"/>
              </a:rPr>
              <a:t>. </a:t>
            </a:r>
            <a:r>
              <a:rPr lang="sl-SI" sz="2400" b="1" dirty="0">
                <a:effectLst/>
                <a:cs typeface="Roboto" panose="02000000000000000000" pitchFamily="2" charset="0"/>
              </a:rPr>
              <a:t>Med delom in učenjem smo uživale, se veliko naučile </a:t>
            </a:r>
            <a:r>
              <a:rPr lang="sl-SI" sz="2400" dirty="0">
                <a:effectLst/>
                <a:cs typeface="Roboto" panose="02000000000000000000" pitchFamily="2" charset="0"/>
              </a:rPr>
              <a:t>in </a:t>
            </a:r>
            <a:r>
              <a:rPr lang="sl-SI" sz="2400" b="1" dirty="0">
                <a:effectLst/>
                <a:cs typeface="Roboto" panose="02000000000000000000" pitchFamily="2" charset="0"/>
              </a:rPr>
              <a:t>stkale nova prijateljstva</a:t>
            </a:r>
            <a:r>
              <a:rPr lang="sl-SI" sz="2400" dirty="0">
                <a:effectLst/>
                <a:cs typeface="Roboto" panose="02000000000000000000" pitchFamily="2" charset="0"/>
              </a:rPr>
              <a:t>« (K. C.).</a:t>
            </a:r>
          </a:p>
          <a:p>
            <a:pPr algn="just"/>
            <a:endParaRPr lang="sl-SI" sz="2400" dirty="0">
              <a:effectLst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5245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80A1A164-1D45-4C16-A4F0-4237D756A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2CC5673-70E1-43C2-B3D0-56A9B8D9B0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sp>
        <p:nvSpPr>
          <p:cNvPr id="10" name="Podnaslov 2">
            <a:extLst>
              <a:ext uri="{FF2B5EF4-FFF2-40B4-BE49-F238E27FC236}">
                <a16:creationId xmlns:a16="http://schemas.microsoft.com/office/drawing/2014/main" id="{053503DF-DF48-4500-9C09-5AE595B5A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196" y="410927"/>
            <a:ext cx="9860973" cy="599225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sl-SI" b="1" dirty="0">
                <a:effectLst/>
                <a:cs typeface="Roboto" panose="02000000000000000000" pitchFamily="2" charset="0"/>
              </a:rPr>
              <a:t>Osnovni namen prispevka: 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dirty="0">
                <a:effectLst/>
                <a:cs typeface="Roboto" panose="02000000000000000000" pitchFamily="2" charset="0"/>
              </a:rPr>
              <a:t>predstaviti primer dobre prakse partnerstva med VSŠKV in Kozmetiko Lorger. </a:t>
            </a:r>
          </a:p>
          <a:p>
            <a:pPr algn="just">
              <a:lnSpc>
                <a:spcPct val="150000"/>
              </a:lnSpc>
            </a:pPr>
            <a:r>
              <a:rPr lang="sl-SI" b="1" dirty="0">
                <a:effectLst/>
                <a:cs typeface="Roboto" panose="02000000000000000000" pitchFamily="2" charset="0"/>
              </a:rPr>
              <a:t>Cilj prispevka: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dirty="0">
                <a:effectLst/>
                <a:cs typeface="Roboto" panose="02000000000000000000" pitchFamily="2" charset="0"/>
              </a:rPr>
              <a:t>prikazati, kako je partnerstvo s Kozmetiko Lorger ključnega pomena za razvoj odličnih poklicnih kompetenc pri študentih.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dirty="0">
                <a:effectLst/>
                <a:cs typeface="Roboto" panose="02000000000000000000" pitchFamily="2" charset="0"/>
              </a:rPr>
              <a:t>Predstaviti usposabljanje Moč kozmetične nege na lepoto in dobro počutje posameznika (MKN) kot pomembno »vstopno postajo na potovanju« skozi študij kozmetike predvsem za študente, ki nimajo predhodnega znanja s področja kozmetike. 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endParaRPr lang="en-GB" sz="2000" dirty="0">
              <a:solidFill>
                <a:srgbClr val="596C35"/>
              </a:solidFill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4093CB-0F88-C5AB-A3E2-38D985851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15055" cy="1325563"/>
          </a:xfrm>
        </p:spPr>
        <p:txBody>
          <a:bodyPr>
            <a:normAutofit/>
          </a:bodyPr>
          <a:lstStyle/>
          <a:p>
            <a:pPr algn="ctr"/>
            <a:r>
              <a:rPr lang="sl-SI" sz="36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MNENJA ŠTUDENTOV O USPOSABLJANJU MKN</a:t>
            </a:r>
            <a:endParaRPr lang="sl-SI" sz="36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51BFDA8-DE98-E443-6FEF-62A14E7E3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5" y="2049895"/>
            <a:ext cx="9424555" cy="3099666"/>
          </a:xfrm>
        </p:spPr>
        <p:txBody>
          <a:bodyPr/>
          <a:lstStyle/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»Za tečaj sem se odločila, ker sem želela pridobiti </a:t>
            </a:r>
            <a:r>
              <a:rPr lang="sl-SI" sz="2400" b="1" dirty="0">
                <a:effectLst/>
                <a:cs typeface="Roboto" panose="02000000000000000000" pitchFamily="2" charset="0"/>
              </a:rPr>
              <a:t>izkušnje, kako poteka delo v kozmetičnem salonu.</a:t>
            </a:r>
            <a:r>
              <a:rPr lang="sl-SI" sz="2400" dirty="0">
                <a:effectLst/>
                <a:cs typeface="Roboto" panose="02000000000000000000" pitchFamily="2" charset="0"/>
              </a:rPr>
              <a:t> Tečaj mi je bil zelo všeč, ker je </a:t>
            </a:r>
            <a:r>
              <a:rPr lang="sl-SI" sz="2400" b="1" dirty="0">
                <a:effectLst/>
                <a:cs typeface="Roboto" panose="02000000000000000000" pitchFamily="2" charset="0"/>
              </a:rPr>
              <a:t>praktično naravnan </a:t>
            </a:r>
            <a:r>
              <a:rPr lang="sl-SI" sz="2400" dirty="0">
                <a:effectLst/>
                <a:cs typeface="Roboto" panose="02000000000000000000" pitchFamily="2" charset="0"/>
              </a:rPr>
              <a:t>in </a:t>
            </a:r>
            <a:r>
              <a:rPr lang="sl-SI" sz="2400" b="1" dirty="0">
                <a:effectLst/>
                <a:cs typeface="Roboto" panose="02000000000000000000" pitchFamily="2" charset="0"/>
              </a:rPr>
              <a:t>podkrepljen s teorijo</a:t>
            </a:r>
            <a:r>
              <a:rPr lang="sl-SI" sz="2400" dirty="0">
                <a:effectLst/>
                <a:cs typeface="Roboto" panose="02000000000000000000" pitchFamily="2" charset="0"/>
              </a:rPr>
              <a:t>. Ga. Lorger je strokovnjakinja na področju kozmetike in </a:t>
            </a:r>
            <a:r>
              <a:rPr lang="sl-SI" sz="2400" b="1" dirty="0">
                <a:effectLst/>
                <a:cs typeface="Roboto" panose="02000000000000000000" pitchFamily="2" charset="0"/>
              </a:rPr>
              <a:t>odlična predavateljica</a:t>
            </a:r>
            <a:r>
              <a:rPr lang="sl-SI" sz="2400" dirty="0">
                <a:effectLst/>
                <a:cs typeface="Roboto" panose="02000000000000000000" pitchFamily="2" charset="0"/>
              </a:rPr>
              <a:t>, saj nam je informacije podala na preprost način in nas učila </a:t>
            </a:r>
            <a:r>
              <a:rPr lang="sl-SI" sz="2400" b="1" dirty="0">
                <a:effectLst/>
                <a:cs typeface="Roboto" panose="02000000000000000000" pitchFamily="2" charset="0"/>
              </a:rPr>
              <a:t>konkretnih kozmetičnih opravil</a:t>
            </a:r>
            <a:r>
              <a:rPr lang="sl-SI" sz="2400" dirty="0">
                <a:effectLst/>
                <a:cs typeface="Roboto" panose="02000000000000000000" pitchFamily="2" charset="0"/>
              </a:rPr>
              <a:t>. Usposabljanje bi priporočila vsem, ki imajo malo ali nimajo praktičnega predhodnega znanja, saj se bodo največ </a:t>
            </a:r>
            <a:r>
              <a:rPr lang="sl-SI" sz="2400" b="1" dirty="0">
                <a:effectLst/>
                <a:cs typeface="Roboto" panose="02000000000000000000" pitchFamily="2" charset="0"/>
              </a:rPr>
              <a:t>naučili z lastnim delom</a:t>
            </a:r>
            <a:r>
              <a:rPr lang="sl-SI" sz="2400" dirty="0">
                <a:effectLst/>
                <a:cs typeface="Roboto" panose="02000000000000000000" pitchFamily="2" charset="0"/>
              </a:rPr>
              <a:t>« (U. P.).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8227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B3EA44-948A-0717-D757-0C69CD536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08" y="342755"/>
            <a:ext cx="9892145" cy="956108"/>
          </a:xfrm>
        </p:spPr>
        <p:txBody>
          <a:bodyPr>
            <a:normAutofit/>
          </a:bodyPr>
          <a:lstStyle/>
          <a:p>
            <a:pPr algn="ctr"/>
            <a:r>
              <a:rPr lang="sl-SI" sz="36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UGOTOVITVE IN PREDLOGI</a:t>
            </a:r>
            <a:endParaRPr lang="sl-SI" sz="3600" dirty="0">
              <a:solidFill>
                <a:schemeClr val="tx1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7BB4F8-0826-D489-E5FF-D0989D594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4" y="1650568"/>
            <a:ext cx="10037619" cy="4293034"/>
          </a:xfrm>
        </p:spPr>
        <p:txBody>
          <a:bodyPr>
            <a:normAutofit/>
          </a:bodyPr>
          <a:lstStyle/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Vsako evalvacijo skrbno analiziramo in si prizadevamo razumeti prav vsak odgovor. Tako ohranjamo, kar je dobro in spreminjamo ter izboljšujemo delovanje, kjer je možno, vse s ciljem, zagotoviti čim bolj kakovostno poklicno izkušnjo študentom začetnikom v kozmetiki in </a:t>
            </a:r>
            <a:r>
              <a:rPr lang="sl-SI" sz="2400" dirty="0" err="1">
                <a:effectLst/>
                <a:cs typeface="Roboto" panose="02000000000000000000" pitchFamily="2" charset="0"/>
              </a:rPr>
              <a:t>velnesu</a:t>
            </a:r>
            <a:r>
              <a:rPr lang="sl-SI" sz="2400" dirty="0">
                <a:effectLst/>
                <a:cs typeface="Roboto" panose="02000000000000000000" pitchFamily="2" charset="0"/>
              </a:rPr>
              <a:t>.</a:t>
            </a:r>
          </a:p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Na podlagi podatkov iz predstavljene evalvacije načrtujemo razširitev strokovne predavateljske ekipe z inštruktorji, ki bodo lahko dodatno nudili pozornost in strokovno pomoč študentom, ki to potrebujejo. Razumeli smo, da nekateri potrebujejo še bolj individualno naravnan pouk v tej začetni fazi študija.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72204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D20B03-1AF7-4677-1115-2CC543F77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18964" cy="1325563"/>
          </a:xfrm>
        </p:spPr>
        <p:txBody>
          <a:bodyPr>
            <a:normAutofit/>
          </a:bodyPr>
          <a:lstStyle/>
          <a:p>
            <a:pPr algn="ctr"/>
            <a:r>
              <a:rPr lang="sl-SI" sz="36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UGOTOVITVE IN PREDLOGI</a:t>
            </a:r>
            <a:endParaRPr lang="sl-SI" sz="36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786B9AE-A495-BDCC-B01A-DB502C69E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35836" cy="4351338"/>
          </a:xfrm>
        </p:spPr>
        <p:txBody>
          <a:bodyPr>
            <a:normAutofit/>
          </a:bodyPr>
          <a:lstStyle/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Predlogi na vprašanje </a:t>
            </a:r>
            <a:r>
              <a:rPr lang="sl-SI" sz="2400" i="1" dirty="0">
                <a:effectLst/>
                <a:cs typeface="Roboto" panose="02000000000000000000" pitchFamily="2" charset="0"/>
              </a:rPr>
              <a:t>kaj vas je motilo</a:t>
            </a:r>
            <a:r>
              <a:rPr lang="sl-SI" sz="2400" dirty="0">
                <a:effectLst/>
                <a:cs typeface="Roboto" panose="02000000000000000000" pitchFamily="2" charset="0"/>
              </a:rPr>
              <a:t> nas vodijo k razmisleku o počasnejšem tempu dela pri konkretnih praktičnih vajah. Bolje bo kakšno vsebino izpustiti in se posvetiti pridobivanju poklicnih spretnostih za storitve, ki so zahtevnejše za začetnike v kozmetičnem in </a:t>
            </a:r>
            <a:r>
              <a:rPr lang="sl-SI" sz="2400" dirty="0" err="1">
                <a:effectLst/>
                <a:cs typeface="Roboto" panose="02000000000000000000" pitchFamily="2" charset="0"/>
              </a:rPr>
              <a:t>velneškem</a:t>
            </a:r>
            <a:r>
              <a:rPr lang="sl-SI" sz="2400" dirty="0">
                <a:effectLst/>
                <a:cs typeface="Roboto" panose="02000000000000000000" pitchFamily="2" charset="0"/>
              </a:rPr>
              <a:t> poklicu.</a:t>
            </a:r>
          </a:p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Glede mnenja o velikosti skupin, menimo, da je sedanja omejitev ustrezna in jo bomo upoštevali tudi v prihodnje. Pouk bo bolj individualiziran in učinkovit s kadrovsko razširitvijo z inštruktorji.</a:t>
            </a:r>
          </a:p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Glede na odstotek pridobljenih </a:t>
            </a:r>
            <a:r>
              <a:rPr lang="sl-SI" sz="2400" dirty="0" err="1">
                <a:effectLst/>
                <a:cs typeface="Roboto" panose="02000000000000000000" pitchFamily="2" charset="0"/>
              </a:rPr>
              <a:t>evalvacijskih</a:t>
            </a:r>
            <a:r>
              <a:rPr lang="sl-SI" sz="2400" dirty="0">
                <a:effectLst/>
                <a:cs typeface="Roboto" panose="02000000000000000000" pitchFamily="2" charset="0"/>
              </a:rPr>
              <a:t> vprašalnikov, ki ga želimo povečati, bomo zahtevali, da jih izpolnijo vsi udeleženci pred praktičnim preizkusom znanja.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96687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9EAE5A-96BA-BCE6-C83D-047C8BB5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94273" cy="1325563"/>
          </a:xfrm>
        </p:spPr>
        <p:txBody>
          <a:bodyPr>
            <a:normAutofit/>
          </a:bodyPr>
          <a:lstStyle/>
          <a:p>
            <a:pPr algn="ctr"/>
            <a:r>
              <a:rPr lang="sl-SI" sz="36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UGOTOVITVE IN PREDLOGI</a:t>
            </a:r>
            <a:endParaRPr lang="sl-SI" sz="36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ACC3D09-A6B8-4A68-5086-BD268FAD6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19" y="1861122"/>
            <a:ext cx="9881754" cy="4383813"/>
          </a:xfrm>
        </p:spPr>
        <p:txBody>
          <a:bodyPr>
            <a:normAutofit/>
          </a:bodyPr>
          <a:lstStyle/>
          <a:p>
            <a:pPr algn="just"/>
            <a:r>
              <a:rPr lang="sl-SI" sz="2400" dirty="0">
                <a:solidFill>
                  <a:srgbClr val="000000"/>
                </a:solidFill>
                <a:effectLst/>
                <a:cs typeface="Roboto" panose="02000000000000000000" pitchFamily="2" charset="0"/>
              </a:rPr>
              <a:t>Začetno kozmetično usposabljanje MKN pomaga študentom, da pridobijo praktične izkušnje, se seznanijo z delovanjem kozmetične industrije, razvijejo nekatere poklicne spretnosti in se zato bolj samozavestno in motivirano vključijo v višješolski študijski proces.</a:t>
            </a:r>
          </a:p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Omogočajo študentom tudi, da preverijo svojo namero postati višji kozmetik/višja kozmetičarka.</a:t>
            </a:r>
          </a:p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Z evalvacijo smo potrdili, da je usposabljanje MKN za študente začetnike v kozmetiki pomembno za nadaljnji študijski proces. </a:t>
            </a:r>
          </a:p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Študenti, ki so opravili to usposabljanje, so potrdili našo domnevo, da so zelo zadovoljni z organizacijo in izvedbo usposabljanja in so zato lahko bolj samozavestni in motivirani pri študiju.</a:t>
            </a:r>
          </a:p>
          <a:p>
            <a:endParaRPr lang="sl-SI" sz="2400" dirty="0">
              <a:effectLst/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52321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F494A1-FE8B-E6CF-1AA1-7C1D3EEA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67009" cy="1325563"/>
          </a:xfrm>
        </p:spPr>
        <p:txBody>
          <a:bodyPr>
            <a:normAutofit/>
          </a:bodyPr>
          <a:lstStyle/>
          <a:p>
            <a:pPr algn="ctr"/>
            <a:r>
              <a:rPr lang="sl-SI" sz="3600" b="1" dirty="0">
                <a:solidFill>
                  <a:schemeClr val="tx1"/>
                </a:solidFill>
              </a:rPr>
              <a:t>ZAKLJUČEK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85B5727-8DC0-1A81-4B8B-27C8CFE5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672" y="2369127"/>
            <a:ext cx="9438410" cy="2545773"/>
          </a:xfrm>
        </p:spPr>
        <p:txBody>
          <a:bodyPr/>
          <a:lstStyle/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Usposabljanje MKN pomaga študentom razviti praktične izkušnje, ki so ključnega pomena za razumevanje, kako deluje kozmetični in </a:t>
            </a:r>
            <a:r>
              <a:rPr lang="sl-SI" sz="2400" dirty="0" err="1">
                <a:effectLst/>
                <a:cs typeface="Roboto" panose="02000000000000000000" pitchFamily="2" charset="0"/>
              </a:rPr>
              <a:t>velneški</a:t>
            </a:r>
            <a:r>
              <a:rPr lang="sl-SI" sz="2400" dirty="0">
                <a:effectLst/>
                <a:cs typeface="Roboto" panose="02000000000000000000" pitchFamily="2" charset="0"/>
              </a:rPr>
              <a:t> poklic. </a:t>
            </a:r>
          </a:p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Te praktične izkušnje so ključne za razvoj poklicnih spretnosti, ki jih študenti potrebujejo za uspešno opravljanje svojega dela.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75387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BE42CF-7B32-60A3-A7D4-058E0C10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08574" cy="1325563"/>
          </a:xfrm>
        </p:spPr>
        <p:txBody>
          <a:bodyPr>
            <a:normAutofit/>
          </a:bodyPr>
          <a:lstStyle/>
          <a:p>
            <a:pPr algn="ctr"/>
            <a:r>
              <a:rPr lang="sl-SI" sz="3600" b="1" dirty="0">
                <a:solidFill>
                  <a:schemeClr val="tx1"/>
                </a:solidFill>
              </a:rPr>
              <a:t>ZAKLJUČEK</a:t>
            </a:r>
            <a:endParaRPr lang="sl-SI" sz="36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A4F9A3D-3E3E-81B9-567F-A4CF28E65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872" y="2222067"/>
            <a:ext cx="9279083" cy="3016539"/>
          </a:xfrm>
        </p:spPr>
        <p:txBody>
          <a:bodyPr>
            <a:normAutofit/>
          </a:bodyPr>
          <a:lstStyle/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Na VSŠKV nas nenehna skrb za kakovost vodi, da krepimo sodelovanje s podjetji in tako omogočamo študentom, da pridobijo praktične izkušnje in se seznanijo z novimi trendi in praksami na področju kozmetike in </a:t>
            </a:r>
            <a:r>
              <a:rPr lang="sl-SI" sz="2400" dirty="0" err="1">
                <a:effectLst/>
                <a:cs typeface="Roboto" panose="02000000000000000000" pitchFamily="2" charset="0"/>
              </a:rPr>
              <a:t>velnesa</a:t>
            </a:r>
            <a:r>
              <a:rPr lang="sl-SI" sz="2400" dirty="0">
                <a:effectLst/>
                <a:cs typeface="Roboto" panose="02000000000000000000" pitchFamily="2" charset="0"/>
              </a:rPr>
              <a:t>. </a:t>
            </a:r>
          </a:p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Ustvarjali bomo pogoje, da bodo študenti imeli priložnosti, da se učijo iz prakse, da se razvijajo ob opravljanju delovnih nalog – ustaljenih in nepričakovanih.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690648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9924A1-5BDE-2057-E7BC-CD86759DA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9" y="271606"/>
            <a:ext cx="9708573" cy="1325563"/>
          </a:xfrm>
        </p:spPr>
        <p:txBody>
          <a:bodyPr>
            <a:normAutofit/>
          </a:bodyPr>
          <a:lstStyle/>
          <a:p>
            <a:pPr algn="ctr"/>
            <a:r>
              <a:rPr lang="sl-SI" sz="3600" b="1" dirty="0">
                <a:solidFill>
                  <a:schemeClr val="tx1"/>
                </a:solidFill>
              </a:rPr>
              <a:t>UTRINKI IZ USPOSABLJANJA MKN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326FDA91-9D81-D1F2-4CF5-9654411D2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9131" y="1711142"/>
            <a:ext cx="3513208" cy="206511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9E85906-51BA-ED63-7AB2-7CEF71395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028" y="1711142"/>
            <a:ext cx="3654662" cy="206511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14415C8-6A27-2C21-1E73-E54DB174E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588" y="3776252"/>
            <a:ext cx="3604462" cy="202831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85D38AB-9539-25F5-EE19-7E157832F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8049" y="3776252"/>
            <a:ext cx="3654662" cy="205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76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344D5BF-CFAF-8E26-7EE6-777E26829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27" y="949776"/>
            <a:ext cx="9310254" cy="40856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sl-SI" sz="2600" b="1" dirty="0">
                <a:cs typeface="Roboto" panose="02000000000000000000" pitchFamily="2" charset="0"/>
              </a:rPr>
              <a:t>Hipoteza</a:t>
            </a:r>
            <a:r>
              <a:rPr lang="sl-SI" sz="2600" b="1" dirty="0">
                <a:solidFill>
                  <a:srgbClr val="596C35"/>
                </a:solidFill>
                <a:cs typeface="Roboto" panose="02000000000000000000" pitchFamily="2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l-SI" sz="2600" dirty="0">
                <a:effectLst/>
                <a:cs typeface="Roboto" panose="02000000000000000000" pitchFamily="2" charset="0"/>
              </a:rPr>
              <a:t>Izhajamo iz predpostavke, da je večina študentov zelo zadovoljnih z organizacijo in izvedbo usposabljanja MKN, ki je prostovoljno, a priporočljivo.</a:t>
            </a:r>
          </a:p>
          <a:p>
            <a:pPr algn="just">
              <a:lnSpc>
                <a:spcPct val="150000"/>
              </a:lnSpc>
            </a:pPr>
            <a:r>
              <a:rPr lang="sl-SI" sz="2600" dirty="0">
                <a:effectLst/>
                <a:cs typeface="Roboto" panose="02000000000000000000" pitchFamily="2" charset="0"/>
              </a:rPr>
              <a:t>Domnevamo, da se študenti pozitivno odzivajo na dodatno ponudbo šole, ki omogoča pridobivanje temeljnih znanj in poklicnih spretnosti ter zelo dobro ocenjujejo usposabljanje.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51259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6FCA00-95D2-9D41-A53F-17C8B11C3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59" y="365126"/>
            <a:ext cx="9550976" cy="1016866"/>
          </a:xfrm>
        </p:spPr>
        <p:txBody>
          <a:bodyPr>
            <a:normAutofit/>
          </a:bodyPr>
          <a:lstStyle/>
          <a:p>
            <a:pPr algn="ctr"/>
            <a:r>
              <a:rPr lang="sl-SI" sz="3600" b="1" dirty="0">
                <a:solidFill>
                  <a:srgbClr val="343433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KDO SMO VSŠKV?</a:t>
            </a:r>
            <a:endParaRPr lang="sl-SI" sz="3600" dirty="0">
              <a:solidFill>
                <a:srgbClr val="343433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DDE6A85-0C9B-96EA-6608-2C05A93E2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064" y="1381992"/>
            <a:ext cx="9663545" cy="48733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sl-SI" sz="1800" dirty="0"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1800" dirty="0"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1800" dirty="0"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2600" dirty="0">
              <a:solidFill>
                <a:schemeClr val="tx1"/>
              </a:solidFill>
              <a:effectLst/>
              <a:cs typeface="Roboto" panose="020000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kern="0" dirty="0">
                <a:effectLst/>
                <a:cs typeface="Roboto" panose="02000000000000000000" pitchFamily="2" charset="0"/>
              </a:rPr>
              <a:t>VSŠKV - Višja strokovna šola za kozmetiko in velnes Ljubljana je zasebna višja strokovna šola, ki zaseda vodilno mesto med zasebnimi VSŠ po številu vpisanih študentov v programih Kozmetika in Velnes.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kern="0" dirty="0">
                <a:effectLst/>
                <a:cs typeface="Roboto" panose="02000000000000000000" pitchFamily="2" charset="0"/>
              </a:rPr>
              <a:t>Rezultat  - ni naključje, pač odraz kakovostnega dela, široke mreže delodajalcev, s katerimi šola sodeluje, ugleda šole in številnih možnosti za razvoj posameznika tako na osebnem kot na profesionalnem področju, ki jih šola študentom ponuja.</a:t>
            </a:r>
            <a:endParaRPr lang="sl-SI" kern="100" dirty="0">
              <a:effectLst/>
              <a:cs typeface="Roboto" panose="02000000000000000000" pitchFamily="2" charset="0"/>
            </a:endParaRPr>
          </a:p>
          <a:p>
            <a:pPr marL="0" indent="0" algn="just">
              <a:buNone/>
            </a:pPr>
            <a:endParaRPr lang="sl-SI" dirty="0">
              <a:cs typeface="Roboto" panose="02000000000000000000" pitchFamily="2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C6A2CA9-EDA6-8662-3421-D821806CF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2046"/>
            <a:ext cx="4758747" cy="158096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5CC7094-C416-FB43-A186-F9BBA0AFA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531" y="1480761"/>
            <a:ext cx="1423532" cy="142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4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26C773-5F9D-20AA-B8A7-3EB05012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68" y="289343"/>
            <a:ext cx="9663725" cy="824904"/>
          </a:xfrm>
        </p:spPr>
        <p:txBody>
          <a:bodyPr>
            <a:normAutofit fontScale="90000"/>
          </a:bodyPr>
          <a:lstStyle/>
          <a:p>
            <a:pPr algn="ctr"/>
            <a:br>
              <a:rPr lang="sl-SI" sz="3600" b="1" kern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4000" b="1" kern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KOZMETIKA LORGER</a:t>
            </a:r>
            <a:br>
              <a:rPr lang="sl-SI" sz="18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l-SI" dirty="0"/>
          </a:p>
        </p:txBody>
      </p:sp>
      <p:pic>
        <p:nvPicPr>
          <p:cNvPr id="1028" name="Picture 4" descr="MILENA LORGER | Dermanova.si">
            <a:extLst>
              <a:ext uri="{FF2B5EF4-FFF2-40B4-BE49-F238E27FC236}">
                <a16:creationId xmlns:a16="http://schemas.microsoft.com/office/drawing/2014/main" id="{F7E631DC-8669-887A-9465-05EC4B33AA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44" y="1324304"/>
            <a:ext cx="1560801" cy="234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me - Kozmetika Lorger">
            <a:extLst>
              <a:ext uri="{FF2B5EF4-FFF2-40B4-BE49-F238E27FC236}">
                <a16:creationId xmlns:a16="http://schemas.microsoft.com/office/drawing/2014/main" id="{19A979E8-D006-EA93-C948-DC83EF544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40" y="1327900"/>
            <a:ext cx="4818606" cy="161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CA6DDFF-B323-23AA-673F-D6A8BD4FF997}"/>
              </a:ext>
            </a:extLst>
          </p:cNvPr>
          <p:cNvSpPr txBox="1"/>
          <p:nvPr/>
        </p:nvSpPr>
        <p:spPr>
          <a:xfrm>
            <a:off x="760268" y="3978857"/>
            <a:ext cx="95786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400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Družinsko podjetje, ki deluje vse od leta 1967 in nenehno uvaja nove svetovno uspešne metode v kozmetiki.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400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pregovorno kakovostjo njihovih storitev stojijo strokovno usposobljeni sodelavci, ki se pod mentorstvom gospe Milene Lorger, znane pedagoginje in raziskovalke, predvsem pa kozmetičarke, nenehno učijo.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4240279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0FA1BE-3987-702C-2DDC-35637286A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25445" cy="1325563"/>
          </a:xfrm>
        </p:spPr>
        <p:txBody>
          <a:bodyPr>
            <a:normAutofit/>
          </a:bodyPr>
          <a:lstStyle/>
          <a:p>
            <a:pPr algn="ctr"/>
            <a:r>
              <a:rPr lang="sl-SI" sz="36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PARTNERSTVO MED VSŠKV IN KOZMETIKO LORGER</a:t>
            </a:r>
            <a:endParaRPr lang="sl-SI" sz="3600" dirty="0">
              <a:solidFill>
                <a:schemeClr val="tx1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2CB1C8-FEE3-B74D-209B-EFFA2697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9925"/>
            <a:ext cx="9299863" cy="4263448"/>
          </a:xfrm>
        </p:spPr>
        <p:txBody>
          <a:bodyPr>
            <a:normAutofit lnSpcReduction="10000"/>
          </a:bodyPr>
          <a:lstStyle/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Partnerstvo med šolo in kozmetičnim salonom Lorger je večdimenzionalno in omogoča, da:</a:t>
            </a:r>
          </a:p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študenti opravljajo storitve na strankah in modelih ter se naučijo, kako pravilno uporabljati različna orodja, izdelke in tehnike; </a:t>
            </a:r>
          </a:p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študenti razvijajo spretnosti pri upravljanju strank, komuniciranju z njimi in reševanju morebitnih težav;</a:t>
            </a:r>
          </a:p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študenti opravljajo praktično izobraževanje, kar jim omogoča prenos teoretičnega znanja v prakso in razvijanje poklicnih spretnosti;</a:t>
            </a:r>
          </a:p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študenti pišejo diplomska dela pod mentorstvom strokovnjakov iz Kozmetike Lorger in izvajajo raziskovalna dela v stvarnem delovnem okolju;</a:t>
            </a:r>
          </a:p>
          <a:p>
            <a:pPr algn="just"/>
            <a:endParaRPr lang="sl-SI" sz="2400" dirty="0">
              <a:effectLst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3926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D9A37D-8BC2-A9EF-7E49-541A45434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87791" cy="1325563"/>
          </a:xfrm>
        </p:spPr>
        <p:txBody>
          <a:bodyPr>
            <a:normAutofit/>
          </a:bodyPr>
          <a:lstStyle/>
          <a:p>
            <a:pPr algn="ctr"/>
            <a:r>
              <a:rPr lang="sl-SI" sz="36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PARTNERSTVO MED VSŠKV IN KOZMETIKO LORGER</a:t>
            </a:r>
            <a:endParaRPr lang="sl-SI" sz="36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DEB62B3-71BF-0A54-FB9C-934310DCF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963" y="2106325"/>
            <a:ext cx="8672945" cy="3411248"/>
          </a:xfrm>
        </p:spPr>
        <p:txBody>
          <a:bodyPr>
            <a:normAutofit/>
          </a:bodyPr>
          <a:lstStyle/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so študenti v okviru Svetovnega dne </a:t>
            </a:r>
            <a:r>
              <a:rPr lang="sl-SI" sz="2400" dirty="0" err="1">
                <a:effectLst/>
                <a:cs typeface="Roboto" panose="02000000000000000000" pitchFamily="2" charset="0"/>
              </a:rPr>
              <a:t>velnesa</a:t>
            </a:r>
            <a:r>
              <a:rPr lang="sl-SI" sz="2400" dirty="0">
                <a:effectLst/>
                <a:cs typeface="Roboto" panose="02000000000000000000" pitchFamily="2" charset="0"/>
              </a:rPr>
              <a:t> (GWD), pod vodstvom mentorice Milene Lorger, brezplačno izvedli Kneipp SPA nego obraza, po izvirnem protokolu kozmetičnega salona Lorger, na zunanjih strankah in s tem pridobili unikatna znanja ter odlične poklicne spretnosti;</a:t>
            </a:r>
          </a:p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vsi deležniki gradimo in širimo profesionalno omrežje na področju kozmetične dejavnosti;</a:t>
            </a:r>
          </a:p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delimo vire, kot so orodja, tehnologije in prostori. 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6587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E4347F-9845-1BFB-C407-9470841E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206304"/>
            <a:ext cx="9694718" cy="1831830"/>
          </a:xfrm>
        </p:spPr>
        <p:txBody>
          <a:bodyPr>
            <a:noAutofit/>
          </a:bodyPr>
          <a:lstStyle/>
          <a:p>
            <a:pPr algn="ctr"/>
            <a:br>
              <a:rPr lang="sl-SI" sz="36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36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MOČ KOZMETIČNE NEGE NA LEPOTO IN DOBRO POČUTJE POSAMEZNIKA</a:t>
            </a:r>
            <a:br>
              <a:rPr lang="sl-SI" sz="36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36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(MKN)</a:t>
            </a:r>
            <a:endParaRPr lang="sl-SI" sz="3600" b="1" dirty="0">
              <a:solidFill>
                <a:schemeClr val="tx1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BD902A9-D4B7-9494-4CD8-BFF5838E0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48" y="2498291"/>
            <a:ext cx="9351819" cy="3227099"/>
          </a:xfrm>
        </p:spPr>
        <p:txBody>
          <a:bodyPr>
            <a:normAutofit/>
          </a:bodyPr>
          <a:lstStyle/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Usposabljanje - prostovoljno, vendar zelo priporočljivo.</a:t>
            </a:r>
            <a:endParaRPr lang="sl-SI" sz="2400" dirty="0">
              <a:cs typeface="Roboto" panose="02000000000000000000" pitchFamily="2" charset="0"/>
            </a:endParaRPr>
          </a:p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Namenjeno predvsem študentom, ki se vpišejo v višješolski program Kozmetika in nimajo praktičnega predznanja s področja kozmetične nege.</a:t>
            </a:r>
          </a:p>
          <a:p>
            <a:pPr algn="just"/>
            <a:r>
              <a:rPr lang="sl-SI" sz="2400" dirty="0">
                <a:cs typeface="Roboto" panose="02000000000000000000" pitchFamily="2" charset="0"/>
              </a:rPr>
              <a:t>Vabljeni tudi študenti </a:t>
            </a:r>
            <a:r>
              <a:rPr lang="sl-SI" sz="2400" dirty="0" err="1">
                <a:cs typeface="Roboto" panose="02000000000000000000" pitchFamily="2" charset="0"/>
              </a:rPr>
              <a:t>Velnesa</a:t>
            </a:r>
            <a:r>
              <a:rPr lang="sl-SI" sz="2400" dirty="0">
                <a:cs typeface="Roboto" panose="02000000000000000000" pitchFamily="2" charset="0"/>
              </a:rPr>
              <a:t>.</a:t>
            </a:r>
          </a:p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Program obsega 60 ur (10 ur teorije in 50 ur prakse - praktikum za nego obraza in telesa). </a:t>
            </a:r>
          </a:p>
          <a:p>
            <a:pPr marL="0" indent="0">
              <a:buNone/>
            </a:pPr>
            <a:endParaRPr lang="sl-SI" sz="2400" dirty="0">
              <a:effectLst/>
              <a:cs typeface="Roboto" panose="02000000000000000000" pitchFamily="2" charset="0"/>
            </a:endParaRPr>
          </a:p>
          <a:p>
            <a:endParaRPr lang="sl-SI" sz="2400" dirty="0"/>
          </a:p>
          <a:p>
            <a:endParaRPr lang="sl-SI" sz="2400" dirty="0"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0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31501B-737D-406E-1BF8-D1DDD1FF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67009" cy="1619539"/>
          </a:xfrm>
        </p:spPr>
        <p:txBody>
          <a:bodyPr>
            <a:noAutofit/>
          </a:bodyPr>
          <a:lstStyle/>
          <a:p>
            <a:pPr algn="ctr"/>
            <a:r>
              <a:rPr lang="sl-SI" sz="36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MOČ KOZMETIČNE NEGE NA LEPOTO IN DOBRO POČUTJE POSAMEZNIKA</a:t>
            </a:r>
            <a:br>
              <a:rPr lang="sl-SI" sz="36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36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(MKN)</a:t>
            </a:r>
            <a:endParaRPr lang="sl-SI" sz="36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A5939A5-74A5-796A-B25F-129B85303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4878"/>
            <a:ext cx="9448800" cy="3058102"/>
          </a:xfrm>
        </p:spPr>
        <p:txBody>
          <a:bodyPr>
            <a:normAutofit/>
          </a:bodyPr>
          <a:lstStyle/>
          <a:p>
            <a:pPr algn="just"/>
            <a:r>
              <a:rPr lang="sl-SI" sz="2400" dirty="0">
                <a:effectLst/>
                <a:cs typeface="Roboto" panose="02000000000000000000" pitchFamily="2" charset="0"/>
              </a:rPr>
              <a:t>Poteka v kozmetičnem salonu Lorger - udeleženci imajo na voljo visokokakovostno opremo in pripomočke - odlična poklicna izkušnja. </a:t>
            </a:r>
          </a:p>
          <a:p>
            <a:pPr algn="just"/>
            <a:r>
              <a:rPr lang="sl-SI" sz="2400" dirty="0">
                <a:cs typeface="Roboto" panose="02000000000000000000" pitchFamily="2" charset="0"/>
              </a:rPr>
              <a:t>Praktični preizkus znanja. </a:t>
            </a:r>
          </a:p>
          <a:p>
            <a:pPr algn="just"/>
            <a:r>
              <a:rPr lang="sl-SI" sz="2400" dirty="0">
                <a:cs typeface="Roboto" panose="02000000000000000000" pitchFamily="2" charset="0"/>
              </a:rPr>
              <a:t>Certifikat in foto album </a:t>
            </a:r>
            <a:r>
              <a:rPr lang="sl-SI" sz="2400" dirty="0">
                <a:effectLst/>
                <a:cs typeface="Roboto" panose="02000000000000000000" pitchFamily="2" charset="0"/>
              </a:rPr>
              <a:t>z zanimivimi utrinki “prvih korakov” v kozmetiki.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890758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 Microsoft PowerPointova predstavitev" id="{5469D02D-0B5B-4888-9918-D4F7344A0ACF}" vid="{E22870D7-46CF-40E5-B146-604AB908925B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6818ED76543D4EB8A4E25E5883EE15" ma:contentTypeVersion="16" ma:contentTypeDescription="Ustvari nov dokument." ma:contentTypeScope="" ma:versionID="b46cfa640bb952434e3b1c6e0065a9a3">
  <xsd:schema xmlns:xsd="http://www.w3.org/2001/XMLSchema" xmlns:xs="http://www.w3.org/2001/XMLSchema" xmlns:p="http://schemas.microsoft.com/office/2006/metadata/properties" xmlns:ns2="adfc19c4-5502-4337-a563-80122bb492c5" xmlns:ns3="459b17cd-c081-40af-8ae3-7291a8ba2f52" targetNamespace="http://schemas.microsoft.com/office/2006/metadata/properties" ma:root="true" ma:fieldsID="4c5d16fa920bf5545b5759dafc11bdfb" ns2:_="" ns3:_="">
    <xsd:import namespace="adfc19c4-5502-4337-a563-80122bb492c5"/>
    <xsd:import namespace="459b17cd-c081-40af-8ae3-7291a8ba2f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c19c4-5502-4337-a563-80122bb492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Oznake slike" ma:readOnly="false" ma:fieldId="{5cf76f15-5ced-4ddc-b409-7134ff3c332f}" ma:taxonomyMulti="true" ma:sspId="7d85cfa7-94e1-4748-823b-e73a70bce8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b17cd-c081-40af-8ae3-7291a8ba2f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4fa5da9-315f-4b5f-a669-9c928266b46c}" ma:internalName="TaxCatchAll" ma:showField="CatchAllData" ma:web="459b17cd-c081-40af-8ae3-7291a8ba2f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fc19c4-5502-4337-a563-80122bb492c5">
      <Terms xmlns="http://schemas.microsoft.com/office/infopath/2007/PartnerControls"/>
    </lcf76f155ced4ddcb4097134ff3c332f>
    <TaxCatchAll xmlns="459b17cd-c081-40af-8ae3-7291a8ba2f52" xsi:nil="true"/>
  </documentManagement>
</p:properties>
</file>

<file path=customXml/itemProps1.xml><?xml version="1.0" encoding="utf-8"?>
<ds:datastoreItem xmlns:ds="http://schemas.openxmlformats.org/officeDocument/2006/customXml" ds:itemID="{A5739903-1F6D-4A56-9FBB-5DC02AD767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fc19c4-5502-4337-a563-80122bb492c5"/>
    <ds:schemaRef ds:uri="459b17cd-c081-40af-8ae3-7291a8ba2f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E7BDFB-502A-4B88-83A6-2EA60CF753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25D532-062B-4C5D-A413-5466C1281E81}">
  <ds:schemaRefs>
    <ds:schemaRef ds:uri="http://www.w3.org/XML/1998/namespace"/>
    <ds:schemaRef ds:uri="http://schemas.microsoft.com/office/infopath/2007/PartnerControls"/>
    <ds:schemaRef ds:uri="adfc19c4-5502-4337-a563-80122bb492c5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459b17cd-c081-40af-8ae3-7291a8ba2f5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</TotalTime>
  <Words>1454</Words>
  <Application>Microsoft Office PowerPoint</Application>
  <PresentationFormat>Širokozaslonsko</PresentationFormat>
  <Paragraphs>91</Paragraphs>
  <Slides>26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Roboto</vt:lpstr>
      <vt:lpstr>Wingdings</vt:lpstr>
      <vt:lpstr>Officeova tema</vt:lpstr>
      <vt:lpstr>  PRIMER DOBRE PRAKSE: SODELOVANJE MED VSŠKV IN KOZMETIKO LORGER </vt:lpstr>
      <vt:lpstr>PowerPointova predstavitev</vt:lpstr>
      <vt:lpstr>PowerPointova predstavitev</vt:lpstr>
      <vt:lpstr>KDO SMO VSŠKV?</vt:lpstr>
      <vt:lpstr> KOZMETIKA LORGER </vt:lpstr>
      <vt:lpstr>PARTNERSTVO MED VSŠKV IN KOZMETIKO LORGER</vt:lpstr>
      <vt:lpstr>PARTNERSTVO MED VSŠKV IN KOZMETIKO LORGER</vt:lpstr>
      <vt:lpstr> MOČ KOZMETIČNE NEGE NA LEPOTO IN DOBRO POČUTJE POSAMEZNIKA (MKN)</vt:lpstr>
      <vt:lpstr>MOČ KOZMETIČNE NEGE NA LEPOTO IN DOBRO POČUTJE POSAMEZNIKA (MKN)</vt:lpstr>
      <vt:lpstr>CILJI USPOSABLJANJA MKN:</vt:lpstr>
      <vt:lpstr>CILJI USPOSABLJANJA MKN:</vt:lpstr>
      <vt:lpstr>EVALVACIJA</vt:lpstr>
      <vt:lpstr>EVALVACIJA 2019/2020</vt:lpstr>
      <vt:lpstr>PowerPointova predstavitev</vt:lpstr>
      <vt:lpstr>PowerPointova predstavitev</vt:lpstr>
      <vt:lpstr>PowerPointova predstavitev</vt:lpstr>
      <vt:lpstr> MNENJA IN PREDLOGI </vt:lpstr>
      <vt:lpstr>MNENJA IN PREDLOGI</vt:lpstr>
      <vt:lpstr>MNENJA ŠTUDENTOV O USPOSABLJANJU MKN</vt:lpstr>
      <vt:lpstr>MNENJA ŠTUDENTOV O USPOSABLJANJU MKN</vt:lpstr>
      <vt:lpstr>UGOTOVITVE IN PREDLOGI</vt:lpstr>
      <vt:lpstr>UGOTOVITVE IN PREDLOGI</vt:lpstr>
      <vt:lpstr>UGOTOVITVE IN PREDLOGI</vt:lpstr>
      <vt:lpstr>ZAKLJUČEK</vt:lpstr>
      <vt:lpstr>ZAKLJUČEK</vt:lpstr>
      <vt:lpstr>UTRINKI IZ USPOSABLJANJA MKN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Skupnost VSS</dc:creator>
  <cp:lastModifiedBy>Jelica</cp:lastModifiedBy>
  <cp:revision>70</cp:revision>
  <dcterms:created xsi:type="dcterms:W3CDTF">2016-11-28T08:39:30Z</dcterms:created>
  <dcterms:modified xsi:type="dcterms:W3CDTF">2023-05-08T13:12:09Z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0x010100A26818ED76543D4EB8A4E25E5883EE15</vt:lpwstr>
  </property>
  <property fmtid="{D5CDD505-2E9C-101B-9397-08002B2CF9AE}" pid="3" name="MediaServiceImageTags">
    <vt:lpwstr/>
  </property>
</Properties>
</file>