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70" r:id="rId5"/>
    <p:sldId id="271" r:id="rId6"/>
    <p:sldId id="266" r:id="rId7"/>
    <p:sldId id="298" r:id="rId8"/>
    <p:sldId id="275" r:id="rId9"/>
    <p:sldId id="297" r:id="rId10"/>
    <p:sldId id="296" r:id="rId11"/>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C63C"/>
    <a:srgbClr val="343433"/>
    <a:srgbClr val="586B34"/>
    <a:srgbClr val="FFFFFF"/>
    <a:srgbClr val="596C35"/>
    <a:srgbClr val="A9C53A"/>
    <a:srgbClr val="D9D9D9"/>
    <a:srgbClr val="A4C4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D9D9B9-714E-44E1-9796-1289A82E002A}" v="1" dt="2021-09-10T11:55:58.115"/>
    <p1510:client id="{8FD2C3D2-5810-404D-932B-31F8198C6555}" v="1" dt="2022-03-08T07:00:29.531"/>
    <p1510:client id="{F8B5CDF0-035D-4CED-BF54-7A79007FEC58}" v="8" dt="2022-03-08T06:51:27.831"/>
  </p1510:revLst>
</p1510:revInfo>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6" autoAdjust="0"/>
    <p:restoredTop sz="94700" autoAdjust="0"/>
  </p:normalViewPr>
  <p:slideViewPr>
    <p:cSldViewPr snapToGrid="0" showGuides="1">
      <p:cViewPr varScale="1">
        <p:scale>
          <a:sx n="108" d="100"/>
          <a:sy n="108" d="100"/>
        </p:scale>
        <p:origin x="2286" y="10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ta Urnaut" userId="S::anita.urnaut@skupnost-vss.si::cc2e6d66-e6a2-4b30-91b5-87ef3c4412a7" providerId="AD" clId="Web-{F8B5CDF0-035D-4CED-BF54-7A79007FEC58}"/>
    <pc:docChg chg="modSld">
      <pc:chgData name="Anita Urnaut" userId="S::anita.urnaut@skupnost-vss.si::cc2e6d66-e6a2-4b30-91b5-87ef3c4412a7" providerId="AD" clId="Web-{F8B5CDF0-035D-4CED-BF54-7A79007FEC58}" dt="2022-03-08T06:51:27.831" v="7" actId="20577"/>
      <pc:docMkLst>
        <pc:docMk/>
      </pc:docMkLst>
      <pc:sldChg chg="modSp">
        <pc:chgData name="Anita Urnaut" userId="S::anita.urnaut@skupnost-vss.si::cc2e6d66-e6a2-4b30-91b5-87ef3c4412a7" providerId="AD" clId="Web-{F8B5CDF0-035D-4CED-BF54-7A79007FEC58}" dt="2022-03-08T06:51:27.831" v="7" actId="20577"/>
        <pc:sldMkLst>
          <pc:docMk/>
          <pc:sldMk cId="2640090728" sldId="270"/>
        </pc:sldMkLst>
        <pc:spChg chg="mod">
          <ac:chgData name="Anita Urnaut" userId="S::anita.urnaut@skupnost-vss.si::cc2e6d66-e6a2-4b30-91b5-87ef3c4412a7" providerId="AD" clId="Web-{F8B5CDF0-035D-4CED-BF54-7A79007FEC58}" dt="2022-03-08T06:51:27.831" v="7" actId="20577"/>
          <ac:spMkLst>
            <pc:docMk/>
            <pc:sldMk cId="2640090728" sldId="270"/>
            <ac:spMk id="4" creationId="{40EDC679-BEF6-4B32-838D-1718140CCF55}"/>
          </ac:spMkLst>
        </pc:spChg>
      </pc:sldChg>
    </pc:docChg>
  </pc:docChgLst>
  <pc:docChgLst>
    <pc:chgData name="Anita Urnaut" userId="S::anita.urnaut@skupnost-vss.si::cc2e6d66-e6a2-4b30-91b5-87ef3c4412a7" providerId="AD" clId="Web-{8FD2C3D2-5810-404D-932B-31F8198C6555}"/>
    <pc:docChg chg="modSld">
      <pc:chgData name="Anita Urnaut" userId="S::anita.urnaut@skupnost-vss.si::cc2e6d66-e6a2-4b30-91b5-87ef3c4412a7" providerId="AD" clId="Web-{8FD2C3D2-5810-404D-932B-31F8198C6555}" dt="2022-03-08T07:00:29.531" v="0" actId="20577"/>
      <pc:docMkLst>
        <pc:docMk/>
      </pc:docMkLst>
      <pc:sldChg chg="modSp">
        <pc:chgData name="Anita Urnaut" userId="S::anita.urnaut@skupnost-vss.si::cc2e6d66-e6a2-4b30-91b5-87ef3c4412a7" providerId="AD" clId="Web-{8FD2C3D2-5810-404D-932B-31F8198C6555}" dt="2022-03-08T07:00:29.531" v="0" actId="20577"/>
        <pc:sldMkLst>
          <pc:docMk/>
          <pc:sldMk cId="2640090728" sldId="270"/>
        </pc:sldMkLst>
        <pc:spChg chg="mod">
          <ac:chgData name="Anita Urnaut" userId="S::anita.urnaut@skupnost-vss.si::cc2e6d66-e6a2-4b30-91b5-87ef3c4412a7" providerId="AD" clId="Web-{8FD2C3D2-5810-404D-932B-31F8198C6555}" dt="2022-03-08T07:00:29.531" v="0" actId="20577"/>
          <ac:spMkLst>
            <pc:docMk/>
            <pc:sldMk cId="2640090728" sldId="270"/>
            <ac:spMk id="4" creationId="{40EDC679-BEF6-4B32-838D-1718140CCF5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841E46E0-F874-0AF2-8CE5-5857F714F02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a:extLst>
              <a:ext uri="{FF2B5EF4-FFF2-40B4-BE49-F238E27FC236}">
                <a16:creationId xmlns:a16="http://schemas.microsoft.com/office/drawing/2014/main" id="{2FD4E250-B344-32C4-08B1-667A6578EA0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7FA7AD-85F8-412E-8696-F19C3375DD77}" type="datetimeFigureOut">
              <a:rPr lang="sl-SI" smtClean="0"/>
              <a:t>7. 06. 2022</a:t>
            </a:fld>
            <a:endParaRPr lang="sl-SI"/>
          </a:p>
        </p:txBody>
      </p:sp>
      <p:sp>
        <p:nvSpPr>
          <p:cNvPr id="4" name="Označba mesta noge 3">
            <a:extLst>
              <a:ext uri="{FF2B5EF4-FFF2-40B4-BE49-F238E27FC236}">
                <a16:creationId xmlns:a16="http://schemas.microsoft.com/office/drawing/2014/main" id="{6F21A29F-5B1D-1DF5-6F65-00F222B2B16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5" name="Označba mesta številke diapozitiva 4">
            <a:extLst>
              <a:ext uri="{FF2B5EF4-FFF2-40B4-BE49-F238E27FC236}">
                <a16:creationId xmlns:a16="http://schemas.microsoft.com/office/drawing/2014/main" id="{F2B44307-FA51-66B3-5EF9-833B8BD13FA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2FB426-3A4D-4F79-8AF7-7641E40BA108}" type="slidenum">
              <a:rPr lang="sl-SI" smtClean="0"/>
              <a:t>‹#›</a:t>
            </a:fld>
            <a:endParaRPr lang="sl-SI"/>
          </a:p>
        </p:txBody>
      </p:sp>
    </p:spTree>
    <p:extLst>
      <p:ext uri="{BB962C8B-B14F-4D97-AF65-F5344CB8AC3E}">
        <p14:creationId xmlns:p14="http://schemas.microsoft.com/office/powerpoint/2010/main" val="4996039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1E2ECD-7D2C-42EF-8BFD-97495885C544}" type="datetimeFigureOut">
              <a:rPr lang="sl-SI" smtClean="0"/>
              <a:t>7. 06. 2022</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5CBE77-A148-4823-A060-15F067074018}" type="slidenum">
              <a:rPr lang="sl-SI" smtClean="0"/>
              <a:t>‹#›</a:t>
            </a:fld>
            <a:endParaRPr lang="sl-SI"/>
          </a:p>
        </p:txBody>
      </p:sp>
    </p:spTree>
    <p:extLst>
      <p:ext uri="{BB962C8B-B14F-4D97-AF65-F5344CB8AC3E}">
        <p14:creationId xmlns:p14="http://schemas.microsoft.com/office/powerpoint/2010/main" val="1793755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sz="1400" dirty="0"/>
          </a:p>
        </p:txBody>
      </p:sp>
      <p:sp>
        <p:nvSpPr>
          <p:cNvPr id="4" name="Slide Number Placeholder 3"/>
          <p:cNvSpPr>
            <a:spLocks noGrp="1"/>
          </p:cNvSpPr>
          <p:nvPr>
            <p:ph type="sldNum" sz="quarter" idx="5"/>
          </p:nvPr>
        </p:nvSpPr>
        <p:spPr/>
        <p:txBody>
          <a:bodyPr/>
          <a:lstStyle/>
          <a:p>
            <a:fld id="{E75D10BA-3ED9-B045-8D95-C23D931E1764}" type="slidenum">
              <a:rPr lang="x-none" smtClean="0"/>
              <a:t>3</a:t>
            </a:fld>
            <a:endParaRPr lang="x-none"/>
          </a:p>
        </p:txBody>
      </p:sp>
    </p:spTree>
    <p:extLst>
      <p:ext uri="{BB962C8B-B14F-4D97-AF65-F5344CB8AC3E}">
        <p14:creationId xmlns:p14="http://schemas.microsoft.com/office/powerpoint/2010/main" val="976362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x-none"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75D10BA-3ED9-B045-8D95-C23D931E1764}" type="slidenum">
              <a:rPr lang="x-none" smtClean="0"/>
              <a:t>7</a:t>
            </a:fld>
            <a:endParaRPr lang="x-none"/>
          </a:p>
        </p:txBody>
      </p:sp>
    </p:spTree>
    <p:extLst>
      <p:ext uri="{BB962C8B-B14F-4D97-AF65-F5344CB8AC3E}">
        <p14:creationId xmlns:p14="http://schemas.microsoft.com/office/powerpoint/2010/main" val="35325730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hasCustomPrompt="1"/>
          </p:nvPr>
        </p:nvSpPr>
        <p:spPr>
          <a:xfrm>
            <a:off x="1374366" y="814792"/>
            <a:ext cx="9144000" cy="1820342"/>
          </a:xfrm>
        </p:spPr>
        <p:txBody>
          <a:bodyPr anchor="b">
            <a:normAutofit/>
          </a:bodyPr>
          <a:lstStyle>
            <a:lvl1pPr algn="ctr">
              <a:defRPr sz="5400">
                <a:solidFill>
                  <a:srgbClr val="A9C63C"/>
                </a:solidFill>
                <a:latin typeface="Roboto" panose="02000000000000000000" pitchFamily="2" charset="0"/>
                <a:ea typeface="Roboto" panose="02000000000000000000" pitchFamily="2" charset="0"/>
              </a:defRPr>
            </a:lvl1pPr>
          </a:lstStyle>
          <a:p>
            <a:r>
              <a:rPr lang="en-GB" noProof="0" dirty="0" err="1"/>
              <a:t>Uredite</a:t>
            </a:r>
            <a:r>
              <a:rPr lang="en-GB" noProof="0" dirty="0"/>
              <a:t> slog </a:t>
            </a:r>
            <a:r>
              <a:rPr lang="en-GB" noProof="0" dirty="0" err="1"/>
              <a:t>naslova</a:t>
            </a:r>
            <a:r>
              <a:rPr lang="en-GB" noProof="0" dirty="0"/>
              <a:t> </a:t>
            </a:r>
            <a:r>
              <a:rPr lang="en-GB" noProof="0" dirty="0" err="1"/>
              <a:t>matrice</a:t>
            </a:r>
            <a:endParaRPr lang="en-GB" noProof="0" dirty="0"/>
          </a:p>
        </p:txBody>
      </p:sp>
      <p:sp>
        <p:nvSpPr>
          <p:cNvPr id="3" name="Podnaslov 2"/>
          <p:cNvSpPr>
            <a:spLocks noGrp="1"/>
          </p:cNvSpPr>
          <p:nvPr>
            <p:ph type="subTitle" idx="1" hasCustomPrompt="1"/>
          </p:nvPr>
        </p:nvSpPr>
        <p:spPr>
          <a:xfrm>
            <a:off x="1374366" y="3804445"/>
            <a:ext cx="9144000" cy="1208130"/>
          </a:xfrm>
        </p:spPr>
        <p:txBody>
          <a:bodyPr/>
          <a:lstStyle>
            <a:lvl1pPr marL="0" indent="0" algn="ctr">
              <a:buNone/>
              <a:defRPr sz="2400">
                <a:solidFill>
                  <a:srgbClr val="343433"/>
                </a:solidFill>
                <a:latin typeface="Roboto" panose="02000000000000000000" pitchFamily="2" charset="0"/>
                <a:ea typeface="Roboto"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err="1"/>
              <a:t>Uredite</a:t>
            </a:r>
            <a:r>
              <a:rPr lang="en-GB" noProof="0" dirty="0"/>
              <a:t> slog </a:t>
            </a:r>
            <a:r>
              <a:rPr lang="en-GB" noProof="0" dirty="0" err="1"/>
              <a:t>podnaslova</a:t>
            </a:r>
            <a:r>
              <a:rPr lang="en-GB" noProof="0" dirty="0"/>
              <a:t> </a:t>
            </a:r>
            <a:r>
              <a:rPr lang="en-GB" noProof="0" dirty="0" err="1"/>
              <a:t>matrice</a:t>
            </a:r>
            <a:endParaRPr lang="en-GB" noProof="0" dirty="0"/>
          </a:p>
        </p:txBody>
      </p:sp>
      <p:sp>
        <p:nvSpPr>
          <p:cNvPr id="4" name="Označba mesta datuma 3"/>
          <p:cNvSpPr>
            <a:spLocks noGrp="1"/>
          </p:cNvSpPr>
          <p:nvPr>
            <p:ph type="dt" sz="half" idx="10"/>
          </p:nvPr>
        </p:nvSpPr>
        <p:spPr/>
        <p:txBody>
          <a:bodyPr/>
          <a:lstStyle/>
          <a:p>
            <a:endParaRPr lang="sl-SI" dirty="0"/>
          </a:p>
        </p:txBody>
      </p:sp>
      <p:sp>
        <p:nvSpPr>
          <p:cNvPr id="5" name="Označba mesta noge 4"/>
          <p:cNvSpPr>
            <a:spLocks noGrp="1"/>
          </p:cNvSpPr>
          <p:nvPr>
            <p:ph type="ftr" sz="quarter" idx="11"/>
          </p:nvPr>
        </p:nvSpPr>
        <p:spPr/>
        <p:txBody>
          <a:bodyPr/>
          <a:lstStyle/>
          <a:p>
            <a:endParaRPr lang="sl-SI" dirty="0"/>
          </a:p>
        </p:txBody>
      </p:sp>
      <p:pic>
        <p:nvPicPr>
          <p:cNvPr id="7" name="Slika 6">
            <a:extLst>
              <a:ext uri="{FF2B5EF4-FFF2-40B4-BE49-F238E27FC236}">
                <a16:creationId xmlns:a16="http://schemas.microsoft.com/office/drawing/2014/main" id="{1CCED4BD-CA04-4B76-9D2E-52739A0629D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8" name="Slika 7">
            <a:extLst>
              <a:ext uri="{FF2B5EF4-FFF2-40B4-BE49-F238E27FC236}">
                <a16:creationId xmlns:a16="http://schemas.microsoft.com/office/drawing/2014/main" id="{55EA7865-6AF9-40DB-839F-F56EA5671D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pic>
        <p:nvPicPr>
          <p:cNvPr id="10" name="Picture 4">
            <a:extLst>
              <a:ext uri="{FF2B5EF4-FFF2-40B4-BE49-F238E27FC236}">
                <a16:creationId xmlns:a16="http://schemas.microsoft.com/office/drawing/2014/main" id="{54ED0331-9CEE-A091-1D30-B665A551FCB4}"/>
              </a:ext>
            </a:extLst>
          </p:cNvPr>
          <p:cNvPicPr>
            <a:picLocks noChangeAspect="1"/>
          </p:cNvPicPr>
          <p:nvPr userDrawn="1"/>
        </p:nvPicPr>
        <p:blipFill>
          <a:blip r:embed="rId4"/>
          <a:stretch>
            <a:fillRect/>
          </a:stretch>
        </p:blipFill>
        <p:spPr>
          <a:xfrm>
            <a:off x="0" y="0"/>
            <a:ext cx="1343025" cy="828675"/>
          </a:xfrm>
          <a:prstGeom prst="rect">
            <a:avLst/>
          </a:prstGeom>
        </p:spPr>
      </p:pic>
    </p:spTree>
    <p:extLst>
      <p:ext uri="{BB962C8B-B14F-4D97-AF65-F5344CB8AC3E}">
        <p14:creationId xmlns:p14="http://schemas.microsoft.com/office/powerpoint/2010/main" val="386169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a:normAutofit/>
          </a:bodyPr>
          <a:lstStyle>
            <a:lvl1pPr>
              <a:defRPr sz="3400">
                <a:solidFill>
                  <a:srgbClr val="A9C63C"/>
                </a:solidFill>
                <a:latin typeface="Roboto" panose="02000000000000000000" pitchFamily="2" charset="0"/>
                <a:ea typeface="Roboto" panose="02000000000000000000" pitchFamily="2" charset="0"/>
              </a:defRPr>
            </a:lvl1pPr>
          </a:lstStyle>
          <a:p>
            <a:r>
              <a:rPr lang="en-GB" noProof="0" dirty="0" err="1"/>
              <a:t>Uredite</a:t>
            </a:r>
            <a:r>
              <a:rPr lang="en-GB" noProof="0" dirty="0"/>
              <a:t> slog </a:t>
            </a:r>
            <a:r>
              <a:rPr lang="en-GB" noProof="0" dirty="0" err="1"/>
              <a:t>naslova</a:t>
            </a:r>
            <a:r>
              <a:rPr lang="en-GB" noProof="0" dirty="0"/>
              <a:t> </a:t>
            </a:r>
            <a:r>
              <a:rPr lang="en-GB" noProof="0" dirty="0" err="1"/>
              <a:t>matrice</a:t>
            </a:r>
            <a:endParaRPr lang="en-GB" noProof="0" dirty="0"/>
          </a:p>
        </p:txBody>
      </p:sp>
      <p:sp>
        <p:nvSpPr>
          <p:cNvPr id="3" name="Označba mesta vsebine 2"/>
          <p:cNvSpPr>
            <a:spLocks noGrp="1"/>
          </p:cNvSpPr>
          <p:nvPr>
            <p:ph idx="1" hasCustomPrompt="1"/>
          </p:nvPr>
        </p:nvSpPr>
        <p:spPr/>
        <p:txBody>
          <a:bodyPr/>
          <a:lstStyle>
            <a:lvl1pPr>
              <a:defRPr>
                <a:solidFill>
                  <a:srgbClr val="343433"/>
                </a:solidFill>
                <a:latin typeface="Roboto" panose="02000000000000000000" pitchFamily="2" charset="0"/>
                <a:ea typeface="Roboto" panose="02000000000000000000" pitchFamily="2" charset="0"/>
              </a:defRPr>
            </a:lvl1pPr>
            <a:lvl2pPr>
              <a:defRPr>
                <a:solidFill>
                  <a:srgbClr val="343433"/>
                </a:solidFill>
                <a:latin typeface="Roboto" panose="02000000000000000000" pitchFamily="2" charset="0"/>
                <a:ea typeface="Roboto" panose="02000000000000000000" pitchFamily="2" charset="0"/>
              </a:defRPr>
            </a:lvl2pPr>
            <a:lvl3pPr>
              <a:defRPr>
                <a:solidFill>
                  <a:srgbClr val="343433"/>
                </a:solidFill>
                <a:latin typeface="Roboto" panose="02000000000000000000" pitchFamily="2" charset="0"/>
                <a:ea typeface="Roboto" panose="02000000000000000000" pitchFamily="2" charset="0"/>
              </a:defRPr>
            </a:lvl3pPr>
            <a:lvl4pPr>
              <a:defRPr>
                <a:solidFill>
                  <a:srgbClr val="343433"/>
                </a:solidFill>
                <a:latin typeface="Roboto" panose="02000000000000000000" pitchFamily="2" charset="0"/>
                <a:ea typeface="Roboto" panose="02000000000000000000" pitchFamily="2" charset="0"/>
              </a:defRPr>
            </a:lvl4pPr>
            <a:lvl5pPr>
              <a:defRPr>
                <a:solidFill>
                  <a:srgbClr val="343433"/>
                </a:solidFill>
                <a:latin typeface="Roboto" panose="02000000000000000000" pitchFamily="2" charset="0"/>
                <a:ea typeface="Roboto" panose="02000000000000000000" pitchFamily="2" charset="0"/>
              </a:defRPr>
            </a:lvl5pPr>
          </a:lstStyle>
          <a:p>
            <a:pPr lvl="0"/>
            <a:r>
              <a:rPr lang="en-GB" noProof="0" dirty="0" err="1"/>
              <a:t>Uredite</a:t>
            </a:r>
            <a:r>
              <a:rPr lang="en-GB" noProof="0" dirty="0"/>
              <a:t> </a:t>
            </a:r>
            <a:r>
              <a:rPr lang="en-GB" noProof="0" dirty="0" err="1"/>
              <a:t>sloge</a:t>
            </a:r>
            <a:r>
              <a:rPr lang="en-GB" noProof="0" dirty="0"/>
              <a:t> </a:t>
            </a:r>
            <a:r>
              <a:rPr lang="en-GB" noProof="0" dirty="0" err="1"/>
              <a:t>besedila</a:t>
            </a:r>
            <a:r>
              <a:rPr lang="en-GB" noProof="0" dirty="0"/>
              <a:t> </a:t>
            </a:r>
            <a:r>
              <a:rPr lang="en-GB" noProof="0" dirty="0" err="1"/>
              <a:t>matrice</a:t>
            </a:r>
            <a:endParaRPr lang="en-GB" noProof="0" dirty="0"/>
          </a:p>
          <a:p>
            <a:pPr lvl="1"/>
            <a:r>
              <a:rPr lang="en-GB" noProof="0" dirty="0"/>
              <a:t>Druga raven</a:t>
            </a:r>
          </a:p>
          <a:p>
            <a:pPr lvl="2"/>
            <a:r>
              <a:rPr lang="en-GB" noProof="0" dirty="0" err="1"/>
              <a:t>Tretja</a:t>
            </a:r>
            <a:r>
              <a:rPr lang="en-GB" noProof="0" dirty="0"/>
              <a:t> raven</a:t>
            </a:r>
          </a:p>
          <a:p>
            <a:pPr lvl="3"/>
            <a:r>
              <a:rPr lang="en-GB" noProof="0" dirty="0" err="1"/>
              <a:t>Četrta</a:t>
            </a:r>
            <a:r>
              <a:rPr lang="en-GB" noProof="0" dirty="0"/>
              <a:t> raven</a:t>
            </a:r>
          </a:p>
          <a:p>
            <a:pPr lvl="4"/>
            <a:r>
              <a:rPr lang="en-GB" noProof="0" dirty="0"/>
              <a:t>Peta raven</a:t>
            </a:r>
          </a:p>
        </p:txBody>
      </p:sp>
      <p:sp>
        <p:nvSpPr>
          <p:cNvPr id="5" name="Označba mesta noge 4"/>
          <p:cNvSpPr>
            <a:spLocks noGrp="1"/>
          </p:cNvSpPr>
          <p:nvPr>
            <p:ph type="ftr" sz="quarter" idx="11"/>
          </p:nvPr>
        </p:nvSpPr>
        <p:spPr>
          <a:xfrm>
            <a:off x="838200" y="6356350"/>
            <a:ext cx="7315200" cy="365125"/>
          </a:xfrm>
        </p:spPr>
        <p:txBody>
          <a:bodyPr/>
          <a:lstStyle/>
          <a:p>
            <a:endParaRPr lang="sl-SI" dirty="0"/>
          </a:p>
        </p:txBody>
      </p:sp>
      <p:pic>
        <p:nvPicPr>
          <p:cNvPr id="7" name="Slika 6">
            <a:extLst>
              <a:ext uri="{FF2B5EF4-FFF2-40B4-BE49-F238E27FC236}">
                <a16:creationId xmlns:a16="http://schemas.microsoft.com/office/drawing/2014/main" id="{E6BD7419-866B-4CFB-A49B-2CB81963F1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8" name="Slika 7">
            <a:extLst>
              <a:ext uri="{FF2B5EF4-FFF2-40B4-BE49-F238E27FC236}">
                <a16:creationId xmlns:a16="http://schemas.microsoft.com/office/drawing/2014/main" id="{DD72D81C-FBE4-4E22-A132-5B65DF3D79A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spTree>
    <p:extLst>
      <p:ext uri="{BB962C8B-B14F-4D97-AF65-F5344CB8AC3E}">
        <p14:creationId xmlns:p14="http://schemas.microsoft.com/office/powerpoint/2010/main" val="4166895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hasCustomPrompt="1"/>
          </p:nvPr>
        </p:nvSpPr>
        <p:spPr>
          <a:xfrm>
            <a:off x="831850" y="1709738"/>
            <a:ext cx="10515600" cy="2852737"/>
          </a:xfrm>
        </p:spPr>
        <p:txBody>
          <a:bodyPr anchor="b">
            <a:normAutofit/>
          </a:bodyPr>
          <a:lstStyle>
            <a:lvl1pPr>
              <a:defRPr sz="5600">
                <a:solidFill>
                  <a:srgbClr val="A9C63C"/>
                </a:solidFill>
                <a:latin typeface="Roboto" panose="02000000000000000000" pitchFamily="2" charset="0"/>
                <a:ea typeface="Roboto" panose="02000000000000000000" pitchFamily="2" charset="0"/>
              </a:defRPr>
            </a:lvl1pPr>
          </a:lstStyle>
          <a:p>
            <a:r>
              <a:rPr lang="en-GB" noProof="0" dirty="0" err="1"/>
              <a:t>Uredite</a:t>
            </a:r>
            <a:r>
              <a:rPr lang="en-GB" noProof="0" dirty="0"/>
              <a:t> slog </a:t>
            </a:r>
            <a:r>
              <a:rPr lang="en-GB" noProof="0" dirty="0" err="1"/>
              <a:t>naslova</a:t>
            </a:r>
            <a:r>
              <a:rPr lang="en-GB" noProof="0" dirty="0"/>
              <a:t> </a:t>
            </a:r>
            <a:r>
              <a:rPr lang="en-GB" noProof="0" dirty="0" err="1"/>
              <a:t>matrice</a:t>
            </a:r>
            <a:endParaRPr lang="en-GB" noProof="0" dirty="0"/>
          </a:p>
        </p:txBody>
      </p:sp>
      <p:sp>
        <p:nvSpPr>
          <p:cNvPr id="3" name="Označba mesta besedila 2"/>
          <p:cNvSpPr>
            <a:spLocks noGrp="1"/>
          </p:cNvSpPr>
          <p:nvPr>
            <p:ph type="body" idx="1" hasCustomPrompt="1"/>
          </p:nvPr>
        </p:nvSpPr>
        <p:spPr>
          <a:xfrm>
            <a:off x="831850" y="4589463"/>
            <a:ext cx="10515600" cy="1500187"/>
          </a:xfrm>
        </p:spPr>
        <p:txBody>
          <a:bodyPr/>
          <a:lstStyle>
            <a:lvl1pPr marL="0" indent="0">
              <a:buNone/>
              <a:defRPr sz="2400">
                <a:solidFill>
                  <a:srgbClr val="343433"/>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dirty="0" err="1"/>
              <a:t>Uredite</a:t>
            </a:r>
            <a:r>
              <a:rPr lang="en-GB" noProof="0" dirty="0"/>
              <a:t> </a:t>
            </a:r>
            <a:r>
              <a:rPr lang="en-GB" noProof="0" dirty="0" err="1"/>
              <a:t>sloge</a:t>
            </a:r>
            <a:r>
              <a:rPr lang="en-GB" noProof="0" dirty="0"/>
              <a:t> </a:t>
            </a:r>
            <a:r>
              <a:rPr lang="en-GB" noProof="0" dirty="0" err="1"/>
              <a:t>besedila</a:t>
            </a:r>
            <a:r>
              <a:rPr lang="en-GB" noProof="0" dirty="0"/>
              <a:t> </a:t>
            </a:r>
            <a:r>
              <a:rPr lang="en-GB" noProof="0" dirty="0" err="1"/>
              <a:t>matrice</a:t>
            </a:r>
            <a:endParaRPr lang="en-GB" noProof="0" dirty="0"/>
          </a:p>
        </p:txBody>
      </p:sp>
      <p:sp>
        <p:nvSpPr>
          <p:cNvPr id="7" name="Označba mesta noge 4">
            <a:extLst>
              <a:ext uri="{FF2B5EF4-FFF2-40B4-BE49-F238E27FC236}">
                <a16:creationId xmlns:a16="http://schemas.microsoft.com/office/drawing/2014/main" id="{DCE4976E-12DF-4484-9459-1AED6B9B953D}"/>
              </a:ext>
            </a:extLst>
          </p:cNvPr>
          <p:cNvSpPr>
            <a:spLocks noGrp="1"/>
          </p:cNvSpPr>
          <p:nvPr>
            <p:ph type="ftr" sz="quarter" idx="11"/>
          </p:nvPr>
        </p:nvSpPr>
        <p:spPr>
          <a:xfrm>
            <a:off x="838200" y="6356350"/>
            <a:ext cx="7315200" cy="365125"/>
          </a:xfrm>
        </p:spPr>
        <p:txBody>
          <a:bodyPr/>
          <a:lstStyle/>
          <a:p>
            <a:endParaRPr lang="sl-SI" dirty="0"/>
          </a:p>
        </p:txBody>
      </p:sp>
      <p:pic>
        <p:nvPicPr>
          <p:cNvPr id="8" name="Slika 7">
            <a:extLst>
              <a:ext uri="{FF2B5EF4-FFF2-40B4-BE49-F238E27FC236}">
                <a16:creationId xmlns:a16="http://schemas.microsoft.com/office/drawing/2014/main" id="{D9B4E5F0-9082-42F0-8DED-203E0C70B2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9" name="Slika 8">
            <a:extLst>
              <a:ext uri="{FF2B5EF4-FFF2-40B4-BE49-F238E27FC236}">
                <a16:creationId xmlns:a16="http://schemas.microsoft.com/office/drawing/2014/main" id="{DE4119ED-14CE-4B10-82F7-C498E6C2535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spTree>
    <p:extLst>
      <p:ext uri="{BB962C8B-B14F-4D97-AF65-F5344CB8AC3E}">
        <p14:creationId xmlns:p14="http://schemas.microsoft.com/office/powerpoint/2010/main" val="1837899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a:lstStyle>
            <a:lvl1pPr>
              <a:defRPr>
                <a:solidFill>
                  <a:srgbClr val="A9C63C"/>
                </a:solidFill>
                <a:latin typeface="Roboto" panose="02000000000000000000" pitchFamily="2" charset="0"/>
                <a:ea typeface="Roboto" panose="02000000000000000000" pitchFamily="2" charset="0"/>
              </a:defRPr>
            </a:lvl1pPr>
          </a:lstStyle>
          <a:p>
            <a:r>
              <a:rPr lang="en-GB" noProof="0" dirty="0" err="1"/>
              <a:t>Uredite</a:t>
            </a:r>
            <a:r>
              <a:rPr lang="en-GB" noProof="0" dirty="0"/>
              <a:t> slog </a:t>
            </a:r>
            <a:r>
              <a:rPr lang="en-GB" noProof="0" dirty="0" err="1"/>
              <a:t>naslova</a:t>
            </a:r>
            <a:r>
              <a:rPr lang="en-GB" noProof="0" dirty="0"/>
              <a:t> </a:t>
            </a:r>
            <a:r>
              <a:rPr lang="en-GB" noProof="0" dirty="0" err="1"/>
              <a:t>matrice</a:t>
            </a:r>
            <a:endParaRPr lang="en-GB" noProof="0" dirty="0"/>
          </a:p>
        </p:txBody>
      </p:sp>
      <p:pic>
        <p:nvPicPr>
          <p:cNvPr id="6" name="Slika 5">
            <a:extLst>
              <a:ext uri="{FF2B5EF4-FFF2-40B4-BE49-F238E27FC236}">
                <a16:creationId xmlns:a16="http://schemas.microsoft.com/office/drawing/2014/main" id="{7FF29EA9-110B-4FC2-99C3-321BD1C98D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7" name="Slika 6">
            <a:extLst>
              <a:ext uri="{FF2B5EF4-FFF2-40B4-BE49-F238E27FC236}">
                <a16:creationId xmlns:a16="http://schemas.microsoft.com/office/drawing/2014/main" id="{3B64C5FD-3466-4D9F-B07F-057A8FD0BC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sp>
        <p:nvSpPr>
          <p:cNvPr id="8" name="Označba mesta noge 4">
            <a:extLst>
              <a:ext uri="{FF2B5EF4-FFF2-40B4-BE49-F238E27FC236}">
                <a16:creationId xmlns:a16="http://schemas.microsoft.com/office/drawing/2014/main" id="{FDF8FF88-BD4C-4C8F-9C3A-65E06DD87C7A}"/>
              </a:ext>
            </a:extLst>
          </p:cNvPr>
          <p:cNvSpPr>
            <a:spLocks noGrp="1"/>
          </p:cNvSpPr>
          <p:nvPr>
            <p:ph type="ftr" sz="quarter" idx="11"/>
          </p:nvPr>
        </p:nvSpPr>
        <p:spPr>
          <a:xfrm>
            <a:off x="838200" y="6356350"/>
            <a:ext cx="7315200" cy="365125"/>
          </a:xfrm>
        </p:spPr>
        <p:txBody>
          <a:bodyPr/>
          <a:lstStyle/>
          <a:p>
            <a:endParaRPr lang="sl-SI" dirty="0"/>
          </a:p>
        </p:txBody>
      </p:sp>
    </p:spTree>
    <p:extLst>
      <p:ext uri="{BB962C8B-B14F-4D97-AF65-F5344CB8AC3E}">
        <p14:creationId xmlns:p14="http://schemas.microsoft.com/office/powerpoint/2010/main" val="2872517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B627EFBB-7252-420C-9AA2-6F9EFC3836E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6" name="Slika 5">
            <a:extLst>
              <a:ext uri="{FF2B5EF4-FFF2-40B4-BE49-F238E27FC236}">
                <a16:creationId xmlns:a16="http://schemas.microsoft.com/office/drawing/2014/main" id="{560D0768-262F-4477-95E3-E639C8569BC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sp>
        <p:nvSpPr>
          <p:cNvPr id="7" name="Označba mesta noge 4">
            <a:extLst>
              <a:ext uri="{FF2B5EF4-FFF2-40B4-BE49-F238E27FC236}">
                <a16:creationId xmlns:a16="http://schemas.microsoft.com/office/drawing/2014/main" id="{3A8EA60A-9540-4523-AC9C-27377919239B}"/>
              </a:ext>
            </a:extLst>
          </p:cNvPr>
          <p:cNvSpPr>
            <a:spLocks noGrp="1"/>
          </p:cNvSpPr>
          <p:nvPr>
            <p:ph type="ftr" sz="quarter" idx="11"/>
          </p:nvPr>
        </p:nvSpPr>
        <p:spPr>
          <a:xfrm>
            <a:off x="838200" y="6356350"/>
            <a:ext cx="7315200" cy="365125"/>
          </a:xfrm>
        </p:spPr>
        <p:txBody>
          <a:bodyPr/>
          <a:lstStyle/>
          <a:p>
            <a:endParaRPr lang="sl-SI" dirty="0"/>
          </a:p>
        </p:txBody>
      </p:sp>
    </p:spTree>
    <p:extLst>
      <p:ext uri="{BB962C8B-B14F-4D97-AF65-F5344CB8AC3E}">
        <p14:creationId xmlns:p14="http://schemas.microsoft.com/office/powerpoint/2010/main" val="2405218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solidFill>
                  <a:srgbClr val="343433"/>
                </a:solidFill>
                <a:latin typeface="Roboto" panose="02000000000000000000" pitchFamily="2" charset="0"/>
                <a:ea typeface="Roboto" panose="02000000000000000000" pitchFamily="2" charset="0"/>
              </a:defRPr>
            </a:lvl1pPr>
          </a:lstStyle>
          <a:p>
            <a:r>
              <a:rPr lang="sl-SI" dirty="0"/>
              <a:t>Uredite slog naslova matrice</a:t>
            </a:r>
          </a:p>
        </p:txBody>
      </p:sp>
      <p:sp>
        <p:nvSpPr>
          <p:cNvPr id="3" name="Označba mesta vsebine 2"/>
          <p:cNvSpPr>
            <a:spLocks noGrp="1"/>
          </p:cNvSpPr>
          <p:nvPr>
            <p:ph idx="1"/>
          </p:nvPr>
        </p:nvSpPr>
        <p:spPr>
          <a:xfrm>
            <a:off x="5183188" y="987425"/>
            <a:ext cx="5257597" cy="4881563"/>
          </a:xfrm>
        </p:spPr>
        <p:txBody>
          <a:bodyPr/>
          <a:lstStyle>
            <a:lvl1pPr>
              <a:defRPr sz="3200">
                <a:latin typeface="Roboto" panose="02000000000000000000" pitchFamily="2" charset="0"/>
                <a:ea typeface="Roboto" panose="02000000000000000000" pitchFamily="2" charset="0"/>
              </a:defRPr>
            </a:lvl1pPr>
            <a:lvl2pPr>
              <a:defRPr sz="2800">
                <a:latin typeface="Roboto" panose="02000000000000000000" pitchFamily="2" charset="0"/>
                <a:ea typeface="Roboto" panose="02000000000000000000" pitchFamily="2" charset="0"/>
              </a:defRPr>
            </a:lvl2pPr>
            <a:lvl3pPr>
              <a:defRPr sz="2400">
                <a:latin typeface="Roboto" panose="02000000000000000000" pitchFamily="2" charset="0"/>
                <a:ea typeface="Roboto" panose="02000000000000000000" pitchFamily="2" charset="0"/>
              </a:defRPr>
            </a:lvl3pPr>
            <a:lvl4pPr>
              <a:defRPr sz="2000">
                <a:latin typeface="Roboto" panose="02000000000000000000" pitchFamily="2" charset="0"/>
                <a:ea typeface="Roboto" panose="02000000000000000000" pitchFamily="2" charset="0"/>
              </a:defRPr>
            </a:lvl4pPr>
            <a:lvl5pPr>
              <a:defRPr sz="2000">
                <a:latin typeface="Roboto" panose="02000000000000000000" pitchFamily="2" charset="0"/>
                <a:ea typeface="Roboto" panose="02000000000000000000" pitchFamily="2" charset="0"/>
              </a:defRPr>
            </a:lvl5pPr>
            <a:lvl6pPr>
              <a:defRPr sz="2000"/>
            </a:lvl6pPr>
            <a:lvl7pPr>
              <a:defRPr sz="2000"/>
            </a:lvl7pPr>
            <a:lvl8pPr>
              <a:defRPr sz="2000"/>
            </a:lvl8pPr>
            <a:lvl9pPr>
              <a:defRPr sz="2000"/>
            </a:lvl9p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atin typeface="Roboto" panose="02000000000000000000" pitchFamily="2" charset="0"/>
                <a:ea typeface="Roboto" panose="02000000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dirty="0"/>
              <a:t>Uredite sloge besedila matrice</a:t>
            </a:r>
          </a:p>
        </p:txBody>
      </p:sp>
      <p:pic>
        <p:nvPicPr>
          <p:cNvPr id="8" name="Slika 7">
            <a:extLst>
              <a:ext uri="{FF2B5EF4-FFF2-40B4-BE49-F238E27FC236}">
                <a16:creationId xmlns:a16="http://schemas.microsoft.com/office/drawing/2014/main" id="{31674147-CF34-4BB8-A123-F4423EBA1A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9" name="Slika 8">
            <a:extLst>
              <a:ext uri="{FF2B5EF4-FFF2-40B4-BE49-F238E27FC236}">
                <a16:creationId xmlns:a16="http://schemas.microsoft.com/office/drawing/2014/main" id="{F6AD298F-0C8B-4E98-A37E-C9318F93B5F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sp>
        <p:nvSpPr>
          <p:cNvPr id="10" name="Označba mesta noge 4">
            <a:extLst>
              <a:ext uri="{FF2B5EF4-FFF2-40B4-BE49-F238E27FC236}">
                <a16:creationId xmlns:a16="http://schemas.microsoft.com/office/drawing/2014/main" id="{A4AFD4C7-2B3F-41CF-A42A-ED40419E6070}"/>
              </a:ext>
            </a:extLst>
          </p:cNvPr>
          <p:cNvSpPr>
            <a:spLocks noGrp="1"/>
          </p:cNvSpPr>
          <p:nvPr>
            <p:ph type="ftr" sz="quarter" idx="11"/>
          </p:nvPr>
        </p:nvSpPr>
        <p:spPr>
          <a:xfrm>
            <a:off x="838200" y="6356350"/>
            <a:ext cx="7315200" cy="365125"/>
          </a:xfrm>
        </p:spPr>
        <p:txBody>
          <a:bodyPr/>
          <a:lstStyle/>
          <a:p>
            <a:endParaRPr lang="sl-SI" dirty="0"/>
          </a:p>
        </p:txBody>
      </p:sp>
    </p:spTree>
    <p:extLst>
      <p:ext uri="{BB962C8B-B14F-4D97-AF65-F5344CB8AC3E}">
        <p14:creationId xmlns:p14="http://schemas.microsoft.com/office/powerpoint/2010/main" val="1573049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solidFill>
                  <a:srgbClr val="A9C63C"/>
                </a:solidFill>
                <a:latin typeface="Roboto" panose="02000000000000000000" pitchFamily="2" charset="0"/>
                <a:ea typeface="Roboto" panose="02000000000000000000" pitchFamily="2" charset="0"/>
              </a:defRPr>
            </a:lvl1pPr>
          </a:lstStyle>
          <a:p>
            <a:r>
              <a:rPr lang="sl-SI" dirty="0"/>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dirty="0"/>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solidFill>
                  <a:srgbClr val="343433"/>
                </a:solidFill>
                <a:latin typeface="Roboto" panose="02000000000000000000" pitchFamily="2" charset="0"/>
                <a:ea typeface="Roboto" panose="02000000000000000000" pitchFamily="2"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dirty="0"/>
              <a:t>Uredite sloge besedila matrice</a:t>
            </a:r>
          </a:p>
        </p:txBody>
      </p:sp>
      <p:pic>
        <p:nvPicPr>
          <p:cNvPr id="8" name="Slika 7">
            <a:extLst>
              <a:ext uri="{FF2B5EF4-FFF2-40B4-BE49-F238E27FC236}">
                <a16:creationId xmlns:a16="http://schemas.microsoft.com/office/drawing/2014/main" id="{88A72DBC-DE11-4295-96A5-D6B81CC2DA2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9" name="Slika 8">
            <a:extLst>
              <a:ext uri="{FF2B5EF4-FFF2-40B4-BE49-F238E27FC236}">
                <a16:creationId xmlns:a16="http://schemas.microsoft.com/office/drawing/2014/main" id="{1FC9D0A0-284A-4088-9100-8DA21B71D22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sp>
        <p:nvSpPr>
          <p:cNvPr id="10" name="Označba mesta noge 4">
            <a:extLst>
              <a:ext uri="{FF2B5EF4-FFF2-40B4-BE49-F238E27FC236}">
                <a16:creationId xmlns:a16="http://schemas.microsoft.com/office/drawing/2014/main" id="{6795B91C-E3AF-4D32-9573-17410CCC9B8F}"/>
              </a:ext>
            </a:extLst>
          </p:cNvPr>
          <p:cNvSpPr>
            <a:spLocks noGrp="1"/>
          </p:cNvSpPr>
          <p:nvPr>
            <p:ph type="ftr" sz="quarter" idx="11"/>
          </p:nvPr>
        </p:nvSpPr>
        <p:spPr>
          <a:xfrm>
            <a:off x="838200" y="6356350"/>
            <a:ext cx="7315200" cy="365125"/>
          </a:xfrm>
        </p:spPr>
        <p:txBody>
          <a:bodyPr/>
          <a:lstStyle/>
          <a:p>
            <a:endParaRPr lang="sl-SI" dirty="0"/>
          </a:p>
        </p:txBody>
      </p:sp>
    </p:spTree>
    <p:extLst>
      <p:ext uri="{BB962C8B-B14F-4D97-AF65-F5344CB8AC3E}">
        <p14:creationId xmlns:p14="http://schemas.microsoft.com/office/powerpoint/2010/main" val="1128961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7AEF912-7343-DB43-965C-93DBED7232BD}"/>
              </a:ext>
            </a:extLst>
          </p:cNvPr>
          <p:cNvSpPr>
            <a:spLocks noGrp="1"/>
          </p:cNvSpPr>
          <p:nvPr>
            <p:ph type="dt" sz="half" idx="10"/>
          </p:nvPr>
        </p:nvSpPr>
        <p:spPr>
          <a:xfrm>
            <a:off x="838200" y="6356350"/>
            <a:ext cx="2743200" cy="365125"/>
          </a:xfrm>
          <a:prstGeom prst="rect">
            <a:avLst/>
          </a:prstGeom>
        </p:spPr>
        <p:txBody>
          <a:bodyPr/>
          <a:lstStyle/>
          <a:p>
            <a:r>
              <a:rPr lang="en-US"/>
              <a:t>30 May 2021</a:t>
            </a:r>
            <a:endParaRPr lang="x-none"/>
          </a:p>
        </p:txBody>
      </p:sp>
      <p:sp>
        <p:nvSpPr>
          <p:cNvPr id="4" name="Footer Placeholder 3">
            <a:extLst>
              <a:ext uri="{FF2B5EF4-FFF2-40B4-BE49-F238E27FC236}">
                <a16:creationId xmlns:a16="http://schemas.microsoft.com/office/drawing/2014/main" id="{70886AF9-67C5-0C44-B880-C195BC5060F5}"/>
              </a:ext>
            </a:extLst>
          </p:cNvPr>
          <p:cNvSpPr>
            <a:spLocks noGrp="1"/>
          </p:cNvSpPr>
          <p:nvPr>
            <p:ph type="ftr" sz="quarter" idx="11"/>
          </p:nvPr>
        </p:nvSpPr>
        <p:spPr>
          <a:xfrm>
            <a:off x="4038600" y="6356350"/>
            <a:ext cx="4114800" cy="365125"/>
          </a:xfrm>
          <a:prstGeom prst="rect">
            <a:avLst/>
          </a:prstGeom>
        </p:spPr>
        <p:txBody>
          <a:bodyPr/>
          <a:lstStyle/>
          <a:p>
            <a:r>
              <a:rPr lang="en-GB"/>
              <a:t>Slovensko predsedovanje Svetu Evrope</a:t>
            </a:r>
            <a:endParaRPr lang="x-none"/>
          </a:p>
        </p:txBody>
      </p:sp>
      <p:sp>
        <p:nvSpPr>
          <p:cNvPr id="14" name="Picture Placeholder 13">
            <a:extLst>
              <a:ext uri="{FF2B5EF4-FFF2-40B4-BE49-F238E27FC236}">
                <a16:creationId xmlns:a16="http://schemas.microsoft.com/office/drawing/2014/main" id="{57C393A1-2D8A-774D-8A5A-8C20A5154E09}"/>
              </a:ext>
            </a:extLst>
          </p:cNvPr>
          <p:cNvSpPr>
            <a:spLocks noGrp="1"/>
          </p:cNvSpPr>
          <p:nvPr>
            <p:ph type="pic" sz="quarter" idx="15"/>
          </p:nvPr>
        </p:nvSpPr>
        <p:spPr>
          <a:xfrm>
            <a:off x="3935413" y="0"/>
            <a:ext cx="7632700" cy="6237288"/>
          </a:xfrm>
        </p:spPr>
        <p:txBody>
          <a:bodyPr/>
          <a:lstStyle/>
          <a:p>
            <a:endParaRPr lang="sl-SI"/>
          </a:p>
        </p:txBody>
      </p:sp>
      <p:sp>
        <p:nvSpPr>
          <p:cNvPr id="10" name="Title 9">
            <a:extLst>
              <a:ext uri="{FF2B5EF4-FFF2-40B4-BE49-F238E27FC236}">
                <a16:creationId xmlns:a16="http://schemas.microsoft.com/office/drawing/2014/main" id="{FBA34918-AD68-4E4E-B677-6D585A008F09}"/>
              </a:ext>
            </a:extLst>
          </p:cNvPr>
          <p:cNvSpPr>
            <a:spLocks noGrp="1"/>
          </p:cNvSpPr>
          <p:nvPr>
            <p:ph type="title"/>
          </p:nvPr>
        </p:nvSpPr>
        <p:spPr>
          <a:xfrm>
            <a:off x="155575" y="4979689"/>
            <a:ext cx="11412538" cy="1325563"/>
          </a:xfrm>
        </p:spPr>
        <p:txBody>
          <a:bodyPr/>
          <a:lstStyle>
            <a:lvl1pPr algn="ctr">
              <a:defRPr/>
            </a:lvl1pPr>
          </a:lstStyle>
          <a:p>
            <a:r>
              <a:rPr lang="en-GB"/>
              <a:t>Click to edit Master title style</a:t>
            </a:r>
            <a:endParaRPr lang="sl-SI"/>
          </a:p>
        </p:txBody>
      </p:sp>
      <p:sp>
        <p:nvSpPr>
          <p:cNvPr id="8" name="Content Placeholder 16">
            <a:extLst>
              <a:ext uri="{FF2B5EF4-FFF2-40B4-BE49-F238E27FC236}">
                <a16:creationId xmlns:a16="http://schemas.microsoft.com/office/drawing/2014/main" id="{5FFCE833-D3F0-6543-898A-FE9979F8ED89}"/>
              </a:ext>
            </a:extLst>
          </p:cNvPr>
          <p:cNvSpPr>
            <a:spLocks noGrp="1"/>
          </p:cNvSpPr>
          <p:nvPr>
            <p:ph sz="quarter" idx="14"/>
          </p:nvPr>
        </p:nvSpPr>
        <p:spPr>
          <a:xfrm>
            <a:off x="1150370" y="1810191"/>
            <a:ext cx="4156416" cy="3372945"/>
          </a:xfrm>
        </p:spPr>
        <p:txBody>
          <a:bodyPr anchor="t">
            <a:normAutofit/>
          </a:bodyPr>
          <a:lstStyle>
            <a:lvl1pPr marL="0" indent="0" algn="l">
              <a:buNone/>
              <a:defRPr/>
            </a:lvl1pPr>
          </a:lstStyle>
          <a:p>
            <a:pPr>
              <a:lnSpc>
                <a:spcPts val="3200"/>
              </a:lnSpc>
            </a:pPr>
            <a:r>
              <a:rPr lang="sl-SI" sz="2400"/>
              <a:t>Slovenija se ponaša z izjemno geografsko in geostrateško lego. </a:t>
            </a:r>
          </a:p>
        </p:txBody>
      </p:sp>
    </p:spTree>
    <p:extLst>
      <p:ext uri="{BB962C8B-B14F-4D97-AF65-F5344CB8AC3E}">
        <p14:creationId xmlns:p14="http://schemas.microsoft.com/office/powerpoint/2010/main" val="349143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Layout 12">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AAEEF67E-5443-9A4E-8086-A698B183C6E4}"/>
              </a:ext>
            </a:extLst>
          </p:cNvPr>
          <p:cNvSpPr>
            <a:spLocks noGrp="1"/>
          </p:cNvSpPr>
          <p:nvPr>
            <p:ph type="title"/>
          </p:nvPr>
        </p:nvSpPr>
        <p:spPr>
          <a:xfrm>
            <a:off x="511834" y="365126"/>
            <a:ext cx="10841966" cy="1013508"/>
          </a:xfrm>
        </p:spPr>
        <p:txBody>
          <a:bodyPr/>
          <a:lstStyle/>
          <a:p>
            <a:r>
              <a:rPr lang="sl-SI"/>
              <a:t>Posebnost o Sloveniji</a:t>
            </a:r>
          </a:p>
        </p:txBody>
      </p:sp>
      <p:sp>
        <p:nvSpPr>
          <p:cNvPr id="4" name="Content Placeholder 5">
            <a:extLst>
              <a:ext uri="{FF2B5EF4-FFF2-40B4-BE49-F238E27FC236}">
                <a16:creationId xmlns:a16="http://schemas.microsoft.com/office/drawing/2014/main" id="{4843A8BB-166C-C341-8AC6-C58CDA18505A}"/>
              </a:ext>
            </a:extLst>
          </p:cNvPr>
          <p:cNvSpPr>
            <a:spLocks noGrp="1"/>
          </p:cNvSpPr>
          <p:nvPr>
            <p:ph sz="quarter" idx="14" hasCustomPrompt="1"/>
          </p:nvPr>
        </p:nvSpPr>
        <p:spPr>
          <a:xfrm>
            <a:off x="511835" y="1709109"/>
            <a:ext cx="10754263" cy="4655178"/>
          </a:xfrm>
        </p:spPr>
        <p:txBody>
          <a:bodyPr numCol="2" spcCol="252000">
            <a:noAutofit/>
          </a:bodyPr>
          <a:lstStyle>
            <a:lvl1pPr marL="0" indent="0">
              <a:buNone/>
              <a:defRPr sz="1200"/>
            </a:lvl1pPr>
          </a:lstStyle>
          <a:p>
            <a:r>
              <a:rPr lang="sl-SI"/>
              <a:t>Logarska dolina je ena najlepših alpskih dolin v Evropi. Ima obliko amfiteatra, vrhovi Kamniških in Savinjskih Alp pa se dvigujejo visoko nad mogočnimi gozdovi in mokrotnimi travniki. Logarska dolina je na nadmorski višini od 730 do 1.000 metrov, dolga je 10 kilometrov, široka pa 250 metrov. Njen biser je 80 metrov visok slap Rinka.</a:t>
            </a:r>
            <a:endParaRPr lang="x-none"/>
          </a:p>
          <a:p>
            <a:r>
              <a:rPr lang="sl-SI"/>
              <a:t>Slovenski kozolci so med najpomembnejšimi in najprepoznavnejšimi deli naše kulturne dediščine. Kozolec je prostostoječa konstrukcija, nepremična, pretežno lesena, odprta, vendar pokrita s streho in namenjena sušenju in shranjevanju sena. Streha takega kozolca je dvokapna in pokrita z različnimi materiali: s slamo, opeko in cementom, danes pa tudi s pločevino.  </a:t>
            </a:r>
            <a:endParaRPr lang="x-none"/>
          </a:p>
          <a:p>
            <a:r>
              <a:rPr lang="sl-SI"/>
              <a:t>Svetovno znana kobilarna Lipica, ki slovi po vzgoji lipicancev, deluje že od ustanovitve leta 1950. Lipicanci so zaradi svoje lepe bele barve, skoraj neverjetne sposobnosti učenja in plesnih veščin svetovna turistična zanimivost.</a:t>
            </a:r>
            <a:endParaRPr lang="x-none"/>
          </a:p>
          <a:p>
            <a:r>
              <a:rPr lang="sl-SI"/>
              <a:t>V Sloveniji je registriranih 13.150 kraških jam. Najgloblja je jama Čehi 2, ki sega kar 1.550 metrov v globino. Najznamenitejša je Postojnska jama, Škocjanske jame pa so vpisane na Unescov seznam.</a:t>
            </a:r>
            <a:endParaRPr lang="x-none"/>
          </a:p>
          <a:p>
            <a:r>
              <a:rPr lang="sl-SI"/>
              <a:t>Ljubljana, prestolnica Slovenije, je s slabimi 300 tisoč prebivalci največje slovensko mesto. Nekdaj je tu stalo rimsko mesto Emona. Na vzpetini sredi mesta so že v 9. stoletju postavili grad, mesto pa je zacvetelo v srednjem veku. Še danes je njegova dediščina očarljivo staro mestno jedro, ki je stisnjeno med grajski hrib in reko Ljubljanico.</a:t>
            </a:r>
            <a:endParaRPr lang="x-none"/>
          </a:p>
          <a:p>
            <a:r>
              <a:rPr lang="sl-SI"/>
              <a:t>5.200 let je staro najstarejše leseno kolo z osjo na svetu, ki so ga našli na Ljubljanskem barju.</a:t>
            </a:r>
            <a:endParaRPr lang="x-none"/>
          </a:p>
          <a:p>
            <a:r>
              <a:rPr lang="sl-SI"/>
              <a:t>Najvišja gora v Sloveniji in tudi simbol slovenstva je Triglav z 2.864 metri nad morjem. Na njem od leta 1895 stoji pločevinasti Aljažev stolp, ki je prvotno služil kot majhno zavetišče. Slovenske gore po podatkih Planinske zveze Slovenije obišče več kot 1,7 milijona obiskovalcev. V Sloveniji je urejenih več kot 2.000 planinskih poti, mreža je dolga dobrih 10.000 kilometrov, ki pripeljejo do 178 planinskih koč, zavetišč in bivakov s 7.400 ležišči in več kot 10.000 sedišči.</a:t>
            </a:r>
            <a:endParaRPr lang="x-none"/>
          </a:p>
          <a:p>
            <a:r>
              <a:rPr lang="sl-SI"/>
              <a:t>Slovenci smo vidno prispevali v svetovno zakladnico znanja: izumitelji narodnozabavne glasbe in teorij o vožnjah po vesolju, raziskovalci sveta, odkritelja logaritmov in fizikalnega zakona o toplotnem sevanju …</a:t>
            </a:r>
            <a:endParaRPr lang="x-none"/>
          </a:p>
          <a:p>
            <a:r>
              <a:rPr lang="sl-SI"/>
              <a:t>Skoraj 30 % prebivalcev deluje v različnih oblikah prostovoljne dejavnosti.</a:t>
            </a:r>
            <a:endParaRPr lang="x-none"/>
          </a:p>
          <a:p>
            <a:r>
              <a:rPr lang="sl-SI"/>
              <a:t>Slovenija je peta največja proizvajalka hmelja na svetu.</a:t>
            </a:r>
            <a:endParaRPr lang="x-none"/>
          </a:p>
          <a:p>
            <a:r>
              <a:rPr lang="sl-SI"/>
              <a:t>V slovenskih gozdovih raste 950 rastlinskih vrst, v njem domuje 95 vrst ptic, 70 vrst sesalcev, 17 vrst dvoživk in 10 vrst plazilcev. Med gozdnimi prebivalci so tudi rjavi medved, ris in volk.</a:t>
            </a:r>
            <a:endParaRPr lang="x-none"/>
          </a:p>
          <a:p>
            <a:r>
              <a:rPr lang="sl-SI"/>
              <a:t>Slovenski gozdovi letno porabijo okoli 7,5 milijona ton ogljikovega dioksida, katerega del se veže v les, in proizvedejo okoli 5,5 milijona ton kisika.</a:t>
            </a:r>
            <a:endParaRPr lang="x-none"/>
          </a:p>
        </p:txBody>
      </p:sp>
    </p:spTree>
    <p:extLst>
      <p:ext uri="{BB962C8B-B14F-4D97-AF65-F5344CB8AC3E}">
        <p14:creationId xmlns:p14="http://schemas.microsoft.com/office/powerpoint/2010/main" val="891111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noProof="0" dirty="0" err="1"/>
              <a:t>Uredite</a:t>
            </a:r>
            <a:r>
              <a:rPr lang="en-GB" noProof="0" dirty="0"/>
              <a:t> slog </a:t>
            </a:r>
            <a:r>
              <a:rPr lang="en-GB" noProof="0" dirty="0" err="1"/>
              <a:t>naslova</a:t>
            </a:r>
            <a:r>
              <a:rPr lang="en-GB" noProof="0" dirty="0"/>
              <a:t> </a:t>
            </a:r>
            <a:r>
              <a:rPr lang="en-GB" noProof="0" dirty="0" err="1"/>
              <a:t>matrice</a:t>
            </a:r>
            <a:endParaRPr lang="en-GB" noProof="0" dirty="0"/>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noProof="0" dirty="0" err="1"/>
              <a:t>Uredite</a:t>
            </a:r>
            <a:r>
              <a:rPr lang="en-GB" noProof="0" dirty="0"/>
              <a:t> </a:t>
            </a:r>
            <a:r>
              <a:rPr lang="en-GB" noProof="0" dirty="0" err="1"/>
              <a:t>sloge</a:t>
            </a:r>
            <a:r>
              <a:rPr lang="en-GB" noProof="0" dirty="0"/>
              <a:t> </a:t>
            </a:r>
            <a:r>
              <a:rPr lang="en-GB" noProof="0" dirty="0" err="1"/>
              <a:t>besedila</a:t>
            </a:r>
            <a:r>
              <a:rPr lang="en-GB" noProof="0" dirty="0"/>
              <a:t> </a:t>
            </a:r>
            <a:r>
              <a:rPr lang="en-GB" noProof="0" dirty="0" err="1"/>
              <a:t>matrice</a:t>
            </a:r>
            <a:endParaRPr lang="en-GB" noProof="0" dirty="0"/>
          </a:p>
          <a:p>
            <a:pPr lvl="1"/>
            <a:r>
              <a:rPr lang="en-GB" noProof="0" dirty="0"/>
              <a:t>Druga raven</a:t>
            </a:r>
          </a:p>
          <a:p>
            <a:pPr lvl="2"/>
            <a:r>
              <a:rPr lang="en-GB" noProof="0" dirty="0" err="1"/>
              <a:t>Tretja</a:t>
            </a:r>
            <a:r>
              <a:rPr lang="en-GB" noProof="0" dirty="0"/>
              <a:t> raven</a:t>
            </a:r>
          </a:p>
          <a:p>
            <a:pPr lvl="3"/>
            <a:r>
              <a:rPr lang="en-GB" noProof="0" dirty="0" err="1"/>
              <a:t>Četrta</a:t>
            </a:r>
            <a:r>
              <a:rPr lang="en-GB" noProof="0" dirty="0"/>
              <a:t> raven</a:t>
            </a:r>
          </a:p>
          <a:p>
            <a:pPr lvl="4"/>
            <a:r>
              <a:rPr lang="en-GB" noProof="0" dirty="0"/>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F55C1-4B36-497E-A805-974417FF186E}" type="datetimeFigureOut">
              <a:rPr lang="sl-SI" smtClean="0"/>
              <a:t>7. 06. 2022</a:t>
            </a:fld>
            <a:endParaRPr lang="sl-SI" dirty="0"/>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dirty="0"/>
          </a:p>
        </p:txBody>
      </p:sp>
      <p:pic>
        <p:nvPicPr>
          <p:cNvPr id="7" name="Slika 6">
            <a:extLst>
              <a:ext uri="{FF2B5EF4-FFF2-40B4-BE49-F238E27FC236}">
                <a16:creationId xmlns:a16="http://schemas.microsoft.com/office/drawing/2014/main" id="{FF2FFD37-D0A4-43D4-B8A0-ACF3AD5318D1}"/>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523169" y="0"/>
            <a:ext cx="1668831" cy="6814110"/>
          </a:xfrm>
          <a:prstGeom prst="rect">
            <a:avLst/>
          </a:prstGeom>
        </p:spPr>
      </p:pic>
      <p:pic>
        <p:nvPicPr>
          <p:cNvPr id="8" name="Slika 7">
            <a:extLst>
              <a:ext uri="{FF2B5EF4-FFF2-40B4-BE49-F238E27FC236}">
                <a16:creationId xmlns:a16="http://schemas.microsoft.com/office/drawing/2014/main" id="{6F723E94-F8C4-4D15-9B30-AE14A35A8788}"/>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9318878" y="6178229"/>
            <a:ext cx="1204291" cy="635881"/>
          </a:xfrm>
          <a:prstGeom prst="rect">
            <a:avLst/>
          </a:prstGeom>
        </p:spPr>
      </p:pic>
      <p:pic>
        <p:nvPicPr>
          <p:cNvPr id="9" name="Picture 4">
            <a:extLst>
              <a:ext uri="{FF2B5EF4-FFF2-40B4-BE49-F238E27FC236}">
                <a16:creationId xmlns:a16="http://schemas.microsoft.com/office/drawing/2014/main" id="{5C4FA923-FDED-8A86-E87F-B38F53BB8BD0}"/>
              </a:ext>
            </a:extLst>
          </p:cNvPr>
          <p:cNvPicPr>
            <a:picLocks noChangeAspect="1"/>
          </p:cNvPicPr>
          <p:nvPr userDrawn="1"/>
        </p:nvPicPr>
        <p:blipFill>
          <a:blip r:embed="rId13"/>
          <a:stretch>
            <a:fillRect/>
          </a:stretch>
        </p:blipFill>
        <p:spPr>
          <a:xfrm>
            <a:off x="0" y="0"/>
            <a:ext cx="1343025" cy="828675"/>
          </a:xfrm>
          <a:prstGeom prst="rect">
            <a:avLst/>
          </a:prstGeom>
        </p:spPr>
      </p:pic>
    </p:spTree>
    <p:extLst>
      <p:ext uri="{BB962C8B-B14F-4D97-AF65-F5344CB8AC3E}">
        <p14:creationId xmlns:p14="http://schemas.microsoft.com/office/powerpoint/2010/main" val="1640960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4" r:id="rId4"/>
    <p:sldLayoutId id="2147483655" r:id="rId5"/>
    <p:sldLayoutId id="2147483656" r:id="rId6"/>
    <p:sldLayoutId id="2147483657" r:id="rId7"/>
    <p:sldLayoutId id="2147483658" r:id="rId8"/>
    <p:sldLayoutId id="2147483659" r:id="rId9"/>
  </p:sldLayoutIdLst>
  <p:txStyles>
    <p:titleStyle>
      <a:lvl1pPr algn="l" defTabSz="914400" rtl="0" eaLnBrk="1" latinLnBrk="0" hangingPunct="1">
        <a:lnSpc>
          <a:spcPct val="90000"/>
        </a:lnSpc>
        <a:spcBef>
          <a:spcPct val="0"/>
        </a:spcBef>
        <a:buNone/>
        <a:defRPr sz="4400" kern="1200">
          <a:solidFill>
            <a:srgbClr val="A9C63C"/>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mentortrain.eu/" TargetMode="External"/><Relationship Id="rId13" Type="http://schemas.openxmlformats.org/officeDocument/2006/relationships/image" Target="../media/image4.png"/><Relationship Id="rId18" Type="http://schemas.openxmlformats.org/officeDocument/2006/relationships/image" Target="../media/image9.png"/><Relationship Id="rId3" Type="http://schemas.openxmlformats.org/officeDocument/2006/relationships/hyperlink" Target="https://qalead.eu/" TargetMode="External"/><Relationship Id="rId21" Type="http://schemas.openxmlformats.org/officeDocument/2006/relationships/image" Target="../media/image12.jpeg"/><Relationship Id="rId7" Type="http://schemas.openxmlformats.org/officeDocument/2006/relationships/hyperlink" Target="https://apprenticeshipq.eu/" TargetMode="External"/><Relationship Id="rId12" Type="http://schemas.openxmlformats.org/officeDocument/2006/relationships/hyperlink" Target="https://www.eurashe.eu/projects/l5missing/" TargetMode="External"/><Relationship Id="rId17" Type="http://schemas.openxmlformats.org/officeDocument/2006/relationships/image" Target="../media/image8.png"/><Relationship Id="rId25"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7.png"/><Relationship Id="rId20" Type="http://schemas.openxmlformats.org/officeDocument/2006/relationships/image" Target="../media/image11.jpeg"/><Relationship Id="rId1" Type="http://schemas.openxmlformats.org/officeDocument/2006/relationships/slideLayout" Target="../slideLayouts/slideLayout8.xml"/><Relationship Id="rId6" Type="http://schemas.openxmlformats.org/officeDocument/2006/relationships/hyperlink" Target="https://learntowork.eu/?lang=sl" TargetMode="External"/><Relationship Id="rId11" Type="http://schemas.openxmlformats.org/officeDocument/2006/relationships/hyperlink" Target="http://haphe.eurashe.eu/" TargetMode="External"/><Relationship Id="rId24" Type="http://schemas.openxmlformats.org/officeDocument/2006/relationships/image" Target="../media/image14.jpeg"/><Relationship Id="rId5" Type="http://schemas.openxmlformats.org/officeDocument/2006/relationships/hyperlink" Target="https://ec.europa.eu/social/main.jsp?langId=en&amp;catId=89&amp;newsId=9761&amp;furtherNews=yes" TargetMode="External"/><Relationship Id="rId15" Type="http://schemas.openxmlformats.org/officeDocument/2006/relationships/image" Target="../media/image6.jpeg"/><Relationship Id="rId23" Type="http://schemas.openxmlformats.org/officeDocument/2006/relationships/image" Target="../media/image13.png"/><Relationship Id="rId10" Type="http://schemas.openxmlformats.org/officeDocument/2006/relationships/hyperlink" Target="https://procsee.eu/" TargetMode="External"/><Relationship Id="rId19" Type="http://schemas.openxmlformats.org/officeDocument/2006/relationships/image" Target="../media/image10.png"/><Relationship Id="rId4" Type="http://schemas.openxmlformats.org/officeDocument/2006/relationships/hyperlink" Target="https://apprenticetrack.eu/" TargetMode="External"/><Relationship Id="rId9" Type="http://schemas.openxmlformats.org/officeDocument/2006/relationships/hyperlink" Target="https://buildphe.eu/" TargetMode="External"/><Relationship Id="rId14" Type="http://schemas.openxmlformats.org/officeDocument/2006/relationships/image" Target="../media/image5.png"/><Relationship Id="rId22" Type="http://schemas.openxmlformats.org/officeDocument/2006/relationships/hyperlink" Target="https://www.skupnost-vss.si/"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anketa.skupnost-vss.si/V2V-progress-report&amp;preview=on&amp;testdata=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miha.zimsek@skupnost-vss.si"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5" Type="http://schemas.openxmlformats.org/officeDocument/2006/relationships/image" Target="../media/image16.png"/><Relationship Id="rId4" Type="http://schemas.openxmlformats.org/officeDocument/2006/relationships/hyperlink" Target="https://www.skupnost-vss.s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a:extLst>
              <a:ext uri="{FF2B5EF4-FFF2-40B4-BE49-F238E27FC236}">
                <a16:creationId xmlns:a16="http://schemas.microsoft.com/office/drawing/2014/main" id="{40EDC679-BEF6-4B32-838D-1718140CCF55}"/>
              </a:ext>
            </a:extLst>
          </p:cNvPr>
          <p:cNvSpPr>
            <a:spLocks noGrp="1"/>
          </p:cNvSpPr>
          <p:nvPr>
            <p:ph type="ctrTitle"/>
          </p:nvPr>
        </p:nvSpPr>
        <p:spPr/>
        <p:txBody>
          <a:bodyPr/>
          <a:lstStyle/>
          <a:p>
            <a:r>
              <a:rPr lang="en-GB" dirty="0"/>
              <a:t>Interim impact audit</a:t>
            </a:r>
          </a:p>
        </p:txBody>
      </p:sp>
      <p:sp>
        <p:nvSpPr>
          <p:cNvPr id="5" name="Podnaslov 4">
            <a:extLst>
              <a:ext uri="{FF2B5EF4-FFF2-40B4-BE49-F238E27FC236}">
                <a16:creationId xmlns:a16="http://schemas.microsoft.com/office/drawing/2014/main" id="{77E3115C-CFDC-469B-8394-52AACC267327}"/>
              </a:ext>
            </a:extLst>
          </p:cNvPr>
          <p:cNvSpPr>
            <a:spLocks noGrp="1"/>
          </p:cNvSpPr>
          <p:nvPr>
            <p:ph type="subTitle" idx="1"/>
          </p:nvPr>
        </p:nvSpPr>
        <p:spPr/>
        <p:txBody>
          <a:bodyPr/>
          <a:lstStyle/>
          <a:p>
            <a:r>
              <a:rPr lang="sl-SI" dirty="0"/>
              <a:t>Miha Zimšek, Skupnost VSŠ (</a:t>
            </a:r>
            <a:r>
              <a:rPr lang="en-GB" dirty="0"/>
              <a:t>Association HVC</a:t>
            </a:r>
            <a:r>
              <a:rPr lang="sl-SI" dirty="0"/>
              <a:t>)</a:t>
            </a:r>
          </a:p>
        </p:txBody>
      </p:sp>
    </p:spTree>
    <p:extLst>
      <p:ext uri="{BB962C8B-B14F-4D97-AF65-F5344CB8AC3E}">
        <p14:creationId xmlns:p14="http://schemas.microsoft.com/office/powerpoint/2010/main" val="2640090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C7676C-9CDB-4024-9FBF-917E9E6A090F}"/>
              </a:ext>
            </a:extLst>
          </p:cNvPr>
          <p:cNvSpPr>
            <a:spLocks noGrp="1"/>
          </p:cNvSpPr>
          <p:nvPr>
            <p:ph type="title"/>
          </p:nvPr>
        </p:nvSpPr>
        <p:spPr/>
        <p:txBody>
          <a:bodyPr/>
          <a:lstStyle/>
          <a:p>
            <a:r>
              <a:rPr lang="en-GB" dirty="0"/>
              <a:t>Association HVC</a:t>
            </a:r>
          </a:p>
        </p:txBody>
      </p:sp>
      <p:sp>
        <p:nvSpPr>
          <p:cNvPr id="3" name="Označba mesta vsebine 2">
            <a:extLst>
              <a:ext uri="{FF2B5EF4-FFF2-40B4-BE49-F238E27FC236}">
                <a16:creationId xmlns:a16="http://schemas.microsoft.com/office/drawing/2014/main" id="{D6A6618D-57B9-4CD4-93E6-81D09A53FF7B}"/>
              </a:ext>
            </a:extLst>
          </p:cNvPr>
          <p:cNvSpPr>
            <a:spLocks noGrp="1"/>
          </p:cNvSpPr>
          <p:nvPr>
            <p:ph idx="1"/>
          </p:nvPr>
        </p:nvSpPr>
        <p:spPr>
          <a:xfrm>
            <a:off x="838200" y="1600200"/>
            <a:ext cx="9436768" cy="4576763"/>
          </a:xfrm>
        </p:spPr>
        <p:txBody>
          <a:bodyPr>
            <a:normAutofit fontScale="70000" lnSpcReduction="20000"/>
          </a:bodyPr>
          <a:lstStyle/>
          <a:p>
            <a:r>
              <a:rPr lang="en-US" b="1" dirty="0"/>
              <a:t>since 2005</a:t>
            </a:r>
            <a:r>
              <a:rPr lang="sl-SI" b="1" dirty="0"/>
              <a:t>, </a:t>
            </a:r>
            <a:r>
              <a:rPr lang="en-US" dirty="0"/>
              <a:t>a professional Association of Slovene Higher Vocational Colleges on the national level</a:t>
            </a:r>
            <a:endParaRPr lang="sl-SI" dirty="0"/>
          </a:p>
          <a:p>
            <a:r>
              <a:rPr lang="en-GB" dirty="0"/>
              <a:t>2 year programmes/120 ECTS; level 6 SQF / 5 EQF / SC QF-EHEA</a:t>
            </a:r>
          </a:p>
          <a:p>
            <a:r>
              <a:rPr lang="en-US" dirty="0"/>
              <a:t>40 % of curricula is WBL/Apprenticeship (400 hours each study year)</a:t>
            </a:r>
          </a:p>
          <a:p>
            <a:r>
              <a:rPr lang="en-US" dirty="0"/>
              <a:t>High employability of graduates</a:t>
            </a:r>
          </a:p>
          <a:p>
            <a:pPr marL="0" indent="0">
              <a:buNone/>
            </a:pPr>
            <a:endParaRPr lang="sl-SI" b="1" dirty="0"/>
          </a:p>
          <a:p>
            <a:r>
              <a:rPr lang="en-US" b="1" dirty="0"/>
              <a:t>4</a:t>
            </a:r>
            <a:r>
              <a:rPr lang="sl-SI" b="1" dirty="0"/>
              <a:t>8</a:t>
            </a:r>
            <a:r>
              <a:rPr lang="en-US" b="1" dirty="0"/>
              <a:t> Higher Vocational Colleges</a:t>
            </a:r>
            <a:endParaRPr lang="sl-SI" b="1" dirty="0"/>
          </a:p>
          <a:p>
            <a:pPr lvl="1"/>
            <a:r>
              <a:rPr lang="en-US" b="1" dirty="0"/>
              <a:t>2</a:t>
            </a:r>
            <a:r>
              <a:rPr lang="sl-SI" b="1" dirty="0"/>
              <a:t>9</a:t>
            </a:r>
            <a:r>
              <a:rPr lang="en-US" b="1" dirty="0"/>
              <a:t> public (2 independent)</a:t>
            </a:r>
            <a:endParaRPr lang="sl-SI" b="1" dirty="0"/>
          </a:p>
          <a:p>
            <a:pPr lvl="1"/>
            <a:r>
              <a:rPr lang="en-US" b="1" dirty="0"/>
              <a:t>19 private (2 with concession)</a:t>
            </a:r>
          </a:p>
          <a:p>
            <a:r>
              <a:rPr lang="en-GB" b="1" dirty="0"/>
              <a:t>34 study programmes</a:t>
            </a:r>
            <a:endParaRPr lang="en-GB" dirty="0"/>
          </a:p>
          <a:p>
            <a:r>
              <a:rPr lang="en-US" dirty="0"/>
              <a:t>Erasmus Charter for Higher Education</a:t>
            </a:r>
            <a:endParaRPr lang="sl-SI" dirty="0"/>
          </a:p>
          <a:p>
            <a:r>
              <a:rPr lang="en-US" b="1" dirty="0"/>
              <a:t>Career Guidance, Staff Trainings, Upskilling trainings for students</a:t>
            </a:r>
          </a:p>
          <a:p>
            <a:r>
              <a:rPr lang="en-US" b="1" dirty="0"/>
              <a:t>Higher Vocational Education Act (since 2004)</a:t>
            </a:r>
          </a:p>
          <a:p>
            <a:r>
              <a:rPr lang="en-US" b="1" dirty="0"/>
              <a:t>Strategy 2020 – 2030 (adopted in July 2020)</a:t>
            </a:r>
            <a:endParaRPr lang="en-US" dirty="0"/>
          </a:p>
          <a:p>
            <a:endParaRPr lang="sl-SI" dirty="0"/>
          </a:p>
          <a:p>
            <a:endParaRPr lang="en-GB" dirty="0"/>
          </a:p>
        </p:txBody>
      </p:sp>
    </p:spTree>
    <p:extLst>
      <p:ext uri="{BB962C8B-B14F-4D97-AF65-F5344CB8AC3E}">
        <p14:creationId xmlns:p14="http://schemas.microsoft.com/office/powerpoint/2010/main" val="3902136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otnik 2">
            <a:extLst>
              <a:ext uri="{FF2B5EF4-FFF2-40B4-BE49-F238E27FC236}">
                <a16:creationId xmlns:a16="http://schemas.microsoft.com/office/drawing/2014/main" id="{18FF7A8E-7DB9-481C-A229-BA4F448882A2}"/>
              </a:ext>
            </a:extLst>
          </p:cNvPr>
          <p:cNvSpPr>
            <a:spLocks noChangeArrowheads="1"/>
          </p:cNvSpPr>
          <p:nvPr/>
        </p:nvSpPr>
        <p:spPr bwMode="auto">
          <a:xfrm>
            <a:off x="1890378" y="2573262"/>
            <a:ext cx="7110412"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104068"/>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104068"/>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104068"/>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104068"/>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104068"/>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104068"/>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104068"/>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104068"/>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104068"/>
                </a:solidFill>
                <a:latin typeface="Calibri" panose="020F0502020204030204" pitchFamily="34" charset="0"/>
              </a:defRPr>
            </a:lvl9pPr>
          </a:lstStyle>
          <a:p>
            <a:pPr algn="ctr">
              <a:spcBef>
                <a:spcPct val="0"/>
              </a:spcBef>
              <a:buNone/>
            </a:pPr>
            <a:r>
              <a:rPr lang="en-GB" altLang="sl-SI" sz="1800" dirty="0">
                <a:solidFill>
                  <a:schemeClr val="tx2"/>
                </a:solidFill>
                <a:cs typeface="Times New Roman" panose="02020603050405020304" pitchFamily="18" charset="0"/>
              </a:rPr>
              <a:t>Equipping Institutional Leaders to Maximise Gains from QA – </a:t>
            </a:r>
            <a:r>
              <a:rPr lang="en-GB" altLang="sl-SI" sz="1800" b="1" dirty="0">
                <a:solidFill>
                  <a:schemeClr val="tx2"/>
                </a:solidFill>
                <a:cs typeface="Times New Roman" panose="02020603050405020304" pitchFamily="18" charset="0"/>
                <a:hlinkClick r:id="rId3"/>
              </a:rPr>
              <a:t>QA-LEAD</a:t>
            </a:r>
            <a:endParaRPr lang="en-GB" altLang="sl-SI" sz="1800" b="1" dirty="0">
              <a:solidFill>
                <a:schemeClr val="tx2"/>
              </a:solidFill>
              <a:cs typeface="Times New Roman" panose="02020603050405020304" pitchFamily="18" charset="0"/>
            </a:endParaRPr>
          </a:p>
          <a:p>
            <a:pPr algn="ctr" eaLnBrk="1" hangingPunct="1">
              <a:spcBef>
                <a:spcPct val="0"/>
              </a:spcBef>
              <a:buFontTx/>
              <a:buNone/>
            </a:pPr>
            <a:r>
              <a:rPr lang="en-GB" altLang="sl-SI" sz="1800" dirty="0">
                <a:solidFill>
                  <a:schemeClr val="tx2"/>
                </a:solidFill>
                <a:cs typeface="Times New Roman" panose="02020603050405020304" pitchFamily="18" charset="0"/>
              </a:rPr>
              <a:t>SMART Electronic WBL Monitoring System</a:t>
            </a:r>
            <a:r>
              <a:rPr lang="en-GB" altLang="sl-SI" sz="1800" dirty="0">
                <a:solidFill>
                  <a:schemeClr val="tx2"/>
                </a:solidFill>
              </a:rPr>
              <a:t> –</a:t>
            </a:r>
            <a:r>
              <a:rPr lang="en-GB" altLang="sl-SI" sz="1800" dirty="0">
                <a:solidFill>
                  <a:schemeClr val="tx2"/>
                </a:solidFill>
                <a:cs typeface="Times New Roman" panose="02020603050405020304" pitchFamily="18" charset="0"/>
              </a:rPr>
              <a:t> </a:t>
            </a:r>
            <a:r>
              <a:rPr lang="en-GB" altLang="sl-SI" sz="1800" b="1" i="1" dirty="0">
                <a:solidFill>
                  <a:srgbClr val="002060"/>
                </a:solidFill>
                <a:cs typeface="Times New Roman" panose="02020603050405020304" pitchFamily="18" charset="0"/>
                <a:hlinkClick r:id="rId4"/>
              </a:rPr>
              <a:t>Apprentice Track</a:t>
            </a:r>
            <a:r>
              <a:rPr lang="en-GB" altLang="sl-SI" sz="1800" b="1" i="1" dirty="0">
                <a:solidFill>
                  <a:schemeClr val="tx2"/>
                </a:solidFill>
                <a:cs typeface="Times New Roman" panose="02020603050405020304" pitchFamily="18" charset="0"/>
                <a:hlinkClick r:id="rId4"/>
              </a:rPr>
              <a:t> </a:t>
            </a:r>
            <a:endParaRPr lang="en-GB" altLang="sl-SI" sz="1800" b="1" i="1" dirty="0">
              <a:solidFill>
                <a:schemeClr val="tx2"/>
              </a:solidFill>
              <a:cs typeface="Times New Roman" panose="02020603050405020304" pitchFamily="18" charset="0"/>
            </a:endParaRPr>
          </a:p>
          <a:p>
            <a:pPr algn="ctr" eaLnBrk="1" hangingPunct="1">
              <a:spcBef>
                <a:spcPct val="0"/>
              </a:spcBef>
              <a:buFontTx/>
              <a:buNone/>
            </a:pPr>
            <a:r>
              <a:rPr lang="en-GB" altLang="sl-SI" sz="1800" dirty="0">
                <a:solidFill>
                  <a:schemeClr val="tx2"/>
                </a:solidFill>
                <a:cs typeface="Times New Roman" panose="02020603050405020304" pitchFamily="18" charset="0"/>
              </a:rPr>
              <a:t>Assessing Digital Readiness </a:t>
            </a:r>
            <a:r>
              <a:rPr lang="en-GB" altLang="sl-SI" sz="1800" dirty="0">
                <a:solidFill>
                  <a:schemeClr val="tx2"/>
                </a:solidFill>
              </a:rPr>
              <a:t>–</a:t>
            </a:r>
            <a:r>
              <a:rPr lang="en-GB" altLang="sl-SI" sz="1800" dirty="0">
                <a:solidFill>
                  <a:schemeClr val="tx2"/>
                </a:solidFill>
                <a:cs typeface="Times New Roman" panose="02020603050405020304" pitchFamily="18" charset="0"/>
              </a:rPr>
              <a:t> </a:t>
            </a:r>
            <a:r>
              <a:rPr lang="sl-SI" altLang="sl-SI" sz="1800" b="1" dirty="0">
                <a:solidFill>
                  <a:srgbClr val="002060"/>
                </a:solidFill>
                <a:cs typeface="Times New Roman" panose="02020603050405020304" pitchFamily="18" charset="0"/>
                <a:hlinkClick r:id="rId5"/>
              </a:rPr>
              <a:t>SELFIE WBL</a:t>
            </a:r>
            <a:endParaRPr lang="en-GB" altLang="sl-SI" sz="1800" b="1" dirty="0">
              <a:solidFill>
                <a:schemeClr val="tx2"/>
              </a:solidFill>
              <a:cs typeface="Times New Roman" panose="02020603050405020304" pitchFamily="18" charset="0"/>
            </a:endParaRPr>
          </a:p>
          <a:p>
            <a:pPr algn="ctr" eaLnBrk="1" hangingPunct="1">
              <a:spcBef>
                <a:spcPct val="0"/>
              </a:spcBef>
              <a:buFontTx/>
              <a:buNone/>
            </a:pPr>
            <a:r>
              <a:rPr lang="en-GB" altLang="sl-SI" sz="1800" dirty="0">
                <a:solidFill>
                  <a:schemeClr val="tx2"/>
                </a:solidFill>
              </a:rPr>
              <a:t>SME Support Package – </a:t>
            </a:r>
            <a:r>
              <a:rPr lang="en-GB" altLang="sl-SI" sz="1800" b="1" dirty="0">
                <a:solidFill>
                  <a:schemeClr val="tx2"/>
                </a:solidFill>
                <a:hlinkClick r:id="rId6"/>
              </a:rPr>
              <a:t>Learn to Work (SAPS)</a:t>
            </a:r>
            <a:endParaRPr lang="en-GB" altLang="sl-SI" sz="1800" b="1" dirty="0">
              <a:solidFill>
                <a:schemeClr val="tx2"/>
              </a:solidFill>
            </a:endParaRPr>
          </a:p>
          <a:p>
            <a:pPr algn="ctr" eaLnBrk="1" hangingPunct="1">
              <a:spcBef>
                <a:spcPct val="0"/>
              </a:spcBef>
              <a:buFontTx/>
              <a:buNone/>
            </a:pPr>
            <a:r>
              <a:rPr lang="en-GB" altLang="sl-SI" sz="1800" dirty="0">
                <a:solidFill>
                  <a:schemeClr val="tx2"/>
                </a:solidFill>
                <a:cs typeface="Times New Roman" panose="02020603050405020304" pitchFamily="18" charset="0"/>
              </a:rPr>
              <a:t>WBL Quality Criteria &amp; Indicators</a:t>
            </a:r>
            <a:r>
              <a:rPr lang="en-GB" altLang="sl-SI" sz="1800" dirty="0">
                <a:solidFill>
                  <a:schemeClr val="tx2"/>
                </a:solidFill>
              </a:rPr>
              <a:t> –</a:t>
            </a:r>
            <a:r>
              <a:rPr lang="en-GB" altLang="sl-SI" sz="1800" dirty="0">
                <a:solidFill>
                  <a:schemeClr val="tx2"/>
                </a:solidFill>
                <a:cs typeface="Times New Roman" panose="02020603050405020304" pitchFamily="18" charset="0"/>
              </a:rPr>
              <a:t> </a:t>
            </a:r>
            <a:r>
              <a:rPr lang="en-GB" altLang="sl-SI" sz="1800" b="1" dirty="0" err="1">
                <a:solidFill>
                  <a:schemeClr val="tx2"/>
                </a:solidFill>
                <a:cs typeface="Times New Roman" panose="02020603050405020304" pitchFamily="18" charset="0"/>
                <a:hlinkClick r:id="rId7"/>
              </a:rPr>
              <a:t>ApprenticeshipQ</a:t>
            </a:r>
            <a:endParaRPr lang="en-GB" altLang="sl-SI" sz="1800" b="1" dirty="0">
              <a:solidFill>
                <a:schemeClr val="tx2"/>
              </a:solidFill>
              <a:cs typeface="Times New Roman" panose="02020603050405020304" pitchFamily="18" charset="0"/>
            </a:endParaRPr>
          </a:p>
          <a:p>
            <a:pPr algn="ctr" eaLnBrk="1" hangingPunct="1">
              <a:spcBef>
                <a:spcPct val="0"/>
              </a:spcBef>
              <a:buFontTx/>
              <a:buNone/>
            </a:pPr>
            <a:r>
              <a:rPr lang="en-GB" altLang="sl-SI" sz="1800" dirty="0">
                <a:solidFill>
                  <a:schemeClr val="tx2"/>
                </a:solidFill>
                <a:cs typeface="Times New Roman" panose="02020603050405020304" pitchFamily="18" charset="0"/>
              </a:rPr>
              <a:t>Support for In-company Mentors </a:t>
            </a:r>
            <a:r>
              <a:rPr lang="en-GB" altLang="sl-SI" sz="1800" dirty="0">
                <a:solidFill>
                  <a:schemeClr val="tx2"/>
                </a:solidFill>
              </a:rPr>
              <a:t> – </a:t>
            </a:r>
            <a:r>
              <a:rPr lang="en-GB" altLang="sl-SI" sz="1800" b="1" dirty="0" err="1">
                <a:solidFill>
                  <a:schemeClr val="tx2"/>
                </a:solidFill>
                <a:hlinkClick r:id="rId8"/>
              </a:rPr>
              <a:t>MentorTrain</a:t>
            </a:r>
            <a:endParaRPr lang="en-GB" altLang="sl-SI" sz="1800" b="1" dirty="0">
              <a:solidFill>
                <a:schemeClr val="tx2"/>
              </a:solidFill>
            </a:endParaRPr>
          </a:p>
          <a:p>
            <a:pPr algn="ctr" eaLnBrk="1" hangingPunct="1">
              <a:spcBef>
                <a:spcPct val="0"/>
              </a:spcBef>
              <a:buFontTx/>
              <a:buNone/>
            </a:pPr>
            <a:r>
              <a:rPr lang="en-GB" altLang="sl-SI" sz="1800" dirty="0">
                <a:solidFill>
                  <a:schemeClr val="tx2"/>
                </a:solidFill>
                <a:cs typeface="Times New Roman" panose="02020603050405020304" pitchFamily="18" charset="0"/>
              </a:rPr>
              <a:t>Self-evaluation on Regional Engagement </a:t>
            </a:r>
            <a:r>
              <a:rPr lang="en-GB" altLang="sl-SI" sz="1800" dirty="0">
                <a:solidFill>
                  <a:schemeClr val="tx2"/>
                </a:solidFill>
              </a:rPr>
              <a:t>–</a:t>
            </a:r>
            <a:r>
              <a:rPr lang="en-GB" altLang="sl-SI" sz="1800" dirty="0">
                <a:solidFill>
                  <a:schemeClr val="tx2"/>
                </a:solidFill>
                <a:cs typeface="Times New Roman" panose="02020603050405020304" pitchFamily="18" charset="0"/>
              </a:rPr>
              <a:t> </a:t>
            </a:r>
            <a:r>
              <a:rPr lang="en-GB" altLang="sl-SI" sz="1800" b="1" dirty="0" err="1">
                <a:solidFill>
                  <a:schemeClr val="tx2"/>
                </a:solidFill>
                <a:hlinkClick r:id="rId9"/>
              </a:rPr>
              <a:t>BuildPHE</a:t>
            </a:r>
            <a:endParaRPr lang="en-GB" altLang="sl-SI" sz="1800" b="1" dirty="0">
              <a:solidFill>
                <a:schemeClr val="tx2"/>
              </a:solidFill>
            </a:endParaRPr>
          </a:p>
          <a:p>
            <a:pPr algn="ctr" eaLnBrk="1" hangingPunct="1">
              <a:spcBef>
                <a:spcPct val="0"/>
              </a:spcBef>
              <a:buFontTx/>
              <a:buNone/>
            </a:pPr>
            <a:r>
              <a:rPr lang="en-GB" altLang="sl-SI" sz="1800" dirty="0">
                <a:solidFill>
                  <a:schemeClr val="tx2"/>
                </a:solidFill>
                <a:cs typeface="Times New Roman" panose="02020603050405020304" pitchFamily="18" charset="0"/>
              </a:rPr>
              <a:t>Building Professional </a:t>
            </a:r>
            <a:r>
              <a:rPr lang="en-GB" altLang="sl-SI" sz="1800" dirty="0" err="1">
                <a:solidFill>
                  <a:schemeClr val="tx2"/>
                </a:solidFill>
                <a:cs typeface="Times New Roman" panose="02020603050405020304" pitchFamily="18" charset="0"/>
              </a:rPr>
              <a:t>Centers</a:t>
            </a:r>
            <a:r>
              <a:rPr lang="en-GB" altLang="sl-SI" sz="1800" dirty="0">
                <a:solidFill>
                  <a:schemeClr val="tx2"/>
                </a:solidFill>
                <a:cs typeface="Times New Roman" panose="02020603050405020304" pitchFamily="18" charset="0"/>
              </a:rPr>
              <a:t> of Excellence</a:t>
            </a:r>
            <a:r>
              <a:rPr lang="en-GB" altLang="sl-SI" sz="1800" dirty="0">
                <a:solidFill>
                  <a:schemeClr val="tx2"/>
                </a:solidFill>
              </a:rPr>
              <a:t> –</a:t>
            </a:r>
            <a:r>
              <a:rPr lang="en-GB" altLang="sl-SI" sz="1800" dirty="0">
                <a:solidFill>
                  <a:schemeClr val="tx2"/>
                </a:solidFill>
                <a:cs typeface="Times New Roman" panose="02020603050405020304" pitchFamily="18" charset="0"/>
              </a:rPr>
              <a:t> </a:t>
            </a:r>
            <a:r>
              <a:rPr lang="en-GB" altLang="sl-SI" sz="1800" b="1" dirty="0">
                <a:solidFill>
                  <a:schemeClr val="tx2"/>
                </a:solidFill>
                <a:hlinkClick r:id="rId10"/>
              </a:rPr>
              <a:t>PRO</a:t>
            </a:r>
            <a:r>
              <a:rPr lang="en-GB" altLang="sl-SI" sz="1800" dirty="0">
                <a:solidFill>
                  <a:schemeClr val="tx2"/>
                </a:solidFill>
                <a:hlinkClick r:id="rId10"/>
              </a:rPr>
              <a:t>CSEE</a:t>
            </a:r>
            <a:endParaRPr lang="en-GB" altLang="sl-SI" sz="1800" dirty="0">
              <a:solidFill>
                <a:schemeClr val="tx2"/>
              </a:solidFill>
            </a:endParaRPr>
          </a:p>
          <a:p>
            <a:pPr algn="ctr" eaLnBrk="1" hangingPunct="1">
              <a:spcBef>
                <a:spcPct val="0"/>
              </a:spcBef>
              <a:buFontTx/>
              <a:buNone/>
            </a:pPr>
            <a:r>
              <a:rPr lang="en-GB" altLang="sl-SI" sz="1800" dirty="0">
                <a:solidFill>
                  <a:schemeClr val="tx2"/>
                </a:solidFill>
                <a:cs typeface="Times New Roman" panose="02020603050405020304" pitchFamily="18" charset="0"/>
              </a:rPr>
              <a:t>Harmonization of Professional HE </a:t>
            </a:r>
            <a:r>
              <a:rPr lang="en-GB" altLang="sl-SI" sz="1800" dirty="0">
                <a:solidFill>
                  <a:schemeClr val="tx2"/>
                </a:solidFill>
              </a:rPr>
              <a:t>–</a:t>
            </a:r>
            <a:r>
              <a:rPr lang="en-GB" altLang="sl-SI" sz="1800" dirty="0">
                <a:solidFill>
                  <a:schemeClr val="tx2"/>
                </a:solidFill>
                <a:cs typeface="Times New Roman" panose="02020603050405020304" pitchFamily="18" charset="0"/>
              </a:rPr>
              <a:t> </a:t>
            </a:r>
            <a:r>
              <a:rPr lang="en-GB" altLang="sl-SI" sz="1800" b="1" dirty="0">
                <a:solidFill>
                  <a:schemeClr val="tx2"/>
                </a:solidFill>
                <a:hlinkClick r:id="rId11"/>
              </a:rPr>
              <a:t>HAPHE</a:t>
            </a:r>
            <a:endParaRPr lang="en-GB" altLang="sl-SI" sz="1800" b="1" dirty="0">
              <a:solidFill>
                <a:schemeClr val="tx2"/>
              </a:solidFill>
            </a:endParaRPr>
          </a:p>
          <a:p>
            <a:pPr algn="ctr" eaLnBrk="1" hangingPunct="1">
              <a:spcBef>
                <a:spcPct val="0"/>
              </a:spcBef>
              <a:buFontTx/>
              <a:buNone/>
            </a:pPr>
            <a:r>
              <a:rPr lang="en-GB" altLang="sl-SI" sz="1800" dirty="0">
                <a:solidFill>
                  <a:schemeClr val="tx2"/>
                </a:solidFill>
                <a:cs typeface="Times New Roman" panose="02020603050405020304" pitchFamily="18" charset="0"/>
              </a:rPr>
              <a:t>The Bridge between VET and HE </a:t>
            </a:r>
            <a:r>
              <a:rPr lang="en-GB" altLang="sl-SI" sz="1800" dirty="0">
                <a:solidFill>
                  <a:schemeClr val="tx2"/>
                </a:solidFill>
              </a:rPr>
              <a:t>–</a:t>
            </a:r>
            <a:r>
              <a:rPr lang="en-GB" altLang="sl-SI" sz="1800" dirty="0">
                <a:solidFill>
                  <a:schemeClr val="tx2"/>
                </a:solidFill>
                <a:cs typeface="Times New Roman" panose="02020603050405020304" pitchFamily="18" charset="0"/>
              </a:rPr>
              <a:t> </a:t>
            </a:r>
            <a:r>
              <a:rPr lang="en-GB" altLang="sl-SI" sz="1800" b="1" dirty="0">
                <a:solidFill>
                  <a:schemeClr val="tx2"/>
                </a:solidFill>
                <a:hlinkClick r:id="rId12"/>
              </a:rPr>
              <a:t>Level 5: The Missing Link</a:t>
            </a:r>
            <a:endParaRPr lang="en-GB" altLang="sl-SI" sz="1800" b="1" dirty="0">
              <a:solidFill>
                <a:schemeClr val="tx2"/>
              </a:solidFill>
            </a:endParaRPr>
          </a:p>
        </p:txBody>
      </p:sp>
      <p:sp>
        <p:nvSpPr>
          <p:cNvPr id="6" name="Podnaslov 2">
            <a:extLst>
              <a:ext uri="{FF2B5EF4-FFF2-40B4-BE49-F238E27FC236}">
                <a16:creationId xmlns:a16="http://schemas.microsoft.com/office/drawing/2014/main" id="{28F1BF19-98F1-46A7-8546-1F3A80FB03B3}"/>
              </a:ext>
            </a:extLst>
          </p:cNvPr>
          <p:cNvSpPr txBox="1">
            <a:spLocks/>
          </p:cNvSpPr>
          <p:nvPr/>
        </p:nvSpPr>
        <p:spPr>
          <a:xfrm>
            <a:off x="4362909" y="1679575"/>
            <a:ext cx="2165350" cy="763588"/>
          </a:xfrm>
          <a:prstGeom prst="rect">
            <a:avLst/>
          </a:prstGeom>
        </p:spPr>
        <p:txBody>
          <a:bodyPr>
            <a:normAutofit/>
          </a:bodyPr>
          <a:lstStyle>
            <a:lvl1pPr marL="342900" indent="-342900" algn="l" rtl="0" eaLnBrk="1" fontAlgn="base" hangingPunct="1">
              <a:spcBef>
                <a:spcPct val="20000"/>
              </a:spcBef>
              <a:spcAft>
                <a:spcPct val="0"/>
              </a:spcAft>
              <a:buFont typeface="Arial" charset="0"/>
              <a:buChar char="•"/>
              <a:defRPr sz="3200" kern="1200">
                <a:solidFill>
                  <a:srgbClr val="104068"/>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rgbClr val="104068"/>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rgbClr val="104068"/>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rgbClr val="104068"/>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rgbClr val="104068"/>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spcAft>
                <a:spcPts val="0"/>
              </a:spcAft>
              <a:buFont typeface="Arial" charset="0"/>
              <a:buNone/>
              <a:defRPr/>
            </a:pPr>
            <a:r>
              <a:rPr lang="en-GB" sz="2800" b="1" dirty="0">
                <a:solidFill>
                  <a:schemeClr val="tx2"/>
                </a:solidFill>
                <a:latin typeface="Roboto" panose="02000000000000000000" pitchFamily="2" charset="0"/>
                <a:ea typeface="Roboto" panose="02000000000000000000" pitchFamily="2" charset="0"/>
              </a:rPr>
              <a:t>Useful links:</a:t>
            </a:r>
            <a:endParaRPr lang="en-GB" b="1" dirty="0">
              <a:solidFill>
                <a:schemeClr val="tx2"/>
              </a:solidFill>
              <a:latin typeface="Roboto" panose="02000000000000000000" pitchFamily="2" charset="0"/>
              <a:ea typeface="Roboto" panose="02000000000000000000" pitchFamily="2" charset="0"/>
            </a:endParaRPr>
          </a:p>
        </p:txBody>
      </p:sp>
      <p:pic>
        <p:nvPicPr>
          <p:cNvPr id="7" name="Slika 4">
            <a:hlinkClick r:id="rId9"/>
            <a:extLst>
              <a:ext uri="{FF2B5EF4-FFF2-40B4-BE49-F238E27FC236}">
                <a16:creationId xmlns:a16="http://schemas.microsoft.com/office/drawing/2014/main" id="{25EA214C-0D17-4739-8091-15E59AFA57C6}"/>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1067" y="1731404"/>
            <a:ext cx="1627188" cy="162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Slika 5">
            <a:hlinkClick r:id="rId7"/>
            <a:extLst>
              <a:ext uri="{FF2B5EF4-FFF2-40B4-BE49-F238E27FC236}">
                <a16:creationId xmlns:a16="http://schemas.microsoft.com/office/drawing/2014/main" id="{0577B406-5100-4077-A72A-9A5D78CBC15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7789" y="3581424"/>
            <a:ext cx="1012296" cy="1432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https://www.eurashe.eu/?wpfilebase_thumbnail=1&amp;fid=660&amp;name=L5_report_SCHE_in_Europe_full_report_Jan2011-141x200.jpg">
            <a:hlinkClick r:id="rId12"/>
            <a:extLst>
              <a:ext uri="{FF2B5EF4-FFF2-40B4-BE49-F238E27FC236}">
                <a16:creationId xmlns:a16="http://schemas.microsoft.com/office/drawing/2014/main" id="{54D7D944-FCAE-4F72-80E5-26A7C4450A95}"/>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861284" y="3121805"/>
            <a:ext cx="1220788" cy="173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Slika 7">
            <a:hlinkClick r:id="rId4"/>
            <a:extLst>
              <a:ext uri="{FF2B5EF4-FFF2-40B4-BE49-F238E27FC236}">
                <a16:creationId xmlns:a16="http://schemas.microsoft.com/office/drawing/2014/main" id="{A0A2FCE7-7502-4152-80F5-8CC85F7F869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479694" y="875135"/>
            <a:ext cx="1712912"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Slika 8">
            <a:hlinkClick r:id="rId11"/>
            <a:extLst>
              <a:ext uri="{FF2B5EF4-FFF2-40B4-BE49-F238E27FC236}">
                <a16:creationId xmlns:a16="http://schemas.microsoft.com/office/drawing/2014/main" id="{60C4E15C-CEF2-46C2-ACB5-AD1D75923945}"/>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96000" y="170770"/>
            <a:ext cx="179070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Slika 10">
            <a:hlinkClick r:id="rId8"/>
            <a:extLst>
              <a:ext uri="{FF2B5EF4-FFF2-40B4-BE49-F238E27FC236}">
                <a16:creationId xmlns:a16="http://schemas.microsoft.com/office/drawing/2014/main" id="{9D5DDB96-F1AE-4E2E-AB21-CCEA5F286AEF}"/>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8617" y="5305505"/>
            <a:ext cx="2239963" cy="85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Slika 12">
            <a:hlinkClick r:id="rId6"/>
            <a:extLst>
              <a:ext uri="{FF2B5EF4-FFF2-40B4-BE49-F238E27FC236}">
                <a16:creationId xmlns:a16="http://schemas.microsoft.com/office/drawing/2014/main" id="{1D39E00B-8DFE-4975-933F-7F305B51B79C}"/>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l="13618" t="32716" r="13857" b="37666"/>
          <a:stretch>
            <a:fillRect/>
          </a:stretch>
        </p:blipFill>
        <p:spPr bwMode="auto">
          <a:xfrm>
            <a:off x="2370786" y="6003912"/>
            <a:ext cx="3360738" cy="68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Slika 14">
            <a:hlinkClick r:id="rId10"/>
            <a:extLst>
              <a:ext uri="{FF2B5EF4-FFF2-40B4-BE49-F238E27FC236}">
                <a16:creationId xmlns:a16="http://schemas.microsoft.com/office/drawing/2014/main" id="{C2C85BE8-6AAB-45F6-A29E-F8A6CB03FBE5}"/>
              </a:ext>
            </a:extLst>
          </p:cNvPr>
          <p:cNvPicPr>
            <a:picLocks noChangeAspect="1" noChangeArrowheads="1"/>
          </p:cNvPicPr>
          <p:nvPr/>
        </p:nvPicPr>
        <p:blipFill>
          <a:blip r:embed="rId20">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895638" y="6126150"/>
            <a:ext cx="2262188"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Slika 16">
            <a:extLst>
              <a:ext uri="{FF2B5EF4-FFF2-40B4-BE49-F238E27FC236}">
                <a16:creationId xmlns:a16="http://schemas.microsoft.com/office/drawing/2014/main" id="{6DBFA83B-04D5-4049-9033-F1CE4BB12A68}"/>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t="2" r="22929" b="-3801"/>
          <a:stretch>
            <a:fillRect/>
          </a:stretch>
        </p:blipFill>
        <p:spPr bwMode="auto">
          <a:xfrm>
            <a:off x="347789" y="848521"/>
            <a:ext cx="25622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Slika 16" descr="Slika, ki vsebuje besede besedilo&#10;&#10;Opis je samodejno ustvarjen">
            <a:hlinkClick r:id="rId22"/>
            <a:extLst>
              <a:ext uri="{FF2B5EF4-FFF2-40B4-BE49-F238E27FC236}">
                <a16:creationId xmlns:a16="http://schemas.microsoft.com/office/drawing/2014/main" id="{544C684B-9157-4FDB-AD46-6B6194AF2598}"/>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8537116" y="166700"/>
            <a:ext cx="1804134" cy="573343"/>
          </a:xfrm>
          <a:prstGeom prst="rect">
            <a:avLst/>
          </a:prstGeom>
        </p:spPr>
      </p:pic>
      <p:pic>
        <p:nvPicPr>
          <p:cNvPr id="1026" name="Picture 2" descr="SELFIE - Item">
            <a:extLst>
              <a:ext uri="{FF2B5EF4-FFF2-40B4-BE49-F238E27FC236}">
                <a16:creationId xmlns:a16="http://schemas.microsoft.com/office/drawing/2014/main" id="{3300FF32-D5F8-40A2-8BD9-7288DB33BD9A}"/>
              </a:ext>
            </a:extLst>
          </p:cNvPr>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3439321" y="134695"/>
            <a:ext cx="2006263" cy="1129258"/>
          </a:xfrm>
          <a:prstGeom prst="rect">
            <a:avLst/>
          </a:prstGeom>
          <a:noFill/>
          <a:extLst>
            <a:ext uri="{909E8E84-426E-40DD-AFC4-6F175D3DCCD1}">
              <a14:hiddenFill xmlns:a14="http://schemas.microsoft.com/office/drawing/2010/main">
                <a:solidFill>
                  <a:srgbClr val="FFFFFF"/>
                </a:solidFill>
              </a14:hiddenFill>
            </a:ext>
          </a:extLst>
        </p:spPr>
      </p:pic>
      <p:pic>
        <p:nvPicPr>
          <p:cNvPr id="20" name="Slika 19">
            <a:hlinkClick r:id="rId3"/>
            <a:extLst>
              <a:ext uri="{FF2B5EF4-FFF2-40B4-BE49-F238E27FC236}">
                <a16:creationId xmlns:a16="http://schemas.microsoft.com/office/drawing/2014/main" id="{30A1788C-1152-4D21-95A7-960E88BEF23B}"/>
              </a:ext>
            </a:extLst>
          </p:cNvPr>
          <p:cNvPicPr>
            <a:picLocks noChangeAspect="1"/>
          </p:cNvPicPr>
          <p:nvPr/>
        </p:nvPicPr>
        <p:blipFill>
          <a:blip r:embed="rId25"/>
          <a:stretch>
            <a:fillRect/>
          </a:stretch>
        </p:blipFill>
        <p:spPr>
          <a:xfrm>
            <a:off x="9336150" y="5261033"/>
            <a:ext cx="1804133" cy="742879"/>
          </a:xfrm>
          <a:prstGeom prst="rect">
            <a:avLst/>
          </a:prstGeom>
        </p:spPr>
      </p:pic>
      <p:sp>
        <p:nvSpPr>
          <p:cNvPr id="21" name="Pravokotnik 20">
            <a:extLst>
              <a:ext uri="{FF2B5EF4-FFF2-40B4-BE49-F238E27FC236}">
                <a16:creationId xmlns:a16="http://schemas.microsoft.com/office/drawing/2014/main" id="{A7BC49F8-2DE4-453E-A373-259C477EF819}"/>
              </a:ext>
            </a:extLst>
          </p:cNvPr>
          <p:cNvSpPr/>
          <p:nvPr/>
        </p:nvSpPr>
        <p:spPr>
          <a:xfrm>
            <a:off x="511834" y="6598865"/>
            <a:ext cx="8169268" cy="253916"/>
          </a:xfrm>
          <a:prstGeom prst="rect">
            <a:avLst/>
          </a:prstGeom>
        </p:spPr>
        <p:txBody>
          <a:bodyPr wrap="square">
            <a:spAutoFit/>
          </a:bodyPr>
          <a:lstStyle/>
          <a:p>
            <a:r>
              <a:rPr lang="en-GB" sz="1050" b="1" dirty="0">
                <a:solidFill>
                  <a:srgbClr val="0D283F"/>
                </a:solidFill>
                <a:latin typeface="Roboto" panose="02000000000000000000" pitchFamily="2" charset="0"/>
                <a:ea typeface="Roboto" panose="02000000000000000000" pitchFamily="2" charset="0"/>
                <a:cs typeface="+mn-cs"/>
              </a:rPr>
              <a:t>Meeting of Directors</a:t>
            </a:r>
            <a:r>
              <a:rPr lang="en-GB" sz="1050" b="1" dirty="0">
                <a:solidFill>
                  <a:srgbClr val="0D283F"/>
                </a:solidFill>
                <a:latin typeface="Roboto" panose="02000000000000000000" pitchFamily="2" charset="0"/>
                <a:ea typeface="Roboto" panose="02000000000000000000" pitchFamily="2" charset="0"/>
              </a:rPr>
              <a:t>-General for Vocational Education and Training (DGVT)</a:t>
            </a:r>
            <a:r>
              <a:rPr lang="en-GB" sz="1050" b="1" dirty="0">
                <a:solidFill>
                  <a:srgbClr val="0D283F"/>
                </a:solidFill>
                <a:latin typeface="Roboto" panose="02000000000000000000" pitchFamily="2" charset="0"/>
                <a:ea typeface="Roboto" panose="02000000000000000000" pitchFamily="2" charset="0"/>
                <a:cs typeface="+mn-cs"/>
              </a:rPr>
              <a:t>, Webinar</a:t>
            </a:r>
            <a:r>
              <a:rPr lang="en-GB" sz="1050" b="1" dirty="0">
                <a:solidFill>
                  <a:srgbClr val="0D283F"/>
                </a:solidFill>
                <a:latin typeface="Roboto" panose="02000000000000000000" pitchFamily="2" charset="0"/>
                <a:ea typeface="Roboto" panose="02000000000000000000" pitchFamily="2" charset="0"/>
              </a:rPr>
              <a:t>, 4 – 5 October 2021</a:t>
            </a:r>
          </a:p>
        </p:txBody>
      </p:sp>
    </p:spTree>
    <p:extLst>
      <p:ext uri="{BB962C8B-B14F-4D97-AF65-F5344CB8AC3E}">
        <p14:creationId xmlns:p14="http://schemas.microsoft.com/office/powerpoint/2010/main" val="3280056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BD92AA4-513E-7F64-29C0-961FD08C9FF9}"/>
              </a:ext>
            </a:extLst>
          </p:cNvPr>
          <p:cNvSpPr>
            <a:spLocks noGrp="1"/>
          </p:cNvSpPr>
          <p:nvPr>
            <p:ph type="title"/>
          </p:nvPr>
        </p:nvSpPr>
        <p:spPr/>
        <p:txBody>
          <a:bodyPr/>
          <a:lstStyle/>
          <a:p>
            <a:r>
              <a:rPr lang="sl-SI" b="1" dirty="0"/>
              <a:t>AHVC in VET to VET</a:t>
            </a:r>
          </a:p>
        </p:txBody>
      </p:sp>
      <p:sp>
        <p:nvSpPr>
          <p:cNvPr id="3" name="Označba mesta vsebine 2">
            <a:extLst>
              <a:ext uri="{FF2B5EF4-FFF2-40B4-BE49-F238E27FC236}">
                <a16:creationId xmlns:a16="http://schemas.microsoft.com/office/drawing/2014/main" id="{DCBCF592-557A-CAF8-F427-3043A894E4E4}"/>
              </a:ext>
            </a:extLst>
          </p:cNvPr>
          <p:cNvSpPr>
            <a:spLocks noGrp="1"/>
          </p:cNvSpPr>
          <p:nvPr>
            <p:ph idx="1"/>
          </p:nvPr>
        </p:nvSpPr>
        <p:spPr/>
        <p:txBody>
          <a:bodyPr/>
          <a:lstStyle/>
          <a:p>
            <a:r>
              <a:rPr lang="en-US" dirty="0"/>
              <a:t>task of providing monitoring and evaluation activities within the scope of the project</a:t>
            </a:r>
            <a:endParaRPr lang="sl-SI" dirty="0"/>
          </a:p>
          <a:p>
            <a:endParaRPr lang="sl-SI" dirty="0"/>
          </a:p>
          <a:p>
            <a:r>
              <a:rPr lang="en-GB" dirty="0"/>
              <a:t>review and suggestions</a:t>
            </a:r>
          </a:p>
          <a:p>
            <a:r>
              <a:rPr lang="en-GB" dirty="0"/>
              <a:t>questionnaire &amp; tools review</a:t>
            </a:r>
          </a:p>
          <a:p>
            <a:r>
              <a:rPr lang="en-GB" dirty="0"/>
              <a:t>interview &amp; focus groups guidelines and framework</a:t>
            </a:r>
          </a:p>
          <a:p>
            <a:r>
              <a:rPr lang="en-GB" i="1" dirty="0"/>
              <a:t>Interim impact audit</a:t>
            </a:r>
          </a:p>
          <a:p>
            <a:r>
              <a:rPr lang="en-GB" dirty="0"/>
              <a:t>Final impact audit</a:t>
            </a:r>
          </a:p>
          <a:p>
            <a:endParaRPr lang="sl-SI" dirty="0"/>
          </a:p>
          <a:p>
            <a:endParaRPr lang="sl-SI" dirty="0"/>
          </a:p>
        </p:txBody>
      </p:sp>
    </p:spTree>
    <p:extLst>
      <p:ext uri="{BB962C8B-B14F-4D97-AF65-F5344CB8AC3E}">
        <p14:creationId xmlns:p14="http://schemas.microsoft.com/office/powerpoint/2010/main" val="391074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83CFE21-CB79-3DBB-CD65-B087CF8AAA42}"/>
              </a:ext>
            </a:extLst>
          </p:cNvPr>
          <p:cNvSpPr>
            <a:spLocks noGrp="1"/>
          </p:cNvSpPr>
          <p:nvPr>
            <p:ph type="title"/>
          </p:nvPr>
        </p:nvSpPr>
        <p:spPr/>
        <p:txBody>
          <a:bodyPr/>
          <a:lstStyle/>
          <a:p>
            <a:r>
              <a:rPr lang="en-GB" b="1" dirty="0"/>
              <a:t>Interim impact audit</a:t>
            </a:r>
          </a:p>
        </p:txBody>
      </p:sp>
      <p:sp>
        <p:nvSpPr>
          <p:cNvPr id="3" name="Označba mesta vsebine 2">
            <a:extLst>
              <a:ext uri="{FF2B5EF4-FFF2-40B4-BE49-F238E27FC236}">
                <a16:creationId xmlns:a16="http://schemas.microsoft.com/office/drawing/2014/main" id="{A2A7C01F-89F0-126C-4568-100BACD40773}"/>
              </a:ext>
            </a:extLst>
          </p:cNvPr>
          <p:cNvSpPr>
            <a:spLocks noGrp="1"/>
          </p:cNvSpPr>
          <p:nvPr>
            <p:ph idx="1"/>
          </p:nvPr>
        </p:nvSpPr>
        <p:spPr>
          <a:xfrm>
            <a:off x="838200" y="1825625"/>
            <a:ext cx="9508958" cy="4351338"/>
          </a:xfrm>
        </p:spPr>
        <p:txBody>
          <a:bodyPr>
            <a:normAutofit/>
          </a:bodyPr>
          <a:lstStyle/>
          <a:p>
            <a:pPr lvl="1"/>
            <a:r>
              <a:rPr lang="en-GB" dirty="0"/>
              <a:t>Discrepancy in the partnership (Questionnaire1) </a:t>
            </a:r>
          </a:p>
          <a:p>
            <a:pPr marL="457200" lvl="1" indent="0">
              <a:buNone/>
            </a:pPr>
            <a:endParaRPr lang="en-GB" dirty="0"/>
          </a:p>
          <a:p>
            <a:pPr lvl="1"/>
            <a:r>
              <a:rPr lang="en-GB" dirty="0"/>
              <a:t>Achievement of indicators </a:t>
            </a:r>
          </a:p>
          <a:p>
            <a:pPr marL="457200" lvl="1" indent="0">
              <a:buNone/>
            </a:pPr>
            <a:r>
              <a:rPr lang="en-GB" dirty="0"/>
              <a:t>and</a:t>
            </a:r>
          </a:p>
          <a:p>
            <a:pPr lvl="1"/>
            <a:r>
              <a:rPr lang="en-GB" dirty="0"/>
              <a:t>Discrepancy between application and implementation (Questionnaire2): </a:t>
            </a:r>
            <a:r>
              <a:rPr lang="en-GB" dirty="0">
                <a:hlinkClick r:id="rId2"/>
              </a:rPr>
              <a:t>https://anketa.skupnost-vss.si/V2V-progress-report&amp;preview=on&amp;testdata=on</a:t>
            </a:r>
            <a:endParaRPr lang="en-GB" dirty="0"/>
          </a:p>
          <a:p>
            <a:pPr marL="457200" lvl="1" indent="0">
              <a:buNone/>
            </a:pPr>
            <a:endParaRPr lang="en-GB" dirty="0"/>
          </a:p>
          <a:p>
            <a:pPr lvl="1"/>
            <a:r>
              <a:rPr lang="en-GB" dirty="0"/>
              <a:t>Evaluation of reports and action plans</a:t>
            </a:r>
          </a:p>
          <a:p>
            <a:pPr lvl="1"/>
            <a:endParaRPr lang="en-GB" dirty="0"/>
          </a:p>
          <a:p>
            <a:pPr lvl="1"/>
            <a:r>
              <a:rPr lang="en-GB" dirty="0"/>
              <a:t>Evaluation of course/staff visit catalogues</a:t>
            </a:r>
          </a:p>
          <a:p>
            <a:endParaRPr lang="en-GB" dirty="0"/>
          </a:p>
        </p:txBody>
      </p:sp>
    </p:spTree>
    <p:extLst>
      <p:ext uri="{BB962C8B-B14F-4D97-AF65-F5344CB8AC3E}">
        <p14:creationId xmlns:p14="http://schemas.microsoft.com/office/powerpoint/2010/main" val="1078639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680C917-F0CA-6D9F-2B71-E10F46EB8BA7}"/>
              </a:ext>
            </a:extLst>
          </p:cNvPr>
          <p:cNvSpPr>
            <a:spLocks noGrp="1"/>
          </p:cNvSpPr>
          <p:nvPr>
            <p:ph type="title"/>
          </p:nvPr>
        </p:nvSpPr>
        <p:spPr/>
        <p:txBody>
          <a:bodyPr/>
          <a:lstStyle/>
          <a:p>
            <a:r>
              <a:rPr lang="en-GB" dirty="0"/>
              <a:t>CB reports</a:t>
            </a:r>
          </a:p>
        </p:txBody>
      </p:sp>
      <p:sp>
        <p:nvSpPr>
          <p:cNvPr id="3" name="Označba mesta vsebine 2">
            <a:extLst>
              <a:ext uri="{FF2B5EF4-FFF2-40B4-BE49-F238E27FC236}">
                <a16:creationId xmlns:a16="http://schemas.microsoft.com/office/drawing/2014/main" id="{1C5FC014-B77D-F934-35FF-5E57FC13D836}"/>
              </a:ext>
            </a:extLst>
          </p:cNvPr>
          <p:cNvSpPr>
            <a:spLocks noGrp="1"/>
          </p:cNvSpPr>
          <p:nvPr>
            <p:ph idx="1"/>
          </p:nvPr>
        </p:nvSpPr>
        <p:spPr>
          <a:xfrm>
            <a:off x="838200" y="1825625"/>
            <a:ext cx="9316453" cy="4351338"/>
          </a:xfrm>
        </p:spPr>
        <p:txBody>
          <a:bodyPr/>
          <a:lstStyle/>
          <a:p>
            <a:r>
              <a:rPr lang="en-GB" dirty="0"/>
              <a:t>substantially shorten </a:t>
            </a:r>
            <a:r>
              <a:rPr lang="en-GB" dirty="0">
                <a:sym typeface="Wingdings" panose="05000000000000000000" pitchFamily="2" charset="2"/>
              </a:rPr>
              <a:t></a:t>
            </a:r>
            <a:r>
              <a:rPr lang="en-GB" dirty="0"/>
              <a:t> if necessary, present external links to Eurydice reports</a:t>
            </a:r>
            <a:r>
              <a:rPr lang="sl-SI" dirty="0"/>
              <a:t>, SWOT </a:t>
            </a:r>
            <a:r>
              <a:rPr lang="sl-SI" dirty="0" err="1"/>
              <a:t>analysis</a:t>
            </a:r>
            <a:r>
              <a:rPr lang="en-GB" dirty="0"/>
              <a:t> etc.</a:t>
            </a:r>
          </a:p>
          <a:p>
            <a:endParaRPr lang="en-GB" dirty="0"/>
          </a:p>
          <a:p>
            <a:r>
              <a:rPr lang="en-GB" dirty="0"/>
              <a:t>explain a bit more as this is relevant </a:t>
            </a:r>
            <a:r>
              <a:rPr lang="en-GB" dirty="0">
                <a:sym typeface="Wingdings" panose="05000000000000000000" pitchFamily="2" charset="2"/>
              </a:rPr>
              <a:t> why no experience, no seminars, lack of implementation, career guidance</a:t>
            </a:r>
          </a:p>
          <a:p>
            <a:endParaRPr lang="en-GB" dirty="0"/>
          </a:p>
          <a:p>
            <a:r>
              <a:rPr lang="en-GB" dirty="0"/>
              <a:t>watch consistency of language: program – programme</a:t>
            </a:r>
          </a:p>
          <a:p>
            <a:endParaRPr lang="en-GB" dirty="0"/>
          </a:p>
        </p:txBody>
      </p:sp>
    </p:spTree>
    <p:extLst>
      <p:ext uri="{BB962C8B-B14F-4D97-AF65-F5344CB8AC3E}">
        <p14:creationId xmlns:p14="http://schemas.microsoft.com/office/powerpoint/2010/main" val="3169624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slov 1">
            <a:extLst>
              <a:ext uri="{FF2B5EF4-FFF2-40B4-BE49-F238E27FC236}">
                <a16:creationId xmlns:a16="http://schemas.microsoft.com/office/drawing/2014/main" id="{206AA015-D795-42D6-BFC1-B674FF65F828}"/>
              </a:ext>
            </a:extLst>
          </p:cNvPr>
          <p:cNvSpPr txBox="1">
            <a:spLocks/>
          </p:cNvSpPr>
          <p:nvPr/>
        </p:nvSpPr>
        <p:spPr>
          <a:xfrm>
            <a:off x="1131542" y="4871012"/>
            <a:ext cx="8614277" cy="100097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Bef>
                <a:spcPts val="0"/>
              </a:spcBef>
            </a:pPr>
            <a:r>
              <a:rPr lang="sl-SI" sz="2000" b="1" dirty="0">
                <a:solidFill>
                  <a:srgbClr val="A9C53A"/>
                </a:solidFill>
                <a:latin typeface="Roboto" panose="02000000000000000000" pitchFamily="2" charset="0"/>
                <a:ea typeface="Roboto" panose="02000000000000000000" pitchFamily="2" charset="0"/>
                <a:cs typeface="+mn-cs"/>
              </a:rPr>
              <a:t>Miha Zimšek</a:t>
            </a:r>
          </a:p>
          <a:p>
            <a:pPr>
              <a:lnSpc>
                <a:spcPct val="100000"/>
              </a:lnSpc>
              <a:spcBef>
                <a:spcPts val="0"/>
              </a:spcBef>
            </a:pPr>
            <a:r>
              <a:rPr lang="en-GB" sz="2000" b="1" i="1" dirty="0">
                <a:solidFill>
                  <a:srgbClr val="A9C53A"/>
                </a:solidFill>
                <a:latin typeface="Roboto" panose="02000000000000000000" pitchFamily="2" charset="0"/>
                <a:ea typeface="Roboto" panose="02000000000000000000" pitchFamily="2" charset="0"/>
                <a:cs typeface="+mn-cs"/>
              </a:rPr>
              <a:t>Association of Slovene Higher Vocational Colleges</a:t>
            </a:r>
          </a:p>
          <a:p>
            <a:pPr>
              <a:lnSpc>
                <a:spcPct val="100000"/>
              </a:lnSpc>
              <a:spcBef>
                <a:spcPts val="0"/>
              </a:spcBef>
            </a:pPr>
            <a:r>
              <a:rPr lang="sl-SI" sz="2000" b="1" dirty="0">
                <a:solidFill>
                  <a:srgbClr val="A9C53A"/>
                </a:solidFill>
                <a:latin typeface="Roboto" panose="02000000000000000000" pitchFamily="2" charset="0"/>
                <a:ea typeface="Roboto" panose="02000000000000000000" pitchFamily="2" charset="0"/>
                <a:cs typeface="+mn-cs"/>
                <a:hlinkClick r:id="rId3"/>
              </a:rPr>
              <a:t>miha.zimsek@skupnost-vss.si</a:t>
            </a:r>
            <a:r>
              <a:rPr lang="sl-SI" sz="2000" b="1" dirty="0">
                <a:solidFill>
                  <a:srgbClr val="A9C53A"/>
                </a:solidFill>
                <a:latin typeface="Roboto" panose="02000000000000000000" pitchFamily="2" charset="0"/>
                <a:ea typeface="Roboto" panose="02000000000000000000" pitchFamily="2" charset="0"/>
                <a:cs typeface="+mn-cs"/>
              </a:rPr>
              <a:t> </a:t>
            </a:r>
            <a:endParaRPr lang="en-GB" sz="2000" b="1" dirty="0">
              <a:solidFill>
                <a:srgbClr val="A9C53A"/>
              </a:solidFill>
              <a:latin typeface="Roboto" panose="02000000000000000000" pitchFamily="2" charset="0"/>
              <a:ea typeface="Roboto" panose="02000000000000000000" pitchFamily="2" charset="0"/>
              <a:cs typeface="+mn-cs"/>
            </a:endParaRPr>
          </a:p>
        </p:txBody>
      </p:sp>
      <p:sp>
        <p:nvSpPr>
          <p:cNvPr id="10" name="Pravokotnik 9">
            <a:extLst>
              <a:ext uri="{FF2B5EF4-FFF2-40B4-BE49-F238E27FC236}">
                <a16:creationId xmlns:a16="http://schemas.microsoft.com/office/drawing/2014/main" id="{D4B6EF90-326D-4674-8C98-77E36F1E8740}"/>
              </a:ext>
            </a:extLst>
          </p:cNvPr>
          <p:cNvSpPr/>
          <p:nvPr/>
        </p:nvSpPr>
        <p:spPr>
          <a:xfrm>
            <a:off x="2390680" y="3658168"/>
            <a:ext cx="6096000" cy="707886"/>
          </a:xfrm>
          <a:prstGeom prst="rect">
            <a:avLst/>
          </a:prstGeom>
        </p:spPr>
        <p:txBody>
          <a:bodyPr>
            <a:spAutoFit/>
          </a:bodyPr>
          <a:lstStyle/>
          <a:p>
            <a:pPr algn="ctr">
              <a:lnSpc>
                <a:spcPct val="100000"/>
              </a:lnSpc>
              <a:spcBef>
                <a:spcPts val="0"/>
              </a:spcBef>
            </a:pPr>
            <a:r>
              <a:rPr lang="en-GB" sz="4000" b="1" i="1" dirty="0">
                <a:solidFill>
                  <a:srgbClr val="596C35"/>
                </a:solidFill>
                <a:latin typeface="Roboto" panose="02000000000000000000" pitchFamily="2" charset="0"/>
                <a:ea typeface="Roboto" panose="02000000000000000000" pitchFamily="2" charset="0"/>
              </a:rPr>
              <a:t>Thank you</a:t>
            </a:r>
            <a:endParaRPr lang="en-GB" sz="4000" dirty="0">
              <a:solidFill>
                <a:srgbClr val="596C35"/>
              </a:solidFill>
            </a:endParaRPr>
          </a:p>
        </p:txBody>
      </p:sp>
      <p:pic>
        <p:nvPicPr>
          <p:cNvPr id="14" name="Slika 13" descr="Slika, ki vsebuje besede sedeče, hrana, ljudje, držanje&#10;&#10;Opis je samodejno ustvarjen">
            <a:hlinkClick r:id="rId4"/>
            <a:extLst>
              <a:ext uri="{FF2B5EF4-FFF2-40B4-BE49-F238E27FC236}">
                <a16:creationId xmlns:a16="http://schemas.microsoft.com/office/drawing/2014/main" id="{A9036EA1-8B85-46D1-929B-B2CCD10EB60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02586" y="1266900"/>
            <a:ext cx="3472188" cy="1578990"/>
          </a:xfrm>
          <a:prstGeom prst="rect">
            <a:avLst/>
          </a:prstGeom>
        </p:spPr>
      </p:pic>
    </p:spTree>
    <p:extLst>
      <p:ext uri="{BB962C8B-B14F-4D97-AF65-F5344CB8AC3E}">
        <p14:creationId xmlns:p14="http://schemas.microsoft.com/office/powerpoint/2010/main" val="1995999748"/>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v Microsoft PowerPointova predstavitev" id="{5469D02D-0B5B-4888-9918-D4F7344A0ACF}" vid="{E22870D7-46CF-40E5-B146-604AB908925B}"/>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ED8ECD9A2E4E7D468CC33F68D14C339C" ma:contentTypeVersion="16" ma:contentTypeDescription="Creare un nuovo documento." ma:contentTypeScope="" ma:versionID="5f5c643dc18203c915ebedbd45c7976a">
  <xsd:schema xmlns:xsd="http://www.w3.org/2001/XMLSchema" xmlns:xs="http://www.w3.org/2001/XMLSchema" xmlns:p="http://schemas.microsoft.com/office/2006/metadata/properties" xmlns:ns2="a24700d2-46ef-487d-9280-af7b478b34df" xmlns:ns3="acb5a281-fbce-4e2b-9416-22516dca1fba" targetNamespace="http://schemas.microsoft.com/office/2006/metadata/properties" ma:root="true" ma:fieldsID="7ac6aafff0fa679d9839ba8540c3307a" ns2:_="" ns3:_="">
    <xsd:import namespace="a24700d2-46ef-487d-9280-af7b478b34df"/>
    <xsd:import namespace="acb5a281-fbce-4e2b-9416-22516dca1fba"/>
    <xsd:element name="properties">
      <xsd:complexType>
        <xsd:sequence>
          <xsd:element name="documentManagement">
            <xsd:complexType>
              <xsd:all>
                <xsd:element ref="ns2:MediaServiceMetadata" minOccurs="0"/>
                <xsd:element ref="ns2:MediaServiceFastMetadata"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4700d2-46ef-487d-9280-af7b478b34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0" nillable="true" ma:displayName="MediaServiceGenerationTime" ma:hidden="true" ma:internalName="MediaServiceGenerationTime" ma:readOnly="true">
      <xsd:simpleType>
        <xsd:restriction base="dms:Text"/>
      </xsd:simpleType>
    </xsd:element>
    <xsd:element name="MediaServiceEventHashCode" ma:index="11" nillable="true" ma:displayName="MediaServiceEventHashCode" ma:hidden="true" ma:internalName="MediaServiceEventHashCode" ma:readOnly="true">
      <xsd:simpleType>
        <xsd:restriction base="dms:Text"/>
      </xsd:simpleType>
    </xsd:element>
    <xsd:element name="MediaServiceDateTaken" ma:index="12" nillable="true" ma:displayName="MediaServiceDateTaken" ma:hidden="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LengthInSeconds" ma:index="16"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Tag immagine" ma:readOnly="false" ma:fieldId="{5cf76f15-5ced-4ddc-b409-7134ff3c332f}" ma:taxonomyMulti="true" ma:sspId="3b0b77dc-9807-474c-9327-9afd6a30f149"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cb5a281-fbce-4e2b-9416-22516dca1fba" elementFormDefault="qualified">
    <xsd:import namespace="http://schemas.microsoft.com/office/2006/documentManagement/types"/>
    <xsd:import namespace="http://schemas.microsoft.com/office/infopath/2007/PartnerControls"/>
    <xsd:element name="SharedWithUsers" ma:index="17"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Condiviso con dettagli" ma:internalName="SharedWithDetails" ma:readOnly="true">
      <xsd:simpleType>
        <xsd:restriction base="dms:Note">
          <xsd:maxLength value="255"/>
        </xsd:restriction>
      </xsd:simpleType>
    </xsd:element>
    <xsd:element name="TaxCatchAll" ma:index="21" nillable="true" ma:displayName="Taxonomy Catch All Column" ma:hidden="true" ma:list="{366b1cfc-2ebb-48c1-98e2-054f56d1b4e5}" ma:internalName="TaxCatchAll" ma:showField="CatchAllData" ma:web="acb5a281-fbce-4e2b-9416-22516dca1f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cb5a281-fbce-4e2b-9416-22516dca1fba" xsi:nil="true"/>
    <lcf76f155ced4ddcb4097134ff3c332f xmlns="a24700d2-46ef-487d-9280-af7b478b34d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6F1CED8-2210-4115-B84C-70A52982167A}"/>
</file>

<file path=customXml/itemProps2.xml><?xml version="1.0" encoding="utf-8"?>
<ds:datastoreItem xmlns:ds="http://schemas.openxmlformats.org/officeDocument/2006/customXml" ds:itemID="{4EE7BDFB-502A-4B88-83A6-2EA60CF7533E}">
  <ds:schemaRefs>
    <ds:schemaRef ds:uri="http://schemas.microsoft.com/sharepoint/v3/contenttype/forms"/>
  </ds:schemaRefs>
</ds:datastoreItem>
</file>

<file path=customXml/itemProps3.xml><?xml version="1.0" encoding="utf-8"?>
<ds:datastoreItem xmlns:ds="http://schemas.openxmlformats.org/officeDocument/2006/customXml" ds:itemID="{3B25D532-062B-4C5D-A413-5466C1281E81}">
  <ds:schemaRefs>
    <ds:schemaRef ds:uri="http://www.w3.org/XML/1998/namespace"/>
    <ds:schemaRef ds:uri="http://schemas.microsoft.com/office/infopath/2007/PartnerControls"/>
    <ds:schemaRef ds:uri="adfc19c4-5502-4337-a563-80122bb492c5"/>
    <ds:schemaRef ds:uri="http://purl.org/dc/elements/1.1/"/>
    <ds:schemaRef ds:uri="http://purl.org/dc/terms/"/>
    <ds:schemaRef ds:uri="http://schemas.microsoft.com/office/2006/metadata/properties"/>
    <ds:schemaRef ds:uri="http://schemas.microsoft.com/office/2006/documentManagement/types"/>
    <ds:schemaRef ds:uri="http://schemas.openxmlformats.org/package/2006/metadata/core-properties"/>
    <ds:schemaRef ds:uri="459b17cd-c081-40af-8ae3-7291a8ba2f52"/>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445</TotalTime>
  <Words>377</Words>
  <Application>Microsoft Office PowerPoint</Application>
  <PresentationFormat>Širokozaslonsko</PresentationFormat>
  <Paragraphs>58</Paragraphs>
  <Slides>7</Slides>
  <Notes>2</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7</vt:i4>
      </vt:variant>
    </vt:vector>
  </HeadingPairs>
  <TitlesOfParts>
    <vt:vector size="11" baseType="lpstr">
      <vt:lpstr>Arial</vt:lpstr>
      <vt:lpstr>Calibri</vt:lpstr>
      <vt:lpstr>Roboto</vt:lpstr>
      <vt:lpstr>Officeova tema</vt:lpstr>
      <vt:lpstr>Interim impact audit</vt:lpstr>
      <vt:lpstr>Association HVC</vt:lpstr>
      <vt:lpstr>PowerPointova predstavitev</vt:lpstr>
      <vt:lpstr>AHVC in VET to VET</vt:lpstr>
      <vt:lpstr>Interim impact audit</vt:lpstr>
      <vt:lpstr>CB reports</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Skupnost VSS</dc:creator>
  <cp:lastModifiedBy>Miha Zimšek</cp:lastModifiedBy>
  <cp:revision>41</cp:revision>
  <dcterms:created xsi:type="dcterms:W3CDTF">2016-11-28T08:39:30Z</dcterms:created>
  <dcterms:modified xsi:type="dcterms:W3CDTF">2022-06-07T10:53:36Z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0x010100ED8ECD9A2E4E7D468CC33F68D14C339C</vt:lpwstr>
  </property>
</Properties>
</file>