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9"/>
  </p:notesMasterIdLst>
  <p:sldIdLst>
    <p:sldId id="289" r:id="rId2"/>
    <p:sldId id="267" r:id="rId3"/>
    <p:sldId id="290" r:id="rId4"/>
    <p:sldId id="264" r:id="rId5"/>
    <p:sldId id="275" r:id="rId6"/>
    <p:sldId id="280" r:id="rId7"/>
    <p:sldId id="283" r:id="rId8"/>
    <p:sldId id="282" r:id="rId9"/>
    <p:sldId id="277" r:id="rId10"/>
    <p:sldId id="269" r:id="rId11"/>
    <p:sldId id="270" r:id="rId12"/>
    <p:sldId id="266" r:id="rId13"/>
    <p:sldId id="303" r:id="rId14"/>
    <p:sldId id="298" r:id="rId15"/>
    <p:sldId id="319" r:id="rId16"/>
    <p:sldId id="300" r:id="rId17"/>
    <p:sldId id="301" r:id="rId18"/>
    <p:sldId id="302" r:id="rId19"/>
    <p:sldId id="305" r:id="rId20"/>
    <p:sldId id="320" r:id="rId21"/>
    <p:sldId id="306" r:id="rId22"/>
    <p:sldId id="310" r:id="rId23"/>
    <p:sldId id="304" r:id="rId24"/>
    <p:sldId id="312" r:id="rId25"/>
    <p:sldId id="292" r:id="rId26"/>
    <p:sldId id="294" r:id="rId27"/>
    <p:sldId id="313" r:id="rId28"/>
    <p:sldId id="314" r:id="rId29"/>
    <p:sldId id="291" r:id="rId30"/>
    <p:sldId id="295" r:id="rId31"/>
    <p:sldId id="322" r:id="rId32"/>
    <p:sldId id="296" r:id="rId33"/>
    <p:sldId id="315" r:id="rId34"/>
    <p:sldId id="299" r:id="rId35"/>
    <p:sldId id="293" r:id="rId36"/>
    <p:sldId id="321" r:id="rId37"/>
    <p:sldId id="316" r:id="rId3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029" autoAdjust="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0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710732-78A3-42BF-B117-652FE8E465A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8A49B235-9843-4621-AB4D-31997FD59BF4}">
      <dgm:prSet phldrT="[besedilo]"/>
      <dgm:spPr/>
      <dgm:t>
        <a:bodyPr/>
        <a:lstStyle/>
        <a:p>
          <a:r>
            <a:rPr lang="sl-SI" dirty="0" smtClean="0"/>
            <a:t>D</a:t>
          </a:r>
          <a:endParaRPr lang="sl-SI" dirty="0"/>
        </a:p>
      </dgm:t>
    </dgm:pt>
    <dgm:pt modelId="{86FB45C5-8874-46AB-85F1-CA9CF462CEE4}" type="parTrans" cxnId="{2437B170-92AB-4948-BBF4-62AA1EAA35D9}">
      <dgm:prSet/>
      <dgm:spPr/>
      <dgm:t>
        <a:bodyPr/>
        <a:lstStyle/>
        <a:p>
          <a:endParaRPr lang="sl-SI"/>
        </a:p>
      </dgm:t>
    </dgm:pt>
    <dgm:pt modelId="{0C87024D-2FA7-4932-B960-3162E41FE29B}" type="sibTrans" cxnId="{2437B170-92AB-4948-BBF4-62AA1EAA35D9}">
      <dgm:prSet/>
      <dgm:spPr/>
      <dgm:t>
        <a:bodyPr/>
        <a:lstStyle/>
        <a:p>
          <a:endParaRPr lang="sl-SI"/>
        </a:p>
      </dgm:t>
    </dgm:pt>
    <dgm:pt modelId="{406CD772-0FEA-4410-98C5-F736CDFD37BB}">
      <dgm:prSet phldrT="[besedilo]"/>
      <dgm:spPr/>
      <dgm:t>
        <a:bodyPr/>
        <a:lstStyle/>
        <a:p>
          <a:endParaRPr lang="sl-SI" dirty="0" smtClean="0"/>
        </a:p>
        <a:p>
          <a:r>
            <a:rPr lang="sl-SI" dirty="0" smtClean="0"/>
            <a:t>M</a:t>
          </a:r>
        </a:p>
        <a:p>
          <a:endParaRPr lang="sl-SI" dirty="0"/>
        </a:p>
      </dgm:t>
    </dgm:pt>
    <dgm:pt modelId="{CDDA0157-5BAB-40D4-872B-A590EBFB2300}" type="parTrans" cxnId="{5D5E3FE2-1CD0-4AB6-8D3F-1D95A34C0DCA}">
      <dgm:prSet/>
      <dgm:spPr/>
      <dgm:t>
        <a:bodyPr/>
        <a:lstStyle/>
        <a:p>
          <a:endParaRPr lang="sl-SI"/>
        </a:p>
      </dgm:t>
    </dgm:pt>
    <dgm:pt modelId="{397F205E-BCD0-4D4C-B873-44AECC5BC3B9}" type="sibTrans" cxnId="{5D5E3FE2-1CD0-4AB6-8D3F-1D95A34C0DCA}">
      <dgm:prSet/>
      <dgm:spPr/>
      <dgm:t>
        <a:bodyPr/>
        <a:lstStyle/>
        <a:p>
          <a:endParaRPr lang="sl-SI"/>
        </a:p>
      </dgm:t>
    </dgm:pt>
    <dgm:pt modelId="{C1AF8B42-2461-423A-90D4-A603ECB5584D}">
      <dgm:prSet phldrT="[besedilo]"/>
      <dgm:spPr/>
      <dgm:t>
        <a:bodyPr/>
        <a:lstStyle/>
        <a:p>
          <a:r>
            <a:rPr lang="sl-SI" dirty="0" smtClean="0"/>
            <a:t>F</a:t>
          </a:r>
          <a:endParaRPr lang="sl-SI" dirty="0"/>
        </a:p>
      </dgm:t>
    </dgm:pt>
    <dgm:pt modelId="{944C21E1-6AD5-4614-8681-7E5A699C7155}" type="parTrans" cxnId="{EBDBE7A2-2427-41A9-9B44-0AF59E4137EC}">
      <dgm:prSet/>
      <dgm:spPr/>
      <dgm:t>
        <a:bodyPr/>
        <a:lstStyle/>
        <a:p>
          <a:endParaRPr lang="sl-SI"/>
        </a:p>
      </dgm:t>
    </dgm:pt>
    <dgm:pt modelId="{6FCBC51B-A7F8-41F3-8544-1388756EA235}" type="sibTrans" cxnId="{EBDBE7A2-2427-41A9-9B44-0AF59E4137EC}">
      <dgm:prSet/>
      <dgm:spPr/>
      <dgm:t>
        <a:bodyPr/>
        <a:lstStyle/>
        <a:p>
          <a:endParaRPr lang="sl-SI"/>
        </a:p>
      </dgm:t>
    </dgm:pt>
    <dgm:pt modelId="{3AF4193A-0D6A-4387-8D44-02912F9103F1}">
      <dgm:prSet phldrT="[besedilo]"/>
      <dgm:spPr/>
      <dgm:t>
        <a:bodyPr/>
        <a:lstStyle/>
        <a:p>
          <a:r>
            <a:rPr lang="sl-SI" dirty="0" smtClean="0"/>
            <a:t>Č</a:t>
          </a:r>
          <a:endParaRPr lang="sl-SI" dirty="0"/>
        </a:p>
      </dgm:t>
    </dgm:pt>
    <dgm:pt modelId="{A9729C69-CC87-4635-9DDF-3D7618C9DAB2}" type="parTrans" cxnId="{58D01EBB-64ED-404C-A853-8C4E30014B27}">
      <dgm:prSet/>
      <dgm:spPr/>
      <dgm:t>
        <a:bodyPr/>
        <a:lstStyle/>
        <a:p>
          <a:endParaRPr lang="sl-SI"/>
        </a:p>
      </dgm:t>
    </dgm:pt>
    <dgm:pt modelId="{53CA2441-39EC-4428-9E02-437BFF9E6FB0}" type="sibTrans" cxnId="{58D01EBB-64ED-404C-A853-8C4E30014B27}">
      <dgm:prSet/>
      <dgm:spPr/>
      <dgm:t>
        <a:bodyPr/>
        <a:lstStyle/>
        <a:p>
          <a:endParaRPr lang="sl-SI"/>
        </a:p>
      </dgm:t>
    </dgm:pt>
    <dgm:pt modelId="{D56DEE84-7DF3-4EA0-808D-C5107E4A6B4C}" type="pres">
      <dgm:prSet presAssocID="{FA710732-78A3-42BF-B117-652FE8E465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D48BEADD-7FA5-4324-9463-7C6613D603FD}" type="pres">
      <dgm:prSet presAssocID="{8A49B235-9843-4621-AB4D-31997FD59BF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1104C1F-1F0C-4C51-845E-E51291906E82}" type="pres">
      <dgm:prSet presAssocID="{0C87024D-2FA7-4932-B960-3162E41FE29B}" presName="sibTrans" presStyleCnt="0"/>
      <dgm:spPr/>
    </dgm:pt>
    <dgm:pt modelId="{3ABE12FA-E57D-47AC-BC49-C64E3001F283}" type="pres">
      <dgm:prSet presAssocID="{406CD772-0FEA-4410-98C5-F736CDFD37B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5669B7C-41E0-4AFC-B22B-2E9AD08AE0D4}" type="pres">
      <dgm:prSet presAssocID="{397F205E-BCD0-4D4C-B873-44AECC5BC3B9}" presName="sibTrans" presStyleCnt="0"/>
      <dgm:spPr/>
    </dgm:pt>
    <dgm:pt modelId="{2C1E9C94-A609-4952-9449-131F64447F30}" type="pres">
      <dgm:prSet presAssocID="{C1AF8B42-2461-423A-90D4-A603ECB5584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097CDC4-D627-417A-BC03-2FE1C74BEF90}" type="pres">
      <dgm:prSet presAssocID="{6FCBC51B-A7F8-41F3-8544-1388756EA235}" presName="sibTrans" presStyleCnt="0"/>
      <dgm:spPr/>
    </dgm:pt>
    <dgm:pt modelId="{34D0E026-5760-40CB-B42B-14831AF65721}" type="pres">
      <dgm:prSet presAssocID="{3AF4193A-0D6A-4387-8D44-02912F9103F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496B102-71EF-4C91-B472-F595E03FDCB3}" type="presOf" srcId="{C1AF8B42-2461-423A-90D4-A603ECB5584D}" destId="{2C1E9C94-A609-4952-9449-131F64447F30}" srcOrd="0" destOrd="0" presId="urn:microsoft.com/office/officeart/2005/8/layout/default"/>
    <dgm:cxn modelId="{CB1DBE12-1742-4BEC-B1BB-7BAA70B3F107}" type="presOf" srcId="{FA710732-78A3-42BF-B117-652FE8E465A4}" destId="{D56DEE84-7DF3-4EA0-808D-C5107E4A6B4C}" srcOrd="0" destOrd="0" presId="urn:microsoft.com/office/officeart/2005/8/layout/default"/>
    <dgm:cxn modelId="{EBDBE7A2-2427-41A9-9B44-0AF59E4137EC}" srcId="{FA710732-78A3-42BF-B117-652FE8E465A4}" destId="{C1AF8B42-2461-423A-90D4-A603ECB5584D}" srcOrd="2" destOrd="0" parTransId="{944C21E1-6AD5-4614-8681-7E5A699C7155}" sibTransId="{6FCBC51B-A7F8-41F3-8544-1388756EA235}"/>
    <dgm:cxn modelId="{AEAC49C1-034E-4525-92CE-BBF8E6F4CF1A}" type="presOf" srcId="{8A49B235-9843-4621-AB4D-31997FD59BF4}" destId="{D48BEADD-7FA5-4324-9463-7C6613D603FD}" srcOrd="0" destOrd="0" presId="urn:microsoft.com/office/officeart/2005/8/layout/default"/>
    <dgm:cxn modelId="{5D5E3FE2-1CD0-4AB6-8D3F-1D95A34C0DCA}" srcId="{FA710732-78A3-42BF-B117-652FE8E465A4}" destId="{406CD772-0FEA-4410-98C5-F736CDFD37BB}" srcOrd="1" destOrd="0" parTransId="{CDDA0157-5BAB-40D4-872B-A590EBFB2300}" sibTransId="{397F205E-BCD0-4D4C-B873-44AECC5BC3B9}"/>
    <dgm:cxn modelId="{2437B170-92AB-4948-BBF4-62AA1EAA35D9}" srcId="{FA710732-78A3-42BF-B117-652FE8E465A4}" destId="{8A49B235-9843-4621-AB4D-31997FD59BF4}" srcOrd="0" destOrd="0" parTransId="{86FB45C5-8874-46AB-85F1-CA9CF462CEE4}" sibTransId="{0C87024D-2FA7-4932-B960-3162E41FE29B}"/>
    <dgm:cxn modelId="{B2AD315B-8BC1-4BF6-B1E7-9D39AB42FE92}" type="presOf" srcId="{3AF4193A-0D6A-4387-8D44-02912F9103F1}" destId="{34D0E026-5760-40CB-B42B-14831AF65721}" srcOrd="0" destOrd="0" presId="urn:microsoft.com/office/officeart/2005/8/layout/default"/>
    <dgm:cxn modelId="{17999E8C-3C9D-4268-8C5B-3FCA7AC12A99}" type="presOf" srcId="{406CD772-0FEA-4410-98C5-F736CDFD37BB}" destId="{3ABE12FA-E57D-47AC-BC49-C64E3001F283}" srcOrd="0" destOrd="0" presId="urn:microsoft.com/office/officeart/2005/8/layout/default"/>
    <dgm:cxn modelId="{58D01EBB-64ED-404C-A853-8C4E30014B27}" srcId="{FA710732-78A3-42BF-B117-652FE8E465A4}" destId="{3AF4193A-0D6A-4387-8D44-02912F9103F1}" srcOrd="3" destOrd="0" parTransId="{A9729C69-CC87-4635-9DDF-3D7618C9DAB2}" sibTransId="{53CA2441-39EC-4428-9E02-437BFF9E6FB0}"/>
    <dgm:cxn modelId="{3C9AD537-A7E7-414E-90AD-0192EB95744F}" type="presParOf" srcId="{D56DEE84-7DF3-4EA0-808D-C5107E4A6B4C}" destId="{D48BEADD-7FA5-4324-9463-7C6613D603FD}" srcOrd="0" destOrd="0" presId="urn:microsoft.com/office/officeart/2005/8/layout/default"/>
    <dgm:cxn modelId="{4CF566C6-7CA2-4AB8-A699-251C26E04832}" type="presParOf" srcId="{D56DEE84-7DF3-4EA0-808D-C5107E4A6B4C}" destId="{41104C1F-1F0C-4C51-845E-E51291906E82}" srcOrd="1" destOrd="0" presId="urn:microsoft.com/office/officeart/2005/8/layout/default"/>
    <dgm:cxn modelId="{C50C2D9F-4349-43C6-AE85-FC00E611E11F}" type="presParOf" srcId="{D56DEE84-7DF3-4EA0-808D-C5107E4A6B4C}" destId="{3ABE12FA-E57D-47AC-BC49-C64E3001F283}" srcOrd="2" destOrd="0" presId="urn:microsoft.com/office/officeart/2005/8/layout/default"/>
    <dgm:cxn modelId="{374D3151-057E-4AF5-B25C-41802D77B97A}" type="presParOf" srcId="{D56DEE84-7DF3-4EA0-808D-C5107E4A6B4C}" destId="{85669B7C-41E0-4AFC-B22B-2E9AD08AE0D4}" srcOrd="3" destOrd="0" presId="urn:microsoft.com/office/officeart/2005/8/layout/default"/>
    <dgm:cxn modelId="{5C4C783A-FD35-4EB4-B6DD-45646C9D4A8A}" type="presParOf" srcId="{D56DEE84-7DF3-4EA0-808D-C5107E4A6B4C}" destId="{2C1E9C94-A609-4952-9449-131F64447F30}" srcOrd="4" destOrd="0" presId="urn:microsoft.com/office/officeart/2005/8/layout/default"/>
    <dgm:cxn modelId="{66D5685D-E955-43FD-9013-E047D708F7E6}" type="presParOf" srcId="{D56DEE84-7DF3-4EA0-808D-C5107E4A6B4C}" destId="{8097CDC4-D627-417A-BC03-2FE1C74BEF90}" srcOrd="5" destOrd="0" presId="urn:microsoft.com/office/officeart/2005/8/layout/default"/>
    <dgm:cxn modelId="{ABD01C60-16A2-4167-BD2E-CFE8AAC51AD2}" type="presParOf" srcId="{D56DEE84-7DF3-4EA0-808D-C5107E4A6B4C}" destId="{34D0E026-5760-40CB-B42B-14831AF6572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8BEADD-7FA5-4324-9463-7C6613D603FD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000" kern="1200" dirty="0" smtClean="0"/>
            <a:t>D</a:t>
          </a:r>
          <a:endParaRPr lang="sl-SI" sz="3000" kern="1200" dirty="0"/>
        </a:p>
      </dsp:txBody>
      <dsp:txXfrm>
        <a:off x="744" y="145603"/>
        <a:ext cx="2902148" cy="1741289"/>
      </dsp:txXfrm>
    </dsp:sp>
    <dsp:sp modelId="{3ABE12FA-E57D-47AC-BC49-C64E3001F283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3000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000" kern="1200" dirty="0" smtClean="0"/>
            <a:t>M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3000" kern="1200" dirty="0"/>
        </a:p>
      </dsp:txBody>
      <dsp:txXfrm>
        <a:off x="3193107" y="145603"/>
        <a:ext cx="2902148" cy="1741289"/>
      </dsp:txXfrm>
    </dsp:sp>
    <dsp:sp modelId="{2C1E9C94-A609-4952-9449-131F64447F30}">
      <dsp:nvSpPr>
        <dsp:cNvPr id="0" name=""/>
        <dsp:cNvSpPr/>
      </dsp:nvSpPr>
      <dsp:spPr>
        <a:xfrm>
          <a:off x="744" y="2177107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000" kern="1200" dirty="0" smtClean="0"/>
            <a:t>F</a:t>
          </a:r>
          <a:endParaRPr lang="sl-SI" sz="3000" kern="1200" dirty="0"/>
        </a:p>
      </dsp:txBody>
      <dsp:txXfrm>
        <a:off x="744" y="2177107"/>
        <a:ext cx="2902148" cy="1741289"/>
      </dsp:txXfrm>
    </dsp:sp>
    <dsp:sp modelId="{34D0E026-5760-40CB-B42B-14831AF65721}">
      <dsp:nvSpPr>
        <dsp:cNvPr id="0" name=""/>
        <dsp:cNvSpPr/>
      </dsp:nvSpPr>
      <dsp:spPr>
        <a:xfrm>
          <a:off x="3193107" y="2177107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000" kern="1200" dirty="0" smtClean="0"/>
            <a:t>Č</a:t>
          </a:r>
          <a:endParaRPr lang="sl-SI" sz="3000" kern="1200" dirty="0"/>
        </a:p>
      </dsp:txBody>
      <dsp:txXfrm>
        <a:off x="3193107" y="2177107"/>
        <a:ext cx="2902148" cy="1741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95393-4E77-4E80-8925-D4B29FFB7BF1}" type="datetimeFigureOut">
              <a:rPr lang="sl-SI" smtClean="0"/>
              <a:t>12. 06. 2024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46BBB-0321-4DE1-88AE-D73AB4C727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8359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2B40F9-9C6C-4CEA-8D5E-96BE6FBFD7A0}" type="slidenum">
              <a:rPr lang="sl-SI" smtClean="0">
                <a:solidFill>
                  <a:prstClr val="black"/>
                </a:solidFill>
              </a:rPr>
              <a:pPr/>
              <a:t>6</a:t>
            </a:fld>
            <a:endParaRPr lang="sl-SI" smtClean="0">
              <a:solidFill>
                <a:prstClr val="black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sl-SI" smtClean="0"/>
              <a:t>Octavio Ocampo, mehikanski umetnik, roj. 1943: Solo para siempre (Forever Always).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dirty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dirty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dirty="0" smtClean="0"/>
              <a:t>Kliknite ikono, če želite dodati sliko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sl-S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40A74FFD-314C-4267-B27E-1CAFC2B41976}" type="datetimeFigureOut">
              <a:rPr lang="sl-SI" smtClean="0"/>
              <a:t>12. 06. 2024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A34DF0D3-3D9B-49F9-A947-9B68EBEF33A7}" type="slidenum">
              <a:rPr lang="sl-SI" smtClean="0"/>
              <a:t>‹#›</a:t>
            </a:fld>
            <a:endParaRPr lang="sl-SI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591607" y="1086217"/>
            <a:ext cx="7890622" cy="1138773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dirty="0" smtClean="0">
                <a:ln w="18415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Gradimo mostove do motivacije</a:t>
            </a:r>
          </a:p>
          <a:p>
            <a:pPr algn="ctr"/>
            <a:r>
              <a:rPr lang="sl-SI" sz="2000" dirty="0" smtClean="0">
                <a:ln w="18415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Andreja Les, univ. dipl. psih., SIC Brežice, VSŠ RS </a:t>
            </a:r>
            <a:endParaRPr lang="sl-SI" sz="2000" dirty="0">
              <a:ln w="18415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8907">
            <a:off x="3269404" y="3028282"/>
            <a:ext cx="2135251" cy="170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34" y="4516326"/>
            <a:ext cx="216024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96668"/>
            <a:ext cx="2195736" cy="175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681" y="3226552"/>
            <a:ext cx="2130319" cy="170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501" y="4674160"/>
            <a:ext cx="2119779" cy="1695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30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97"/>
    </mc:Choice>
    <mc:Fallback xmlns="">
      <p:transition spd="slow" advTm="6669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sl-SI" dirty="0" smtClean="0"/>
              <a:t>Nivo energije</a:t>
            </a:r>
            <a:endParaRPr lang="sl-SI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51" y="2020888"/>
            <a:ext cx="7242497" cy="407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348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sl-SI" dirty="0" smtClean="0"/>
              <a:t>prepričanja</a:t>
            </a:r>
            <a:endParaRPr lang="sl-SI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065" y="2204864"/>
            <a:ext cx="6779765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583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grada vsebine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13" y="2020888"/>
            <a:ext cx="7247573" cy="4075112"/>
          </a:xfrm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motivacija</a:t>
            </a: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motivacija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2" name="Ograda vsebine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l-SI" dirty="0" smtClean="0"/>
              <a:t>Izvor besede</a:t>
            </a:r>
            <a:endParaRPr lang="sl-SI" dirty="0"/>
          </a:p>
          <a:p>
            <a:endParaRPr lang="sl-SI" dirty="0" smtClean="0"/>
          </a:p>
          <a:p>
            <a:r>
              <a:rPr lang="sl-SI" dirty="0" smtClean="0"/>
              <a:t>motiv </a:t>
            </a:r>
            <a:r>
              <a:rPr lang="sl-SI" dirty="0"/>
              <a:t>(lat. </a:t>
            </a:r>
            <a:r>
              <a:rPr lang="sl-SI" dirty="0" err="1" smtClean="0"/>
              <a:t>motus</a:t>
            </a:r>
            <a:r>
              <a:rPr lang="sl-SI" dirty="0" smtClean="0"/>
              <a:t>, </a:t>
            </a:r>
            <a:r>
              <a:rPr lang="sl-SI" dirty="0" err="1" smtClean="0"/>
              <a:t>movere</a:t>
            </a:r>
            <a:r>
              <a:rPr lang="sl-SI" dirty="0" smtClean="0"/>
              <a:t>) – gibanje, gibati</a:t>
            </a:r>
            <a:endParaRPr lang="sl-SI" dirty="0"/>
          </a:p>
          <a:p>
            <a:r>
              <a:rPr lang="sl-SI" dirty="0" smtClean="0"/>
              <a:t>motiv  -‛nagib</a:t>
            </a:r>
            <a:r>
              <a:rPr lang="sl-SI" dirty="0"/>
              <a:t>, spodbuda, povod</a:t>
            </a:r>
            <a:r>
              <a:rPr lang="sl-SI" dirty="0" smtClean="0"/>
              <a:t>’</a:t>
            </a:r>
          </a:p>
          <a:p>
            <a:r>
              <a:rPr lang="sl-SI" dirty="0" smtClean="0"/>
              <a:t>motiv – tujka prevzeta prek nem. </a:t>
            </a:r>
            <a:endParaRPr lang="sl-SI" dirty="0"/>
          </a:p>
          <a:p>
            <a:r>
              <a:rPr lang="sl-SI" dirty="0"/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l-SI" dirty="0" smtClean="0"/>
              <a:t>Notranje stanje, ki zbuja, usmerja in vzdržuje vedenje.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929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Osnovni  motivacijski  krog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08920"/>
            <a:ext cx="5228741" cy="296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232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Osnovni  motivacijski  krog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08920"/>
            <a:ext cx="5228741" cy="296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ipsa 1"/>
          <p:cNvSpPr/>
          <p:nvPr/>
        </p:nvSpPr>
        <p:spPr>
          <a:xfrm>
            <a:off x="2051720" y="2420888"/>
            <a:ext cx="2448272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419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34123"/>
            <a:ext cx="4810125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32856"/>
            <a:ext cx="321945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476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5" y="1628800"/>
            <a:ext cx="7310362" cy="5006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577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4579673" cy="5517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99384"/>
            <a:ext cx="3328987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20888"/>
            <a:ext cx="321945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949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88798"/>
              </p:ext>
            </p:extLst>
          </p:nvPr>
        </p:nvGraphicFramePr>
        <p:xfrm>
          <a:off x="1524294" y="4365104"/>
          <a:ext cx="6552729" cy="1411600"/>
        </p:xfrm>
        <a:graphic>
          <a:graphicData uri="http://schemas.openxmlformats.org/drawingml/2006/table">
            <a:tbl>
              <a:tblPr firstRow="1" firstCol="1" bandRow="1"/>
              <a:tblGrid>
                <a:gridCol w="1330374"/>
                <a:gridCol w="1424157"/>
                <a:gridCol w="1329034"/>
                <a:gridCol w="1234582"/>
                <a:gridCol w="1234582"/>
              </a:tblGrid>
              <a:tr h="141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ODNOSI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PRIJATELJI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SODELOVANJE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20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…………….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USPOSOBLJENOST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CILJI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NAMEN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20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…………..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AUTONOMNOST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SAMOZAUPANJE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SVOBODNA </a:t>
                      </a:r>
                      <a:r>
                        <a:rPr lang="sl-SI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VOLJA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……………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IGRA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UŽITEK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ZADOVOLJSTVO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sl-SI" sz="20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………….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VARNOST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UDOBJE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ZAVETJE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…………..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Pravokotnik 4"/>
          <p:cNvSpPr/>
          <p:nvPr/>
        </p:nvSpPr>
        <p:spPr>
          <a:xfrm>
            <a:off x="1547664" y="1772816"/>
            <a:ext cx="6480720" cy="1647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b="1" dirty="0">
                <a:solidFill>
                  <a:schemeClr val="bg2">
                    <a:lumMod val="90000"/>
                  </a:schemeClr>
                </a:solidFill>
                <a:latin typeface="Calibri"/>
                <a:ea typeface="Calibri"/>
                <a:cs typeface="Times New Roman"/>
              </a:rPr>
              <a:t>OCENA PROFILA POTREB</a:t>
            </a:r>
            <a:endParaRPr lang="sl-SI" sz="1600" b="1" dirty="0">
              <a:solidFill>
                <a:schemeClr val="bg2">
                  <a:lumMod val="90000"/>
                </a:schemeClr>
              </a:solidFill>
              <a:latin typeface="Calibri"/>
              <a:ea typeface="Calibri"/>
              <a:cs typeface="Times New Roman"/>
            </a:endParaRPr>
          </a:p>
          <a:p>
            <a:r>
              <a:rPr lang="sl-SI" dirty="0">
                <a:latin typeface="Calibri"/>
                <a:ea typeface="Calibri"/>
                <a:cs typeface="Times New Roman"/>
              </a:rPr>
              <a:t>V vsaki vrsti oceni besedne skupine od 5 do 1 po pomembnosti, ki jo imajo zate. Število 5 predstavlja besedno skupino, ki ti je najbolj pomembna, 4 je tista, ki je zraven, 3 naslednja, 2 naslednja in 1 za tisto, ki je najmanj pomembna za tebe.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6256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vsebine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26196"/>
            <a:ext cx="4680520" cy="4680520"/>
          </a:xfrm>
        </p:spPr>
      </p:pic>
    </p:spTree>
    <p:extLst>
      <p:ext uri="{BB962C8B-B14F-4D97-AF65-F5344CB8AC3E}">
        <p14:creationId xmlns:p14="http://schemas.microsoft.com/office/powerpoint/2010/main" val="371972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547664" y="1772816"/>
            <a:ext cx="6480720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b="1" dirty="0">
                <a:solidFill>
                  <a:schemeClr val="bg2">
                    <a:lumMod val="90000"/>
                  </a:schemeClr>
                </a:solidFill>
                <a:latin typeface="Calibri"/>
                <a:ea typeface="Calibri"/>
                <a:cs typeface="Times New Roman"/>
              </a:rPr>
              <a:t>OCENA PROFILA </a:t>
            </a:r>
            <a:r>
              <a:rPr lang="sl-SI" b="1" dirty="0" smtClean="0">
                <a:solidFill>
                  <a:schemeClr val="bg2">
                    <a:lumMod val="90000"/>
                  </a:schemeClr>
                </a:solidFill>
                <a:latin typeface="Calibri"/>
                <a:ea typeface="Calibri"/>
                <a:cs typeface="Times New Roman"/>
              </a:rPr>
              <a:t>POTREB</a:t>
            </a:r>
            <a:endParaRPr lang="sl-SI" sz="1600" b="1" dirty="0">
              <a:solidFill>
                <a:schemeClr val="bg2">
                  <a:lumMod val="9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228442"/>
              </p:ext>
            </p:extLst>
          </p:nvPr>
        </p:nvGraphicFramePr>
        <p:xfrm>
          <a:off x="1466850" y="3447351"/>
          <a:ext cx="6210300" cy="1331976"/>
        </p:xfrm>
        <a:graphic>
          <a:graphicData uri="http://schemas.openxmlformats.org/drawingml/2006/table">
            <a:tbl>
              <a:tblPr firstRow="1" firstCol="1" bandRow="1"/>
              <a:tblGrid>
                <a:gridCol w="1260852"/>
                <a:gridCol w="1349734"/>
                <a:gridCol w="1259582"/>
                <a:gridCol w="1170066"/>
                <a:gridCol w="117006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SKUPAJ …………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6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LJUBEZEN</a:t>
                      </a:r>
                      <a:endParaRPr lang="sl-SI" sz="1600" b="1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______________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SKUPAJ …………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6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MOČ</a:t>
                      </a:r>
                      <a:endParaRPr lang="sl-SI" sz="1600" b="1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_______________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SKUPAJ …………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6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SVOBODA</a:t>
                      </a:r>
                      <a:endParaRPr lang="sl-SI" sz="1600" b="1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______________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SKUPAJ …………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6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ZABAVA</a:t>
                      </a:r>
                      <a:endParaRPr lang="sl-SI" sz="1600" b="1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_____________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SKUPAJ …………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16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PREŽIVETJE</a:t>
                      </a:r>
                      <a:endParaRPr lang="sl-SI" sz="1600" b="1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_____________</a:t>
                      </a:r>
                      <a:endParaRPr lang="sl-SI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uščica dol 2"/>
          <p:cNvSpPr/>
          <p:nvPr/>
        </p:nvSpPr>
        <p:spPr>
          <a:xfrm>
            <a:off x="1956318" y="2708920"/>
            <a:ext cx="188889" cy="5612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69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766" y="2060848"/>
            <a:ext cx="6196042" cy="430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1818912" y="1574816"/>
            <a:ext cx="5401863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sl-SI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Zadovoljevanje potreb - SOVPLETENOST</a:t>
            </a:r>
            <a:endParaRPr lang="sl-SI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241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1818912" y="1574816"/>
            <a:ext cx="537942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sl-SI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Zadovoljevanje potreb - ODGOVORNOST</a:t>
            </a:r>
            <a:endParaRPr lang="sl-SI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060848"/>
            <a:ext cx="7632700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1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O MOŽNOSTI  IZBIRE  IN  OSEBNI ODGOVORNOSTI</a:t>
            </a:r>
          </a:p>
        </p:txBody>
      </p:sp>
      <p:sp>
        <p:nvSpPr>
          <p:cNvPr id="4" name="Pravokotnik 3"/>
          <p:cNvSpPr/>
          <p:nvPr/>
        </p:nvSpPr>
        <p:spPr>
          <a:xfrm>
            <a:off x="1187624" y="2132856"/>
            <a:ext cx="65527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dirty="0" smtClean="0">
              <a:solidFill>
                <a:srgbClr val="303030"/>
              </a:solidFill>
              <a:latin typeface="Gilroy-Regular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l-SI" sz="2000" b="1" dirty="0" smtClean="0">
                <a:solidFill>
                  <a:schemeClr val="bg2">
                    <a:lumMod val="75000"/>
                  </a:schemeClr>
                </a:solidFill>
              </a:rPr>
              <a:t>Učenje </a:t>
            </a:r>
            <a:r>
              <a:rPr lang="sl-SI" sz="2000" b="1" dirty="0">
                <a:solidFill>
                  <a:schemeClr val="bg2">
                    <a:lumMod val="75000"/>
                  </a:schemeClr>
                </a:solidFill>
              </a:rPr>
              <a:t>odgovornosti je eden od ključnih temeljev razvoja  naše / posameznikove osebnosti. </a:t>
            </a:r>
            <a:endParaRPr lang="sl-SI" sz="20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sl-SI" sz="20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l-SI" sz="2000" b="1" dirty="0" smtClean="0"/>
              <a:t>Sprejemanje </a:t>
            </a:r>
            <a:r>
              <a:rPr lang="sl-SI" sz="2000" b="1" dirty="0"/>
              <a:t>odgovornosti za svoje odločitve in ravnanja je tako ena izmed najpomembnejših življenjskih veščin, ki jo lahko razvijemo v času odraščanja, pri čemer pa vemo, da je odgovornost veščina, v kateri se  lahko urimo celo življenje</a:t>
            </a:r>
            <a:r>
              <a:rPr lang="sl-SI" sz="2000" b="1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sl-SI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l-SI" sz="2000" b="1" dirty="0">
                <a:solidFill>
                  <a:schemeClr val="bg2">
                    <a:lumMod val="75000"/>
                  </a:schemeClr>
                </a:solidFill>
              </a:rPr>
              <a:t>Odgovornost bi lahko poimenovali tudi sposobnost </a:t>
            </a:r>
            <a:r>
              <a:rPr lang="sl-SI" sz="2000" b="1" dirty="0" smtClean="0">
                <a:solidFill>
                  <a:schemeClr val="bg2">
                    <a:lumMod val="75000"/>
                  </a:schemeClr>
                </a:solidFill>
              </a:rPr>
              <a:t>odzivanja.</a:t>
            </a:r>
            <a:endParaRPr lang="sl-SI" sz="20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307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Osnovni  motivacijski  krog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08920"/>
            <a:ext cx="5228741" cy="296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ipsa 1"/>
          <p:cNvSpPr/>
          <p:nvPr/>
        </p:nvSpPr>
        <p:spPr>
          <a:xfrm>
            <a:off x="4795361" y="3645024"/>
            <a:ext cx="2492437" cy="13418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877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Celostno  vedenje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2"/>
            <a:ext cx="5789321" cy="4538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149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9" y="1844824"/>
            <a:ext cx="4398315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1916832"/>
            <a:ext cx="4644008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92696"/>
            <a:ext cx="5194300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61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O MOŽNOSTI  IZBIRE  IN  OSEBNI ODGOVORNOSTI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868305"/>
            <a:ext cx="4627563" cy="24145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Pravokotnik 1"/>
          <p:cNvSpPr/>
          <p:nvPr/>
        </p:nvSpPr>
        <p:spPr>
          <a:xfrm>
            <a:off x="971600" y="206084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b="1" dirty="0" smtClean="0">
                <a:solidFill>
                  <a:schemeClr val="bg2">
                    <a:lumMod val="90000"/>
                  </a:schemeClr>
                </a:solidFill>
              </a:rPr>
              <a:t>ZAKAJ?</a:t>
            </a:r>
          </a:p>
          <a:p>
            <a:r>
              <a:rPr lang="sl-SI" dirty="0"/>
              <a:t>V</a:t>
            </a:r>
            <a:r>
              <a:rPr lang="sl-SI" dirty="0" smtClean="0"/>
              <a:t>išja </a:t>
            </a:r>
            <a:r>
              <a:rPr lang="sl-SI" dirty="0"/>
              <a:t>kot je stopnja tvoje </a:t>
            </a:r>
            <a:r>
              <a:rPr lang="sl-SI" dirty="0" smtClean="0"/>
              <a:t>odgovornosti (sposobnosti odzivanja), </a:t>
            </a:r>
            <a:r>
              <a:rPr lang="sl-SI" dirty="0"/>
              <a:t>boljša je kakovost </a:t>
            </a:r>
            <a:r>
              <a:rPr lang="sl-SI" dirty="0" smtClean="0"/>
              <a:t>tvojega življenja</a:t>
            </a:r>
            <a:r>
              <a:rPr lang="sl-SI" dirty="0"/>
              <a:t>, medosebnih odnosov in lažje se soočaš z vsakdanjimi izzivi.</a:t>
            </a:r>
          </a:p>
        </p:txBody>
      </p:sp>
    </p:spTree>
    <p:extLst>
      <p:ext uri="{BB962C8B-B14F-4D97-AF65-F5344CB8AC3E}">
        <p14:creationId xmlns:p14="http://schemas.microsoft.com/office/powerpoint/2010/main" val="3206765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Celostno  vedenje 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86231959"/>
              </p:ext>
            </p:extLst>
          </p:nvPr>
        </p:nvGraphicFramePr>
        <p:xfrm>
          <a:off x="1475656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23121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496855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2915816" y="4870901"/>
            <a:ext cx="141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Prednje kolo: </a:t>
            </a:r>
          </a:p>
          <a:p>
            <a:pPr algn="ctr"/>
            <a:r>
              <a:rPr lang="sl-SI" u="sng" dirty="0" smtClean="0">
                <a:solidFill>
                  <a:srgbClr val="C00000"/>
                </a:solidFill>
              </a:rPr>
              <a:t>misli</a:t>
            </a:r>
            <a:endParaRPr lang="sl-SI" u="sng" dirty="0">
              <a:solidFill>
                <a:srgbClr val="C00000"/>
              </a:solidFill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084168" y="3356992"/>
            <a:ext cx="1428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Prednje kolo: </a:t>
            </a:r>
          </a:p>
          <a:p>
            <a:r>
              <a:rPr lang="sl-SI" u="sng" dirty="0" smtClean="0">
                <a:solidFill>
                  <a:srgbClr val="C00000"/>
                </a:solidFill>
              </a:rPr>
              <a:t>dejavnost</a:t>
            </a:r>
            <a:endParaRPr lang="sl-SI" u="sng" dirty="0">
              <a:solidFill>
                <a:srgbClr val="C00000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1312122" y="3084185"/>
            <a:ext cx="1372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Zadnje kolo: </a:t>
            </a:r>
          </a:p>
          <a:p>
            <a:pPr algn="ctr"/>
            <a:r>
              <a:rPr lang="sl-SI" u="sng" dirty="0" smtClean="0">
                <a:solidFill>
                  <a:srgbClr val="C00000"/>
                </a:solidFill>
              </a:rPr>
              <a:t>čutenje</a:t>
            </a:r>
            <a:endParaRPr lang="sl-SI" u="sng" dirty="0">
              <a:solidFill>
                <a:srgbClr val="C00000"/>
              </a:solidFill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4187749" y="2174457"/>
            <a:ext cx="1968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Zadnje kolo: </a:t>
            </a:r>
            <a:r>
              <a:rPr lang="sl-SI" u="sng" dirty="0" smtClean="0">
                <a:solidFill>
                  <a:srgbClr val="C00000"/>
                </a:solidFill>
              </a:rPr>
              <a:t>fiziološki procesi</a:t>
            </a:r>
            <a:endParaRPr lang="sl-SI" u="sng" dirty="0">
              <a:solidFill>
                <a:srgbClr val="C00000"/>
              </a:solidFill>
            </a:endParaRPr>
          </a:p>
        </p:txBody>
      </p:sp>
      <p:sp>
        <p:nvSpPr>
          <p:cNvPr id="8" name="Oblaček 1 7"/>
          <p:cNvSpPr/>
          <p:nvPr/>
        </p:nvSpPr>
        <p:spPr>
          <a:xfrm>
            <a:off x="6671084" y="2032345"/>
            <a:ext cx="1274440" cy="788443"/>
          </a:xfrm>
          <a:prstGeom prst="borderCallout1">
            <a:avLst>
              <a:gd name="adj1" fmla="val 52137"/>
              <a:gd name="adj2" fmla="val 364"/>
              <a:gd name="adj3" fmla="val 210231"/>
              <a:gd name="adj4" fmla="val -1457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Motor: </a:t>
            </a:r>
          </a:p>
          <a:p>
            <a:pPr algn="ctr"/>
            <a:r>
              <a:rPr lang="sl-SI" dirty="0" smtClean="0"/>
              <a:t>POTREBE</a:t>
            </a:r>
            <a:endParaRPr lang="sl-SI" dirty="0"/>
          </a:p>
        </p:txBody>
      </p:sp>
      <p:sp>
        <p:nvSpPr>
          <p:cNvPr id="9" name="Oblaček 1 8"/>
          <p:cNvSpPr/>
          <p:nvPr/>
        </p:nvSpPr>
        <p:spPr>
          <a:xfrm>
            <a:off x="755576" y="4477280"/>
            <a:ext cx="1080120" cy="1039952"/>
          </a:xfrm>
          <a:prstGeom prst="borderCallout1">
            <a:avLst>
              <a:gd name="adj1" fmla="val 25534"/>
              <a:gd name="adj2" fmla="val 102273"/>
              <a:gd name="adj3" fmla="val -94800"/>
              <a:gd name="adj4" fmla="val 3365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Volan:</a:t>
            </a:r>
          </a:p>
          <a:p>
            <a:pPr algn="ctr"/>
            <a:r>
              <a:rPr lang="sl-SI" dirty="0" smtClean="0"/>
              <a:t>ŽELJE /CILJI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0931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grada vsebine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26196"/>
            <a:ext cx="4680520" cy="4680520"/>
          </a:xfrm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2195736" y="975360"/>
            <a:ext cx="4536504" cy="701040"/>
          </a:xfrm>
          <a:solidFill>
            <a:schemeClr val="bg2"/>
          </a:solidFill>
        </p:spPr>
        <p:txBody>
          <a:bodyPr/>
          <a:lstStyle/>
          <a:p>
            <a:r>
              <a:rPr lang="sl-SI" dirty="0" smtClean="0"/>
              <a:t>VSAKDO OD NAS VIDI SVET PREKO SVOJEGA FILTRA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4299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Tradicionalna  prepričanja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87" y="2060848"/>
            <a:ext cx="6778625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2541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23528" y="2332038"/>
            <a:ext cx="4183385" cy="3905250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 </a:t>
            </a:r>
            <a:r>
              <a:rPr lang="sl-SI" sz="2400" dirty="0" smtClean="0"/>
              <a:t>Moje vedenje je odgovor na   okoliščine.</a:t>
            </a:r>
          </a:p>
          <a:p>
            <a:pPr eaLnBrk="1" hangingPunct="1">
              <a:defRPr/>
            </a:pPr>
            <a:endParaRPr lang="sl-SI" dirty="0" smtClean="0"/>
          </a:p>
          <a:p>
            <a:pPr eaLnBrk="1" hangingPunct="1">
              <a:defRPr/>
            </a:pPr>
            <a:endParaRPr lang="sl-SI" dirty="0"/>
          </a:p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148484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5076057" y="2276872"/>
            <a:ext cx="3610744" cy="3672407"/>
          </a:xfrm>
        </p:spPr>
        <p:txBody>
          <a:bodyPr>
            <a:normAutofit/>
          </a:bodyPr>
          <a:lstStyle/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dirty="0" smtClean="0"/>
              <a:t>Človek je objekt  - reagira.</a:t>
            </a:r>
          </a:p>
          <a:p>
            <a:pPr algn="l" eaLnBrk="1" hangingPunct="1">
              <a:lnSpc>
                <a:spcPct val="90000"/>
              </a:lnSpc>
              <a:defRPr/>
            </a:pPr>
            <a:endParaRPr lang="sl-SI" dirty="0" smtClean="0"/>
          </a:p>
          <a:p>
            <a:pPr marL="342900" indent="-342900" algn="l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pl-PL" dirty="0"/>
              <a:t>Vedenje drugih je vzrok za moje vedenje.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Tradicionalna  prepričanja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4017500" cy="225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184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23528" y="2332038"/>
            <a:ext cx="4183385" cy="4409330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 </a:t>
            </a:r>
            <a:r>
              <a:rPr lang="sl-SI" sz="2400" dirty="0" smtClean="0"/>
              <a:t>Moje vedenje je odgovor na   okoliščine.</a:t>
            </a:r>
          </a:p>
          <a:p>
            <a:pPr eaLnBrk="1" hangingPunct="1">
              <a:defRPr/>
            </a:pPr>
            <a:endParaRPr lang="sl-SI" dirty="0" smtClean="0"/>
          </a:p>
          <a:p>
            <a:pPr eaLnBrk="1" hangingPunct="1">
              <a:defRPr/>
            </a:pPr>
            <a:endParaRPr lang="sl-SI" dirty="0"/>
          </a:p>
          <a:p>
            <a:pPr eaLnBrk="1" hangingPunct="1">
              <a:defRPr/>
            </a:pPr>
            <a:endParaRPr lang="sl-SI" dirty="0" smtClean="0"/>
          </a:p>
          <a:p>
            <a:pPr eaLnBrk="1" hangingPunct="1">
              <a:defRPr/>
            </a:pPr>
            <a:r>
              <a:rPr lang="sl-SI" sz="2400" dirty="0" smtClean="0"/>
              <a:t>Moja dolžnost (odgovornost iz moje vloge) je doseči, da se boš obnašal tako kot želim ali mislim, da je prav.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sl-SI" sz="2400" dirty="0" smtClean="0"/>
              <a:t>je posredovati ti vse potrebne informacije.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5076056" y="1844824"/>
            <a:ext cx="3744415" cy="5013176"/>
          </a:xfrm>
        </p:spPr>
        <p:txBody>
          <a:bodyPr>
            <a:normAutofit fontScale="77500" lnSpcReduction="20000"/>
          </a:bodyPr>
          <a:lstStyle/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dirty="0" smtClean="0"/>
          </a:p>
          <a:p>
            <a:pPr algn="l" eaLnBrk="1" hangingPunct="1">
              <a:lnSpc>
                <a:spcPct val="90000"/>
              </a:lnSpc>
              <a:defRPr/>
            </a:pPr>
            <a:r>
              <a:rPr lang="sl-SI" dirty="0" smtClean="0"/>
              <a:t>      Človek je objekt  - reagira.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b="1" dirty="0" smtClean="0">
                <a:solidFill>
                  <a:srgbClr val="0070C0"/>
                </a:solidFill>
              </a:rPr>
              <a:t>Človek je subjekt – izbira</a:t>
            </a:r>
            <a:r>
              <a:rPr lang="sl-SI" dirty="0" smtClean="0">
                <a:solidFill>
                  <a:srgbClr val="0070C0"/>
                </a:solidFill>
              </a:rPr>
              <a:t>.</a:t>
            </a:r>
          </a:p>
          <a:p>
            <a:pPr algn="l" eaLnBrk="1" hangingPunct="1">
              <a:lnSpc>
                <a:spcPct val="90000"/>
              </a:lnSpc>
              <a:defRPr/>
            </a:pPr>
            <a:endParaRPr lang="sl-SI" dirty="0" smtClean="0"/>
          </a:p>
          <a:p>
            <a:pPr algn="l">
              <a:lnSpc>
                <a:spcPct val="90000"/>
              </a:lnSpc>
              <a:defRPr/>
            </a:pPr>
            <a:r>
              <a:rPr lang="pl-PL" dirty="0" smtClean="0"/>
              <a:t>Vedenje </a:t>
            </a:r>
            <a:r>
              <a:rPr lang="pl-PL" dirty="0"/>
              <a:t>drugih je vzrok za moje vedenje.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b="1" dirty="0" smtClean="0">
                <a:solidFill>
                  <a:srgbClr val="0070C0"/>
                </a:solidFill>
              </a:rPr>
              <a:t>Vedenje drugih je zame informacija.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  <a:p>
            <a:pPr algn="l" eaLnBrk="1" hangingPunct="1">
              <a:lnSpc>
                <a:spcPct val="90000"/>
              </a:lnSpc>
              <a:defRPr/>
            </a:pPr>
            <a:r>
              <a:rPr lang="sl-SI" dirty="0" smtClean="0"/>
              <a:t> S svojim vedenjem lahko druge spreminjam, pripravim do…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b="1" dirty="0" smtClean="0">
                <a:solidFill>
                  <a:srgbClr val="0070C0"/>
                </a:solidFill>
              </a:rPr>
              <a:t>S svojim vedenjem lahko spreminjam sebe, pripravim do..</a:t>
            </a:r>
          </a:p>
          <a:p>
            <a:pPr algn="l" eaLnBrk="1" hangingPunct="1">
              <a:lnSpc>
                <a:spcPct val="90000"/>
              </a:lnSpc>
              <a:defRPr/>
            </a:pPr>
            <a:endParaRPr lang="sl-SI" dirty="0" smtClean="0"/>
          </a:p>
          <a:p>
            <a:pPr algn="l" eaLnBrk="1" hangingPunct="1">
              <a:lnSpc>
                <a:spcPct val="90000"/>
              </a:lnSpc>
              <a:defRPr/>
            </a:pPr>
            <a:r>
              <a:rPr lang="sl-SI" dirty="0" smtClean="0"/>
              <a:t>Druge je lahko (potrebno) motivirati.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b="1" dirty="0" smtClean="0">
                <a:solidFill>
                  <a:srgbClr val="0070C0"/>
                </a:solidFill>
              </a:rPr>
              <a:t>Človek je vedno motiviran s svojimi potrebami, smisli, željami, slikami kakovosti.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b="1" dirty="0" smtClean="0">
                <a:solidFill>
                  <a:srgbClr val="0070C0"/>
                </a:solidFill>
              </a:rPr>
              <a:t>Če ga želimo voditi, (po)skrbimo za najin odnos!</a:t>
            </a: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Teorija  izbire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2675676" y="2075981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0070C0"/>
                </a:solidFill>
              </a:rPr>
              <a:t>moja  izbira</a:t>
            </a:r>
            <a:endParaRPr lang="sl-SI" b="1" dirty="0">
              <a:solidFill>
                <a:srgbClr val="0070C0"/>
              </a:solidFill>
            </a:endParaRPr>
          </a:p>
        </p:txBody>
      </p:sp>
      <p:cxnSp>
        <p:nvCxnSpPr>
          <p:cNvPr id="6" name="Raven povezovalnik 5"/>
          <p:cNvCxnSpPr/>
          <p:nvPr/>
        </p:nvCxnSpPr>
        <p:spPr>
          <a:xfrm>
            <a:off x="2675676" y="2599897"/>
            <a:ext cx="9602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ovezovalnik 12"/>
          <p:cNvCxnSpPr/>
          <p:nvPr/>
        </p:nvCxnSpPr>
        <p:spPr>
          <a:xfrm flipV="1">
            <a:off x="1859642" y="4772744"/>
            <a:ext cx="1296144" cy="108012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>
          <a:xfrm>
            <a:off x="1950337" y="4772744"/>
            <a:ext cx="1176074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avokotnik 15"/>
          <p:cNvSpPr/>
          <p:nvPr/>
        </p:nvSpPr>
        <p:spPr>
          <a:xfrm>
            <a:off x="467544" y="4149080"/>
            <a:ext cx="8352928" cy="2592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4017500" cy="225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800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23528" y="2332038"/>
            <a:ext cx="4183385" cy="3905250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 </a:t>
            </a:r>
          </a:p>
          <a:p>
            <a:pPr eaLnBrk="1" hangingPunct="1">
              <a:defRPr/>
            </a:pPr>
            <a:r>
              <a:rPr lang="sl-SI" sz="2400" dirty="0" smtClean="0"/>
              <a:t>Moja dolžnost (odgovornost iz moje vloge) je doseči, da se boš obnašal tako kot želim ali mislim, da je prav.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5076057" y="2276872"/>
            <a:ext cx="3610744" cy="3672407"/>
          </a:xfrm>
        </p:spPr>
        <p:txBody>
          <a:bodyPr>
            <a:normAutofit/>
          </a:bodyPr>
          <a:lstStyle/>
          <a:p>
            <a:pPr algn="l" eaLnBrk="1" hangingPunct="1">
              <a:lnSpc>
                <a:spcPct val="90000"/>
              </a:lnSpc>
              <a:defRPr/>
            </a:pPr>
            <a:endParaRPr lang="sl-SI" sz="2400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dirty="0" smtClean="0"/>
              <a:t>S svojim vedenjem lahko druge spreminjam, pripravim do…</a:t>
            </a:r>
          </a:p>
          <a:p>
            <a:pPr algn="l" eaLnBrk="1" hangingPunct="1">
              <a:lnSpc>
                <a:spcPct val="90000"/>
              </a:lnSpc>
              <a:defRPr/>
            </a:pPr>
            <a:endParaRPr lang="sl-SI" dirty="0" smtClean="0"/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dirty="0" smtClean="0"/>
              <a:t>Druge je lahko (potrebno) motivirati.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Tradicionalna  prepričanja</a:t>
            </a:r>
          </a:p>
        </p:txBody>
      </p:sp>
    </p:spTree>
    <p:extLst>
      <p:ext uri="{BB962C8B-B14F-4D97-AF65-F5344CB8AC3E}">
        <p14:creationId xmlns:p14="http://schemas.microsoft.com/office/powerpoint/2010/main" val="2365770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23528" y="2332038"/>
            <a:ext cx="4183385" cy="4409330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 </a:t>
            </a:r>
          </a:p>
          <a:p>
            <a:pPr eaLnBrk="1" hangingPunct="1">
              <a:defRPr/>
            </a:pPr>
            <a:r>
              <a:rPr lang="sl-SI" sz="2400" dirty="0" smtClean="0"/>
              <a:t>Moja dolžnost (odgovornost iz moje vloge) je doseči, da se boš obnašal tako kot želim ali mislim, da je prav.</a:t>
            </a:r>
          </a:p>
          <a:p>
            <a:pPr eaLnBrk="1" hangingPunct="1">
              <a:defRPr/>
            </a:pPr>
            <a:endParaRPr lang="sl-SI" sz="2400" dirty="0" smtClean="0"/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sl-SI" sz="2400" dirty="0" smtClean="0"/>
              <a:t>je posredovati ti vse potrebne informacije.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5076056" y="1844824"/>
            <a:ext cx="3744415" cy="5013176"/>
          </a:xfrm>
        </p:spPr>
        <p:txBody>
          <a:bodyPr>
            <a:normAutofit/>
          </a:bodyPr>
          <a:lstStyle/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sl-SI" sz="2400" dirty="0" smtClean="0"/>
          </a:p>
          <a:p>
            <a:pPr algn="l" eaLnBrk="1" hangingPunct="1">
              <a:lnSpc>
                <a:spcPct val="90000"/>
              </a:lnSpc>
              <a:defRPr/>
            </a:pPr>
            <a:r>
              <a:rPr lang="sl-SI" dirty="0" smtClean="0"/>
              <a:t>S svojim vedenjem lahko druge spreminjam, pripravim do…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b="1" dirty="0" smtClean="0">
                <a:solidFill>
                  <a:srgbClr val="0070C0"/>
                </a:solidFill>
              </a:rPr>
              <a:t>S svojim vedenjem lahko spreminjam sebe, pripravim do..</a:t>
            </a:r>
          </a:p>
          <a:p>
            <a:pPr algn="l" eaLnBrk="1" hangingPunct="1">
              <a:lnSpc>
                <a:spcPct val="90000"/>
              </a:lnSpc>
              <a:defRPr/>
            </a:pPr>
            <a:endParaRPr lang="sl-SI" dirty="0" smtClean="0"/>
          </a:p>
          <a:p>
            <a:pPr algn="l" eaLnBrk="1" hangingPunct="1">
              <a:lnSpc>
                <a:spcPct val="90000"/>
              </a:lnSpc>
              <a:defRPr/>
            </a:pPr>
            <a:r>
              <a:rPr lang="sl-SI" dirty="0" smtClean="0"/>
              <a:t>Druge je lahko (potrebno) motivirati.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b="1" dirty="0" smtClean="0">
                <a:solidFill>
                  <a:srgbClr val="0070C0"/>
                </a:solidFill>
              </a:rPr>
              <a:t>Človek je vedno motiviran s svojimi potrebami, smisli, željami, slikami kakovosti.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l-SI" b="1" dirty="0" smtClean="0">
                <a:solidFill>
                  <a:srgbClr val="0070C0"/>
                </a:solidFill>
              </a:rPr>
              <a:t>Če ga želimo voditi, (po)skrbimo za najin odnos!</a:t>
            </a: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Teorija  izbire</a:t>
            </a:r>
          </a:p>
        </p:txBody>
      </p:sp>
      <p:cxnSp>
        <p:nvCxnSpPr>
          <p:cNvPr id="13" name="Raven povezovalnik 12"/>
          <p:cNvCxnSpPr/>
          <p:nvPr/>
        </p:nvCxnSpPr>
        <p:spPr>
          <a:xfrm flipV="1">
            <a:off x="2325939" y="2924944"/>
            <a:ext cx="1296144" cy="108012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>
          <a:xfrm>
            <a:off x="2339752" y="2924944"/>
            <a:ext cx="1176074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515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MOTIVIRAJ  SOGOVORNIKA  ZA  SPREMEMBO</a:t>
            </a:r>
          </a:p>
        </p:txBody>
      </p:sp>
    </p:spTree>
    <p:extLst>
      <p:ext uri="{BB962C8B-B14F-4D97-AF65-F5344CB8AC3E}">
        <p14:creationId xmlns:p14="http://schemas.microsoft.com/office/powerpoint/2010/main" val="2776137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836712"/>
            <a:ext cx="5112568" cy="79149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/>
              <a:t>MOTIVIRAJ  SOGOVORNIKA  ZA  SPREMEMBO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300692" y="2348880"/>
            <a:ext cx="865801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sl-SI" sz="2400" dirty="0" smtClean="0"/>
              <a:t>Čemu (Zakaj? , Zaradi česa?) bi si želeli, da se stvari spremenijo?</a:t>
            </a:r>
          </a:p>
          <a:p>
            <a:pPr marL="342900" indent="-342900">
              <a:buAutoNum type="arabicPeriod"/>
            </a:pPr>
            <a:endParaRPr lang="sl-SI" sz="2400" dirty="0"/>
          </a:p>
          <a:p>
            <a:pPr marL="342900" indent="-342900">
              <a:buAutoNum type="arabicPeriod"/>
            </a:pPr>
            <a:r>
              <a:rPr lang="sl-SI" sz="2400" dirty="0" smtClean="0"/>
              <a:t>Kaj bi vam ta sprememba pomenila? Kaj bi z njo pridobili zase?</a:t>
            </a:r>
          </a:p>
          <a:p>
            <a:pPr marL="342900" indent="-342900">
              <a:buAutoNum type="arabicPeriod"/>
            </a:pPr>
            <a:endParaRPr lang="sl-SI" sz="2400" dirty="0"/>
          </a:p>
          <a:p>
            <a:pPr marL="342900" indent="-342900">
              <a:buAutoNum type="arabicPeriod"/>
            </a:pPr>
            <a:r>
              <a:rPr lang="sl-SI" sz="2400" dirty="0" smtClean="0"/>
              <a:t>Kateri trije razlogi so tisti, zaradi katerih bi to naredili?</a:t>
            </a:r>
          </a:p>
          <a:p>
            <a:pPr marL="342900" indent="-342900">
              <a:buAutoNum type="arabicPeriod"/>
            </a:pPr>
            <a:endParaRPr lang="sl-SI" sz="2400" dirty="0"/>
          </a:p>
          <a:p>
            <a:pPr marL="342900" indent="-342900">
              <a:buAutoNum type="arabicPeriod"/>
            </a:pPr>
            <a:r>
              <a:rPr lang="sl-SI" sz="2400" dirty="0" smtClean="0"/>
              <a:t>Na lestvici od 1 do 10 – kako pomembno je za vas, da bi to naredili?</a:t>
            </a:r>
          </a:p>
          <a:p>
            <a:pPr marL="342900" indent="-342900">
              <a:buAutoNum type="arabicPeriod"/>
            </a:pPr>
            <a:endParaRPr lang="sl-SI" sz="2400" dirty="0"/>
          </a:p>
          <a:p>
            <a:pPr marL="342900" indent="-342900">
              <a:buAutoNum type="arabicPeriod"/>
            </a:pPr>
            <a:r>
              <a:rPr lang="sl-SI" sz="2400" dirty="0" smtClean="0"/>
              <a:t>Kaj si predstavljate, da bi morda naredili, če bi želeli uspeti?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3313723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oljeZBesedilom 2"/>
          <p:cNvSpPr txBox="1"/>
          <p:nvPr/>
        </p:nvSpPr>
        <p:spPr>
          <a:xfrm>
            <a:off x="2727867" y="818709"/>
            <a:ext cx="3456384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l-SI" dirty="0"/>
          </a:p>
          <a:p>
            <a:r>
              <a:rPr lang="sl-SI" sz="2000" b="1" dirty="0" smtClean="0">
                <a:latin typeface="Constantia" panose="02030602050306030303" pitchFamily="18" charset="0"/>
              </a:rPr>
              <a:t>   HVALA ZA POZORNOST</a:t>
            </a:r>
          </a:p>
          <a:p>
            <a:endParaRPr lang="sl-SI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307" y="2060848"/>
            <a:ext cx="4533503" cy="453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908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52" y="461514"/>
            <a:ext cx="7926212" cy="5631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5004048" y="461514"/>
            <a:ext cx="3744416" cy="56317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smtClean="0">
                <a:solidFill>
                  <a:schemeClr val="tx2"/>
                </a:solidFill>
              </a:rPr>
              <a:t>ZAZNAVA</a:t>
            </a:r>
          </a:p>
          <a:p>
            <a:pPr algn="ctr"/>
            <a:r>
              <a:rPr lang="sl-SI" b="1" dirty="0" smtClean="0">
                <a:solidFill>
                  <a:schemeClr val="tx2"/>
                </a:solidFill>
              </a:rPr>
              <a:t>POZORNOST</a:t>
            </a:r>
          </a:p>
          <a:p>
            <a:pPr algn="ctr"/>
            <a:r>
              <a:rPr lang="sl-SI" b="1" dirty="0" smtClean="0">
                <a:solidFill>
                  <a:schemeClr val="tx2"/>
                </a:solidFill>
              </a:rPr>
              <a:t>IZKUŠNJE/ZNANJE</a:t>
            </a:r>
          </a:p>
          <a:p>
            <a:pPr algn="ctr"/>
            <a:r>
              <a:rPr lang="sl-SI" b="1" dirty="0" smtClean="0">
                <a:solidFill>
                  <a:schemeClr val="tx2"/>
                </a:solidFill>
              </a:rPr>
              <a:t>PREPRIČANJA</a:t>
            </a:r>
          </a:p>
          <a:p>
            <a:pPr algn="ctr"/>
            <a:r>
              <a:rPr lang="sl-SI" b="1" dirty="0" smtClean="0">
                <a:solidFill>
                  <a:schemeClr val="tx2"/>
                </a:solidFill>
              </a:rPr>
              <a:t>NIVO ENERGIJE</a:t>
            </a:r>
          </a:p>
          <a:p>
            <a:pPr algn="ctr"/>
            <a:r>
              <a:rPr lang="sl-SI" b="1" dirty="0" smtClean="0">
                <a:solidFill>
                  <a:schemeClr val="tx2"/>
                </a:solidFill>
              </a:rPr>
              <a:t>PRIČAKOVANJA</a:t>
            </a:r>
          </a:p>
        </p:txBody>
      </p:sp>
    </p:spTree>
    <p:extLst>
      <p:ext uri="{BB962C8B-B14F-4D97-AF65-F5344CB8AC3E}">
        <p14:creationId xmlns:p14="http://schemas.microsoft.com/office/powerpoint/2010/main" val="144814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pl-PL" dirty="0" smtClean="0"/>
              <a:t>Senzorna  zaznava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2411760" y="4077072"/>
            <a:ext cx="424847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666" y="2020888"/>
            <a:ext cx="6112668" cy="407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98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908720"/>
            <a:ext cx="7829576" cy="862930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l-SI" dirty="0" smtClean="0"/>
              <a:t>Ostreje zaznamo tisto, čemu namenimo pozornost</a:t>
            </a:r>
          </a:p>
        </p:txBody>
      </p:sp>
      <p:pic>
        <p:nvPicPr>
          <p:cNvPr id="11267" name="Picture 3" descr="vaza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916113"/>
            <a:ext cx="61722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avokotnik 1"/>
          <p:cNvSpPr/>
          <p:nvPr/>
        </p:nvSpPr>
        <p:spPr>
          <a:xfrm>
            <a:off x="1331640" y="1916113"/>
            <a:ext cx="6408712" cy="2523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69970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/>
          <p:cNvSpPr>
            <a:spLocks noGrp="1" noChangeArrowheads="1"/>
          </p:cNvSpPr>
          <p:nvPr>
            <p:ph sz="quarter" idx="13"/>
          </p:nvPr>
        </p:nvSpPr>
        <p:spPr>
          <a:xfrm>
            <a:off x="1" y="6741368"/>
            <a:ext cx="107503" cy="116632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lang="sl-SI" dirty="0" smtClean="0"/>
          </a:p>
        </p:txBody>
      </p:sp>
      <p:sp>
        <p:nvSpPr>
          <p:cNvPr id="125956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2267744" y="1772816"/>
            <a:ext cx="4680520" cy="4739418"/>
          </a:xfrm>
          <a:solidFill>
            <a:srgbClr val="0E0E10"/>
          </a:solidFill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solidFill>
                  <a:srgbClr val="FF660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3900" dirty="0" smtClean="0">
                <a:solidFill>
                  <a:srgbClr val="FF6600"/>
                </a:solidFill>
              </a:rPr>
              <a:t>     </a:t>
            </a:r>
            <a:r>
              <a:rPr lang="sl-SI" sz="3900" dirty="0" smtClean="0">
                <a:solidFill>
                  <a:srgbClr val="FFFF00"/>
                </a:solidFill>
              </a:rPr>
              <a:t>青</a:t>
            </a:r>
            <a:r>
              <a:rPr lang="sl-SI" sz="3900" dirty="0" smtClean="0">
                <a:solidFill>
                  <a:srgbClr val="FF6600"/>
                </a:solidFill>
              </a:rPr>
              <a:t>       </a:t>
            </a:r>
            <a:r>
              <a:rPr lang="sl-SI" sz="3900" dirty="0" smtClean="0">
                <a:solidFill>
                  <a:srgbClr val="3333FF"/>
                </a:solidFill>
              </a:rPr>
              <a:t>赤</a:t>
            </a:r>
            <a:r>
              <a:rPr lang="sl-SI" sz="3900" dirty="0" smtClean="0"/>
              <a:t>      </a:t>
            </a:r>
            <a:r>
              <a:rPr lang="sl-SI" sz="3900" dirty="0" smtClean="0">
                <a:solidFill>
                  <a:srgbClr val="FF0000"/>
                </a:solidFill>
              </a:rPr>
              <a:t>緑</a:t>
            </a:r>
            <a:r>
              <a:rPr lang="sl-SI" sz="3900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sl-SI" sz="39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3900" dirty="0" smtClean="0"/>
              <a:t>     </a:t>
            </a:r>
            <a:r>
              <a:rPr lang="sl-SI" sz="3900" dirty="0" smtClean="0">
                <a:solidFill>
                  <a:schemeClr val="bg1"/>
                </a:solidFill>
              </a:rPr>
              <a:t>黄</a:t>
            </a:r>
            <a:r>
              <a:rPr lang="sl-SI" sz="3900" dirty="0" smtClean="0"/>
              <a:t>       </a:t>
            </a:r>
            <a:r>
              <a:rPr lang="sl-SI" sz="3900" dirty="0" smtClean="0">
                <a:solidFill>
                  <a:srgbClr val="00CC00"/>
                </a:solidFill>
              </a:rPr>
              <a:t>青</a:t>
            </a:r>
            <a:r>
              <a:rPr lang="sl-SI" sz="3900" dirty="0" smtClean="0"/>
              <a:t>       </a:t>
            </a:r>
            <a:r>
              <a:rPr lang="sl-SI" sz="3900" dirty="0" smtClean="0">
                <a:solidFill>
                  <a:srgbClr val="FFFF00"/>
                </a:solidFill>
              </a:rPr>
              <a:t>茶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sl-SI" sz="39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3900" dirty="0" smtClean="0">
                <a:solidFill>
                  <a:srgbClr val="FF6600"/>
                </a:solidFill>
              </a:rPr>
              <a:t>     </a:t>
            </a:r>
            <a:r>
              <a:rPr lang="sl-SI" sz="3900" dirty="0" smtClean="0">
                <a:solidFill>
                  <a:srgbClr val="FF0000"/>
                </a:solidFill>
              </a:rPr>
              <a:t>緑</a:t>
            </a:r>
            <a:r>
              <a:rPr lang="sl-SI" sz="3900" dirty="0" smtClean="0">
                <a:solidFill>
                  <a:srgbClr val="FF6600"/>
                </a:solidFill>
              </a:rPr>
              <a:t>       </a:t>
            </a:r>
            <a:r>
              <a:rPr lang="sl-SI" sz="3900" dirty="0" smtClean="0">
                <a:solidFill>
                  <a:schemeClr val="bg1"/>
                </a:solidFill>
              </a:rPr>
              <a:t>黄</a:t>
            </a:r>
            <a:r>
              <a:rPr lang="sl-SI" sz="3900" dirty="0" smtClean="0">
                <a:solidFill>
                  <a:srgbClr val="CC9900"/>
                </a:solidFill>
              </a:rPr>
              <a:t>       </a:t>
            </a:r>
            <a:r>
              <a:rPr lang="sl-SI" sz="3900" dirty="0" smtClean="0">
                <a:solidFill>
                  <a:srgbClr val="3333FF"/>
                </a:solidFill>
              </a:rPr>
              <a:t>赤</a:t>
            </a:r>
            <a:endParaRPr lang="sl-SI" sz="39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sl-SI" sz="39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3900" dirty="0" smtClean="0"/>
              <a:t>     </a:t>
            </a:r>
            <a:r>
              <a:rPr lang="sl-SI" sz="3900" dirty="0" smtClean="0">
                <a:solidFill>
                  <a:srgbClr val="00CC00"/>
                </a:solidFill>
              </a:rPr>
              <a:t>黄</a:t>
            </a:r>
            <a:r>
              <a:rPr lang="sl-SI" sz="3900" dirty="0" smtClean="0"/>
              <a:t>       </a:t>
            </a:r>
            <a:r>
              <a:rPr lang="sl-SI" sz="3900" dirty="0" smtClean="0">
                <a:solidFill>
                  <a:srgbClr val="FFFF00"/>
                </a:solidFill>
              </a:rPr>
              <a:t>青</a:t>
            </a:r>
            <a:r>
              <a:rPr lang="sl-SI" sz="3900" dirty="0" smtClean="0"/>
              <a:t>       </a:t>
            </a:r>
            <a:r>
              <a:rPr lang="sl-SI" sz="3900" dirty="0" smtClean="0">
                <a:solidFill>
                  <a:srgbClr val="FF0000"/>
                </a:solidFill>
              </a:rPr>
              <a:t>茶</a:t>
            </a:r>
            <a:r>
              <a:rPr lang="sl-SI" sz="3900" dirty="0" smtClean="0"/>
              <a:t>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3900" dirty="0" smtClean="0">
                <a:solidFill>
                  <a:srgbClr val="FF6600"/>
                </a:solidFill>
              </a:rPr>
              <a:t>    </a:t>
            </a:r>
            <a:r>
              <a:rPr lang="sl-SI" sz="3900" dirty="0" smtClean="0"/>
              <a:t>  </a:t>
            </a:r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752" y="692696"/>
            <a:ext cx="4536504" cy="936104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Filter znanja</a:t>
            </a:r>
          </a:p>
        </p:txBody>
      </p:sp>
    </p:spTree>
    <p:extLst>
      <p:ext uri="{BB962C8B-B14F-4D97-AF65-F5344CB8AC3E}">
        <p14:creationId xmlns:p14="http://schemas.microsoft.com/office/powerpoint/2010/main" val="115951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195736" y="1643050"/>
            <a:ext cx="4590842" cy="4738278"/>
          </a:xfrm>
          <a:solidFill>
            <a:srgbClr val="0E0E10"/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lang="sl-SI" dirty="0" smtClean="0">
              <a:solidFill>
                <a:srgbClr val="FF66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3600" dirty="0" smtClean="0">
                <a:solidFill>
                  <a:srgbClr val="FF0000"/>
                </a:solidFill>
              </a:rPr>
              <a:t>modra</a:t>
            </a:r>
            <a:r>
              <a:rPr lang="sl-SI" sz="3600" dirty="0" smtClean="0"/>
              <a:t>   </a:t>
            </a:r>
            <a:r>
              <a:rPr lang="sl-SI" sz="3600" dirty="0" smtClean="0">
                <a:solidFill>
                  <a:srgbClr val="00CC00"/>
                </a:solidFill>
              </a:rPr>
              <a:t>rdeča</a:t>
            </a:r>
            <a:r>
              <a:rPr lang="sl-SI" sz="3600" dirty="0" smtClean="0"/>
              <a:t>   </a:t>
            </a:r>
            <a:r>
              <a:rPr lang="sl-SI" sz="3600" dirty="0" smtClean="0">
                <a:solidFill>
                  <a:srgbClr val="FFFF00"/>
                </a:solidFill>
              </a:rPr>
              <a:t>zelena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sl-SI" sz="3600" dirty="0" smtClean="0">
              <a:solidFill>
                <a:srgbClr val="FFFF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3600" dirty="0" smtClean="0">
                <a:solidFill>
                  <a:srgbClr val="3333FF"/>
                </a:solidFill>
              </a:rPr>
              <a:t>rumena</a:t>
            </a:r>
            <a:r>
              <a:rPr lang="sl-SI" sz="3600" dirty="0" smtClean="0"/>
              <a:t>  </a:t>
            </a:r>
            <a:r>
              <a:rPr lang="sl-SI" sz="3600" dirty="0" smtClean="0">
                <a:solidFill>
                  <a:srgbClr val="FFFF00"/>
                </a:solidFill>
              </a:rPr>
              <a:t>modra</a:t>
            </a:r>
            <a:r>
              <a:rPr lang="sl-SI" sz="3600" dirty="0" smtClean="0"/>
              <a:t>  </a:t>
            </a:r>
            <a:r>
              <a:rPr lang="sl-SI" sz="3600" dirty="0" smtClean="0">
                <a:solidFill>
                  <a:srgbClr val="FF0000"/>
                </a:solidFill>
              </a:rPr>
              <a:t>rjava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sl-SI" sz="3600" dirty="0" smtClean="0">
              <a:solidFill>
                <a:srgbClr val="FF66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3600" dirty="0" smtClean="0">
                <a:solidFill>
                  <a:srgbClr val="FF66CC"/>
                </a:solidFill>
              </a:rPr>
              <a:t>zelena</a:t>
            </a:r>
            <a:r>
              <a:rPr lang="sl-SI" sz="3600" dirty="0" smtClean="0"/>
              <a:t>  </a:t>
            </a:r>
            <a:r>
              <a:rPr lang="sl-SI" sz="3600" dirty="0" smtClean="0">
                <a:solidFill>
                  <a:srgbClr val="FF0000"/>
                </a:solidFill>
              </a:rPr>
              <a:t>rumena</a:t>
            </a:r>
            <a:r>
              <a:rPr lang="sl-SI" sz="3600" dirty="0" smtClean="0"/>
              <a:t>  </a:t>
            </a:r>
            <a:r>
              <a:rPr lang="sl-SI" sz="3600" dirty="0" smtClean="0">
                <a:solidFill>
                  <a:srgbClr val="3333FF"/>
                </a:solidFill>
              </a:rPr>
              <a:t>rdeča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sl-SI" sz="3600" dirty="0" smtClean="0">
              <a:solidFill>
                <a:srgbClr val="3333FF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3600" dirty="0" smtClean="0">
                <a:solidFill>
                  <a:srgbClr val="00CC00"/>
                </a:solidFill>
              </a:rPr>
              <a:t>rumena</a:t>
            </a:r>
            <a:r>
              <a:rPr lang="sl-SI" sz="3600" dirty="0" smtClean="0">
                <a:solidFill>
                  <a:srgbClr val="00FF99"/>
                </a:solidFill>
              </a:rPr>
              <a:t>  </a:t>
            </a:r>
            <a:r>
              <a:rPr lang="sl-SI" sz="3600" dirty="0" smtClean="0">
                <a:solidFill>
                  <a:srgbClr val="FF66CC"/>
                </a:solidFill>
              </a:rPr>
              <a:t>modra</a:t>
            </a:r>
            <a:r>
              <a:rPr lang="sl-SI" sz="3600" dirty="0" smtClean="0">
                <a:solidFill>
                  <a:srgbClr val="00FF99"/>
                </a:solidFill>
              </a:rPr>
              <a:t>  </a:t>
            </a:r>
            <a:r>
              <a:rPr lang="sl-SI" sz="3600" dirty="0" smtClean="0">
                <a:solidFill>
                  <a:srgbClr val="FFFF00"/>
                </a:solidFill>
              </a:rPr>
              <a:t>rjava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sl-SI" dirty="0" smtClean="0">
              <a:solidFill>
                <a:srgbClr val="FFFF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sl-SI" dirty="0" smtClean="0"/>
          </a:p>
        </p:txBody>
      </p:sp>
      <p:sp>
        <p:nvSpPr>
          <p:cNvPr id="153604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7451725" y="1600200"/>
            <a:ext cx="1235075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solidFill>
                  <a:srgbClr val="FF660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solidFill>
                  <a:srgbClr val="FF6600"/>
                </a:solidFill>
              </a:rPr>
              <a:t>     </a:t>
            </a:r>
            <a:endParaRPr lang="sl-SI" dirty="0" smtClean="0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692696"/>
            <a:ext cx="4752528" cy="852704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Filter znanja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95736" y="1628800"/>
            <a:ext cx="4590842" cy="4738278"/>
          </a:xfrm>
          <a:prstGeom prst="rect">
            <a:avLst/>
          </a:prstGeom>
          <a:solidFill>
            <a:srgbClr val="0E0E1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i="0" kern="1200" cap="none" spc="3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5pPr>
            <a:lvl6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sl-SI" dirty="0" smtClean="0">
              <a:solidFill>
                <a:srgbClr val="FF66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sl-SI" sz="3600" dirty="0" smtClean="0">
                <a:solidFill>
                  <a:srgbClr val="FF0000"/>
                </a:solidFill>
              </a:rPr>
              <a:t>modra</a:t>
            </a:r>
            <a:r>
              <a:rPr lang="sl-SI" sz="3600" dirty="0" smtClean="0"/>
              <a:t>   </a:t>
            </a:r>
            <a:r>
              <a:rPr lang="sl-SI" sz="3600" dirty="0" smtClean="0">
                <a:solidFill>
                  <a:srgbClr val="00CC00"/>
                </a:solidFill>
              </a:rPr>
              <a:t>rdeča</a:t>
            </a:r>
            <a:r>
              <a:rPr lang="sl-SI" sz="3600" dirty="0" smtClean="0"/>
              <a:t>   </a:t>
            </a:r>
            <a:r>
              <a:rPr lang="sl-SI" sz="3600" dirty="0" smtClean="0">
                <a:solidFill>
                  <a:srgbClr val="FFFF00"/>
                </a:solidFill>
              </a:rPr>
              <a:t>zelena</a:t>
            </a:r>
          </a:p>
          <a:p>
            <a:pPr>
              <a:buFont typeface="Wingdings" pitchFamily="2" charset="2"/>
              <a:buNone/>
              <a:defRPr/>
            </a:pPr>
            <a:endParaRPr lang="sl-SI" sz="3600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sl-SI" sz="3600" dirty="0" smtClean="0">
                <a:solidFill>
                  <a:srgbClr val="3333FF"/>
                </a:solidFill>
              </a:rPr>
              <a:t>rumena</a:t>
            </a:r>
            <a:r>
              <a:rPr lang="sl-SI" sz="3600" dirty="0" smtClean="0"/>
              <a:t>  </a:t>
            </a:r>
            <a:r>
              <a:rPr lang="sl-SI" sz="3600" dirty="0" smtClean="0">
                <a:solidFill>
                  <a:srgbClr val="FFFF00"/>
                </a:solidFill>
              </a:rPr>
              <a:t>modra</a:t>
            </a:r>
            <a:r>
              <a:rPr lang="sl-SI" sz="3600" dirty="0" smtClean="0"/>
              <a:t>  </a:t>
            </a:r>
            <a:r>
              <a:rPr lang="sl-SI" sz="3600" dirty="0" smtClean="0">
                <a:solidFill>
                  <a:srgbClr val="FF0000"/>
                </a:solidFill>
              </a:rPr>
              <a:t>rjava</a:t>
            </a:r>
          </a:p>
          <a:p>
            <a:pPr>
              <a:buFont typeface="Wingdings" pitchFamily="2" charset="2"/>
              <a:buNone/>
              <a:defRPr/>
            </a:pPr>
            <a:endParaRPr lang="sl-SI" sz="3600" dirty="0" smtClean="0">
              <a:solidFill>
                <a:srgbClr val="FF66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sl-SI" sz="3600" dirty="0" smtClean="0">
                <a:solidFill>
                  <a:schemeClr val="bg1"/>
                </a:solidFill>
              </a:rPr>
              <a:t>zelena</a:t>
            </a:r>
            <a:r>
              <a:rPr lang="sl-SI" sz="3600" dirty="0" smtClean="0"/>
              <a:t>  </a:t>
            </a:r>
            <a:r>
              <a:rPr lang="sl-SI" sz="3600" dirty="0" smtClean="0">
                <a:solidFill>
                  <a:srgbClr val="FF0000"/>
                </a:solidFill>
              </a:rPr>
              <a:t>rumena</a:t>
            </a:r>
            <a:r>
              <a:rPr lang="sl-SI" sz="3600" dirty="0" smtClean="0"/>
              <a:t>  </a:t>
            </a:r>
            <a:r>
              <a:rPr lang="sl-SI" sz="3600" dirty="0" smtClean="0">
                <a:solidFill>
                  <a:srgbClr val="3333FF"/>
                </a:solidFill>
              </a:rPr>
              <a:t>rdeča</a:t>
            </a:r>
          </a:p>
          <a:p>
            <a:pPr>
              <a:buFont typeface="Wingdings" pitchFamily="2" charset="2"/>
              <a:buNone/>
              <a:defRPr/>
            </a:pPr>
            <a:endParaRPr lang="sl-SI" sz="3600" dirty="0" smtClean="0">
              <a:solidFill>
                <a:srgbClr val="3333FF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sl-SI" sz="3600" dirty="0" smtClean="0">
                <a:solidFill>
                  <a:srgbClr val="00CC00"/>
                </a:solidFill>
              </a:rPr>
              <a:t>rumena</a:t>
            </a:r>
            <a:r>
              <a:rPr lang="sl-SI" sz="3600" dirty="0" smtClean="0">
                <a:solidFill>
                  <a:srgbClr val="00FF99"/>
                </a:solidFill>
              </a:rPr>
              <a:t>  </a:t>
            </a:r>
            <a:r>
              <a:rPr lang="sl-SI" sz="3600" dirty="0" smtClean="0">
                <a:solidFill>
                  <a:schemeClr val="bg1"/>
                </a:solidFill>
              </a:rPr>
              <a:t>modra</a:t>
            </a:r>
            <a:r>
              <a:rPr lang="sl-SI" sz="3600" dirty="0" smtClean="0">
                <a:solidFill>
                  <a:srgbClr val="00FF99"/>
                </a:solidFill>
              </a:rPr>
              <a:t>  </a:t>
            </a:r>
            <a:r>
              <a:rPr lang="sl-SI" sz="3600" dirty="0" smtClean="0">
                <a:solidFill>
                  <a:srgbClr val="FFFF00"/>
                </a:solidFill>
              </a:rPr>
              <a:t>rjava</a:t>
            </a:r>
          </a:p>
          <a:p>
            <a:pPr>
              <a:buFont typeface="Wingdings" pitchFamily="2" charset="2"/>
              <a:buNone/>
              <a:defRPr/>
            </a:pPr>
            <a:endParaRPr lang="sl-SI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76659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699792" y="908720"/>
            <a:ext cx="3888432" cy="780696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sl-SI" dirty="0" smtClean="0"/>
              <a:t>pričakovanja</a:t>
            </a:r>
            <a:endParaRPr lang="sl-SI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97" y="2020888"/>
            <a:ext cx="7500206" cy="407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78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Elementarna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23689</TotalTime>
  <Words>708</Words>
  <Application>Microsoft Office PowerPoint</Application>
  <PresentationFormat>Diaprojekcija na zaslonu (4:3)</PresentationFormat>
  <Paragraphs>216</Paragraphs>
  <Slides>37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37</vt:i4>
      </vt:variant>
    </vt:vector>
  </HeadingPairs>
  <TitlesOfParts>
    <vt:vector size="38" baseType="lpstr">
      <vt:lpstr>BlackTie</vt:lpstr>
      <vt:lpstr>PowerPointova predstavitev</vt:lpstr>
      <vt:lpstr>PowerPointova predstavitev</vt:lpstr>
      <vt:lpstr>VSAKDO OD NAS VIDI SVET PREKO SVOJEGA FILTRA</vt:lpstr>
      <vt:lpstr>PowerPointova predstavitev</vt:lpstr>
      <vt:lpstr>Senzorna  zaznava</vt:lpstr>
      <vt:lpstr>Ostreje zaznamo tisto, čemu namenimo pozornost</vt:lpstr>
      <vt:lpstr>Filter znanja</vt:lpstr>
      <vt:lpstr>Filter znanja</vt:lpstr>
      <vt:lpstr>pričakovanja</vt:lpstr>
      <vt:lpstr>Nivo energije</vt:lpstr>
      <vt:lpstr>prepričanja</vt:lpstr>
      <vt:lpstr>motivacija</vt:lpstr>
      <vt:lpstr>motivacija</vt:lpstr>
      <vt:lpstr>Osnovni  motivacijski  krog </vt:lpstr>
      <vt:lpstr>Osnovni  motivacijski  krog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O MOŽNOSTI  IZBIRE  IN  OSEBNI ODGOVORNOSTI</vt:lpstr>
      <vt:lpstr>Osnovni  motivacijski  krog </vt:lpstr>
      <vt:lpstr>Celostno  vedenje</vt:lpstr>
      <vt:lpstr>PowerPointova predstavitev</vt:lpstr>
      <vt:lpstr>O MOŽNOSTI  IZBIRE  IN  OSEBNI ODGOVORNOSTI</vt:lpstr>
      <vt:lpstr>Celostno  vedenje </vt:lpstr>
      <vt:lpstr>PowerPointova predstavitev</vt:lpstr>
      <vt:lpstr>Tradicionalna  prepričanja</vt:lpstr>
      <vt:lpstr>Tradicionalna  prepričanja</vt:lpstr>
      <vt:lpstr>Teorija  izbire</vt:lpstr>
      <vt:lpstr>Tradicionalna  prepričanja</vt:lpstr>
      <vt:lpstr>Teorija  izbire</vt:lpstr>
      <vt:lpstr>MOTIVIRAJ  SOGOVORNIKA  ZA  SPREMEMBO</vt:lpstr>
      <vt:lpstr>MOTIVIRAJ  SOGOVORNIKA  ZA  SPREMEMBO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K+akaklllakakakakakakakaka</dc:title>
  <dc:creator>les.andreja@gmail.com</dc:creator>
  <cp:lastModifiedBy>les.andreja@gmail.com</cp:lastModifiedBy>
  <cp:revision>92</cp:revision>
  <dcterms:created xsi:type="dcterms:W3CDTF">2021-05-27T13:37:35Z</dcterms:created>
  <dcterms:modified xsi:type="dcterms:W3CDTF">2024-06-12T02:57:01Z</dcterms:modified>
</cp:coreProperties>
</file>