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3" r:id="rId2"/>
    <p:sldId id="490" r:id="rId3"/>
    <p:sldId id="491" r:id="rId4"/>
    <p:sldId id="492" r:id="rId5"/>
    <p:sldId id="493" r:id="rId6"/>
    <p:sldId id="494" r:id="rId7"/>
    <p:sldId id="495" r:id="rId8"/>
    <p:sldId id="496" r:id="rId9"/>
    <p:sldId id="266" r:id="rId10"/>
    <p:sldId id="295" r:id="rId11"/>
    <p:sldId id="296" r:id="rId1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3433"/>
    <a:srgbClr val="596C35"/>
    <a:srgbClr val="A9C53A"/>
    <a:srgbClr val="FFFFFF"/>
    <a:srgbClr val="D9D9D9"/>
    <a:srgbClr val="A4C4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22" autoAdjust="0"/>
  </p:normalViewPr>
  <p:slideViewPr>
    <p:cSldViewPr snapToGrid="0" showGuides="1">
      <p:cViewPr varScale="1">
        <p:scale>
          <a:sx n="64" d="100"/>
          <a:sy n="64" d="100"/>
        </p:scale>
        <p:origin x="72" y="11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2C1818-CBB1-4666-850D-C10E8102B6DC}" type="doc">
      <dgm:prSet loTypeId="urn:microsoft.com/office/officeart/2005/8/layout/chevron1" loCatId="process" qsTypeId="urn:microsoft.com/office/officeart/2009/2/quickstyle/3d8" qsCatId="3D" csTypeId="urn:microsoft.com/office/officeart/2005/8/colors/colorful1" csCatId="colorful" phldr="1"/>
      <dgm:spPr/>
    </dgm:pt>
    <dgm:pt modelId="{23D0432F-4216-4B32-AB8D-FE87CD10EA6D}">
      <dgm:prSet phldrT="[besedilo]"/>
      <dgm:spPr/>
      <dgm:t>
        <a:bodyPr/>
        <a:lstStyle/>
        <a:p>
          <a:r>
            <a:rPr lang="sl-SI" b="1" noProof="0" dirty="0"/>
            <a:t>Sprejmite priložnosti</a:t>
          </a:r>
          <a:endParaRPr lang="en-GB" b="1" noProof="0" dirty="0"/>
        </a:p>
      </dgm:t>
    </dgm:pt>
    <dgm:pt modelId="{C3D77F47-BE13-4A54-BD93-247517ED08E0}" type="parTrans" cxnId="{073C94E5-1BD0-4D7D-97FB-F1CF549CB112}">
      <dgm:prSet/>
      <dgm:spPr/>
      <dgm:t>
        <a:bodyPr/>
        <a:lstStyle/>
        <a:p>
          <a:endParaRPr lang="sl-SI"/>
        </a:p>
      </dgm:t>
    </dgm:pt>
    <dgm:pt modelId="{62B751D3-D3AC-4D9A-9E32-E79CE5F75BD8}" type="sibTrans" cxnId="{073C94E5-1BD0-4D7D-97FB-F1CF549CB112}">
      <dgm:prSet/>
      <dgm:spPr/>
      <dgm:t>
        <a:bodyPr/>
        <a:lstStyle/>
        <a:p>
          <a:endParaRPr lang="sl-SI"/>
        </a:p>
      </dgm:t>
    </dgm:pt>
    <dgm:pt modelId="{68B33641-BDCB-4268-B2AC-DDF1B481A83C}">
      <dgm:prSet phldrT="[besedilo]"/>
      <dgm:spPr/>
      <dgm:t>
        <a:bodyPr/>
        <a:lstStyle/>
        <a:p>
          <a:r>
            <a:rPr lang="sl-SI" b="1" noProof="0" dirty="0"/>
            <a:t>Spopadite se z izzivi</a:t>
          </a:r>
          <a:endParaRPr lang="en-GB" b="1" noProof="0" dirty="0"/>
        </a:p>
      </dgm:t>
    </dgm:pt>
    <dgm:pt modelId="{CE79C83E-2578-4F3B-8180-49CAA450116B}" type="parTrans" cxnId="{E014ABF0-2BB7-49AE-A68B-7B04D96871CA}">
      <dgm:prSet/>
      <dgm:spPr/>
      <dgm:t>
        <a:bodyPr/>
        <a:lstStyle/>
        <a:p>
          <a:endParaRPr lang="sl-SI"/>
        </a:p>
      </dgm:t>
    </dgm:pt>
    <dgm:pt modelId="{4B20EA5D-BB1F-4995-8F44-EAB570CC16B7}" type="sibTrans" cxnId="{E014ABF0-2BB7-49AE-A68B-7B04D96871CA}">
      <dgm:prSet/>
      <dgm:spPr/>
      <dgm:t>
        <a:bodyPr/>
        <a:lstStyle/>
        <a:p>
          <a:endParaRPr lang="sl-SI"/>
        </a:p>
      </dgm:t>
    </dgm:pt>
    <dgm:pt modelId="{E18B027C-28BC-48C5-B906-347EC2FD9374}">
      <dgm:prSet phldrT="[besedilo]"/>
      <dgm:spPr/>
      <dgm:t>
        <a:bodyPr/>
        <a:lstStyle/>
        <a:p>
          <a:r>
            <a:rPr lang="sl-SI" b="1" noProof="0" dirty="0">
              <a:solidFill>
                <a:schemeClr val="bg1"/>
              </a:solidFill>
            </a:rPr>
            <a:t>Živite svoje sanje – Ciljajte višje</a:t>
          </a:r>
          <a:endParaRPr lang="en-GB" b="1" noProof="0" dirty="0">
            <a:solidFill>
              <a:schemeClr val="bg1"/>
            </a:solidFill>
          </a:endParaRPr>
        </a:p>
      </dgm:t>
    </dgm:pt>
    <dgm:pt modelId="{A33A38F7-6CDD-4D24-BEFA-2E4740921CA6}" type="parTrans" cxnId="{72062034-938D-4073-AC91-669E20682A4D}">
      <dgm:prSet/>
      <dgm:spPr/>
      <dgm:t>
        <a:bodyPr/>
        <a:lstStyle/>
        <a:p>
          <a:endParaRPr lang="sl-SI"/>
        </a:p>
      </dgm:t>
    </dgm:pt>
    <dgm:pt modelId="{C1AE9052-BBC4-4B6C-BC57-12A04FE6C3FC}" type="sibTrans" cxnId="{72062034-938D-4073-AC91-669E20682A4D}">
      <dgm:prSet/>
      <dgm:spPr/>
      <dgm:t>
        <a:bodyPr/>
        <a:lstStyle/>
        <a:p>
          <a:endParaRPr lang="sl-SI"/>
        </a:p>
      </dgm:t>
    </dgm:pt>
    <dgm:pt modelId="{B8197281-C6AB-4FA9-8DF1-1F5793343402}" type="pres">
      <dgm:prSet presAssocID="{692C1818-CBB1-4666-850D-C10E8102B6DC}" presName="Name0" presStyleCnt="0">
        <dgm:presLayoutVars>
          <dgm:dir/>
          <dgm:animLvl val="lvl"/>
          <dgm:resizeHandles val="exact"/>
        </dgm:presLayoutVars>
      </dgm:prSet>
      <dgm:spPr/>
    </dgm:pt>
    <dgm:pt modelId="{329B9C26-B3E1-4457-B43B-B39FF3648497}" type="pres">
      <dgm:prSet presAssocID="{23D0432F-4216-4B32-AB8D-FE87CD10EA6D}" presName="parTxOnly" presStyleLbl="node1" presStyleIdx="0" presStyleCnt="3" custLinFactNeighborX="2701" custLinFactNeighborY="790">
        <dgm:presLayoutVars>
          <dgm:chMax val="0"/>
          <dgm:chPref val="0"/>
          <dgm:bulletEnabled val="1"/>
        </dgm:presLayoutVars>
      </dgm:prSet>
      <dgm:spPr/>
    </dgm:pt>
    <dgm:pt modelId="{82165A4C-10B5-4A35-81EC-A9FDAE9A65FF}" type="pres">
      <dgm:prSet presAssocID="{62B751D3-D3AC-4D9A-9E32-E79CE5F75BD8}" presName="parTxOnlySpace" presStyleCnt="0"/>
      <dgm:spPr/>
    </dgm:pt>
    <dgm:pt modelId="{B6F6C75F-03C0-4F58-8FF7-836D55D183CA}" type="pres">
      <dgm:prSet presAssocID="{68B33641-BDCB-4268-B2AC-DDF1B481A83C}" presName="parTxOnly" presStyleLbl="node1" presStyleIdx="1" presStyleCnt="3">
        <dgm:presLayoutVars>
          <dgm:chMax val="0"/>
          <dgm:chPref val="0"/>
          <dgm:bulletEnabled val="1"/>
        </dgm:presLayoutVars>
      </dgm:prSet>
      <dgm:spPr/>
    </dgm:pt>
    <dgm:pt modelId="{2B65B27D-AA81-4DEF-A08A-CD11B6886E60}" type="pres">
      <dgm:prSet presAssocID="{4B20EA5D-BB1F-4995-8F44-EAB570CC16B7}" presName="parTxOnlySpace" presStyleCnt="0"/>
      <dgm:spPr/>
    </dgm:pt>
    <dgm:pt modelId="{746EA2F0-E86F-49AB-AC87-7ADA24B4004D}" type="pres">
      <dgm:prSet presAssocID="{E18B027C-28BC-48C5-B906-347EC2FD9374}" presName="parTxOnly" presStyleLbl="node1" presStyleIdx="2" presStyleCnt="3">
        <dgm:presLayoutVars>
          <dgm:chMax val="0"/>
          <dgm:chPref val="0"/>
          <dgm:bulletEnabled val="1"/>
        </dgm:presLayoutVars>
      </dgm:prSet>
      <dgm:spPr/>
    </dgm:pt>
  </dgm:ptLst>
  <dgm:cxnLst>
    <dgm:cxn modelId="{72062034-938D-4073-AC91-669E20682A4D}" srcId="{692C1818-CBB1-4666-850D-C10E8102B6DC}" destId="{E18B027C-28BC-48C5-B906-347EC2FD9374}" srcOrd="2" destOrd="0" parTransId="{A33A38F7-6CDD-4D24-BEFA-2E4740921CA6}" sibTransId="{C1AE9052-BBC4-4B6C-BC57-12A04FE6C3FC}"/>
    <dgm:cxn modelId="{435FB062-9954-44F8-A938-A7DFE8D8B910}" type="presOf" srcId="{68B33641-BDCB-4268-B2AC-DDF1B481A83C}" destId="{B6F6C75F-03C0-4F58-8FF7-836D55D183CA}" srcOrd="0" destOrd="0" presId="urn:microsoft.com/office/officeart/2005/8/layout/chevron1"/>
    <dgm:cxn modelId="{E1309C51-51C2-4B89-A423-3BC83E20ACBA}" type="presOf" srcId="{23D0432F-4216-4B32-AB8D-FE87CD10EA6D}" destId="{329B9C26-B3E1-4457-B43B-B39FF3648497}" srcOrd="0" destOrd="0" presId="urn:microsoft.com/office/officeart/2005/8/layout/chevron1"/>
    <dgm:cxn modelId="{5566E3D5-646B-4DB3-945D-934B40600014}" type="presOf" srcId="{E18B027C-28BC-48C5-B906-347EC2FD9374}" destId="{746EA2F0-E86F-49AB-AC87-7ADA24B4004D}" srcOrd="0" destOrd="0" presId="urn:microsoft.com/office/officeart/2005/8/layout/chevron1"/>
    <dgm:cxn modelId="{073C94E5-1BD0-4D7D-97FB-F1CF549CB112}" srcId="{692C1818-CBB1-4666-850D-C10E8102B6DC}" destId="{23D0432F-4216-4B32-AB8D-FE87CD10EA6D}" srcOrd="0" destOrd="0" parTransId="{C3D77F47-BE13-4A54-BD93-247517ED08E0}" sibTransId="{62B751D3-D3AC-4D9A-9E32-E79CE5F75BD8}"/>
    <dgm:cxn modelId="{4F07D9EC-106E-453A-849A-05814574BA00}" type="presOf" srcId="{692C1818-CBB1-4666-850D-C10E8102B6DC}" destId="{B8197281-C6AB-4FA9-8DF1-1F5793343402}" srcOrd="0" destOrd="0" presId="urn:microsoft.com/office/officeart/2005/8/layout/chevron1"/>
    <dgm:cxn modelId="{E014ABF0-2BB7-49AE-A68B-7B04D96871CA}" srcId="{692C1818-CBB1-4666-850D-C10E8102B6DC}" destId="{68B33641-BDCB-4268-B2AC-DDF1B481A83C}" srcOrd="1" destOrd="0" parTransId="{CE79C83E-2578-4F3B-8180-49CAA450116B}" sibTransId="{4B20EA5D-BB1F-4995-8F44-EAB570CC16B7}"/>
    <dgm:cxn modelId="{09466D51-F740-4ECC-8964-3783303689D0}" type="presParOf" srcId="{B8197281-C6AB-4FA9-8DF1-1F5793343402}" destId="{329B9C26-B3E1-4457-B43B-B39FF3648497}" srcOrd="0" destOrd="0" presId="urn:microsoft.com/office/officeart/2005/8/layout/chevron1"/>
    <dgm:cxn modelId="{1848CD5A-BCFC-4F20-8BAD-92BE084A009B}" type="presParOf" srcId="{B8197281-C6AB-4FA9-8DF1-1F5793343402}" destId="{82165A4C-10B5-4A35-81EC-A9FDAE9A65FF}" srcOrd="1" destOrd="0" presId="urn:microsoft.com/office/officeart/2005/8/layout/chevron1"/>
    <dgm:cxn modelId="{5CA089A2-E6BB-41A5-AE51-7D03ECE14D71}" type="presParOf" srcId="{B8197281-C6AB-4FA9-8DF1-1F5793343402}" destId="{B6F6C75F-03C0-4F58-8FF7-836D55D183CA}" srcOrd="2" destOrd="0" presId="urn:microsoft.com/office/officeart/2005/8/layout/chevron1"/>
    <dgm:cxn modelId="{70BD7A34-BEA7-4AFB-97AA-D96B0317708C}" type="presParOf" srcId="{B8197281-C6AB-4FA9-8DF1-1F5793343402}" destId="{2B65B27D-AA81-4DEF-A08A-CD11B6886E60}" srcOrd="3" destOrd="0" presId="urn:microsoft.com/office/officeart/2005/8/layout/chevron1"/>
    <dgm:cxn modelId="{7D28F78E-4F44-400A-9207-F83FD3AF407A}" type="presParOf" srcId="{B8197281-C6AB-4FA9-8DF1-1F5793343402}" destId="{746EA2F0-E86F-49AB-AC87-7ADA24B4004D}"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B9C26-B3E1-4457-B43B-B39FF3648497}">
      <dsp:nvSpPr>
        <dsp:cNvPr id="0" name=""/>
        <dsp:cNvSpPr/>
      </dsp:nvSpPr>
      <dsp:spPr>
        <a:xfrm>
          <a:off x="16394" y="1125040"/>
          <a:ext cx="4655036" cy="1862014"/>
        </a:xfrm>
        <a:prstGeom prst="chevron">
          <a:avLst/>
        </a:prstGeom>
        <a:solidFill>
          <a:schemeClr val="accent2">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sl-SI" sz="4000" b="1" kern="1200" noProof="0" dirty="0"/>
            <a:t>Sprejmite priložnosti</a:t>
          </a:r>
          <a:endParaRPr lang="en-GB" sz="4000" b="1" kern="1200" noProof="0" dirty="0"/>
        </a:p>
      </dsp:txBody>
      <dsp:txXfrm>
        <a:off x="947401" y="1125040"/>
        <a:ext cx="2793022" cy="1862014"/>
      </dsp:txXfrm>
    </dsp:sp>
    <dsp:sp modelId="{B6F6C75F-03C0-4F58-8FF7-836D55D183CA}">
      <dsp:nvSpPr>
        <dsp:cNvPr id="0" name=""/>
        <dsp:cNvSpPr/>
      </dsp:nvSpPr>
      <dsp:spPr>
        <a:xfrm>
          <a:off x="4193353" y="1110330"/>
          <a:ext cx="4655036" cy="1862014"/>
        </a:xfrm>
        <a:prstGeom prst="chevron">
          <a:avLst/>
        </a:prstGeom>
        <a:solidFill>
          <a:schemeClr val="accent3">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sl-SI" sz="4000" b="1" kern="1200" noProof="0" dirty="0"/>
            <a:t>Spopadite se z izzivi</a:t>
          </a:r>
          <a:endParaRPr lang="en-GB" sz="4000" b="1" kern="1200" noProof="0" dirty="0"/>
        </a:p>
      </dsp:txBody>
      <dsp:txXfrm>
        <a:off x="5124360" y="1110330"/>
        <a:ext cx="2793022" cy="1862014"/>
      </dsp:txXfrm>
    </dsp:sp>
    <dsp:sp modelId="{746EA2F0-E86F-49AB-AC87-7ADA24B4004D}">
      <dsp:nvSpPr>
        <dsp:cNvPr id="0" name=""/>
        <dsp:cNvSpPr/>
      </dsp:nvSpPr>
      <dsp:spPr>
        <a:xfrm>
          <a:off x="8382886" y="1110330"/>
          <a:ext cx="4655036" cy="1862014"/>
        </a:xfrm>
        <a:prstGeom prst="chevron">
          <a:avLst/>
        </a:prstGeom>
        <a:solidFill>
          <a:schemeClr val="accent4">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sl-SI" sz="4000" b="1" kern="1200" noProof="0" dirty="0">
              <a:solidFill>
                <a:schemeClr val="bg1"/>
              </a:solidFill>
            </a:rPr>
            <a:t>Živite svoje sanje – Ciljajte višje</a:t>
          </a:r>
          <a:endParaRPr lang="en-GB" sz="4000" b="1" kern="1200" noProof="0" dirty="0">
            <a:solidFill>
              <a:schemeClr val="bg1"/>
            </a:solidFill>
          </a:endParaRPr>
        </a:p>
      </dsp:txBody>
      <dsp:txXfrm>
        <a:off x="9313893" y="1110330"/>
        <a:ext cx="2793022" cy="186201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841687-F5A1-4DE6-BA86-813EDF820EA9}" type="datetimeFigureOut">
              <a:rPr lang="en-GB" smtClean="0"/>
              <a:t>04/06/2024</a:t>
            </a:fld>
            <a:endParaRPr lang="en-GB"/>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7153F0-C691-461D-9925-780FD0D5D3A1}" type="slidenum">
              <a:rPr lang="en-GB" smtClean="0"/>
              <a:t>‹#›</a:t>
            </a:fld>
            <a:endParaRPr lang="en-GB"/>
          </a:p>
        </p:txBody>
      </p:sp>
    </p:spTree>
    <p:extLst>
      <p:ext uri="{BB962C8B-B14F-4D97-AF65-F5344CB8AC3E}">
        <p14:creationId xmlns:p14="http://schemas.microsoft.com/office/powerpoint/2010/main" val="291442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2</a:t>
            </a:fld>
            <a:endParaRPr lang="x-none"/>
          </a:p>
        </p:txBody>
      </p:sp>
    </p:spTree>
    <p:extLst>
      <p:ext uri="{BB962C8B-B14F-4D97-AF65-F5344CB8AC3E}">
        <p14:creationId xmlns:p14="http://schemas.microsoft.com/office/powerpoint/2010/main" val="3009788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11</a:t>
            </a:fld>
            <a:endParaRPr lang="x-none"/>
          </a:p>
        </p:txBody>
      </p:sp>
    </p:spTree>
    <p:extLst>
      <p:ext uri="{BB962C8B-B14F-4D97-AF65-F5344CB8AC3E}">
        <p14:creationId xmlns:p14="http://schemas.microsoft.com/office/powerpoint/2010/main" val="3532573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3</a:t>
            </a:fld>
            <a:endParaRPr lang="x-none"/>
          </a:p>
        </p:txBody>
      </p:sp>
    </p:spTree>
    <p:extLst>
      <p:ext uri="{BB962C8B-B14F-4D97-AF65-F5344CB8AC3E}">
        <p14:creationId xmlns:p14="http://schemas.microsoft.com/office/powerpoint/2010/main" val="2164947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4</a:t>
            </a:fld>
            <a:endParaRPr lang="x-none"/>
          </a:p>
        </p:txBody>
      </p:sp>
    </p:spTree>
    <p:extLst>
      <p:ext uri="{BB962C8B-B14F-4D97-AF65-F5344CB8AC3E}">
        <p14:creationId xmlns:p14="http://schemas.microsoft.com/office/powerpoint/2010/main" val="2951641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5</a:t>
            </a:fld>
            <a:endParaRPr lang="x-none"/>
          </a:p>
        </p:txBody>
      </p:sp>
    </p:spTree>
    <p:extLst>
      <p:ext uri="{BB962C8B-B14F-4D97-AF65-F5344CB8AC3E}">
        <p14:creationId xmlns:p14="http://schemas.microsoft.com/office/powerpoint/2010/main" val="1104935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6</a:t>
            </a:fld>
            <a:endParaRPr lang="x-none"/>
          </a:p>
        </p:txBody>
      </p:sp>
    </p:spTree>
    <p:extLst>
      <p:ext uri="{BB962C8B-B14F-4D97-AF65-F5344CB8AC3E}">
        <p14:creationId xmlns:p14="http://schemas.microsoft.com/office/powerpoint/2010/main" val="414491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7</a:t>
            </a:fld>
            <a:endParaRPr lang="x-none"/>
          </a:p>
        </p:txBody>
      </p:sp>
    </p:spTree>
    <p:extLst>
      <p:ext uri="{BB962C8B-B14F-4D97-AF65-F5344CB8AC3E}">
        <p14:creationId xmlns:p14="http://schemas.microsoft.com/office/powerpoint/2010/main" val="632268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8</a:t>
            </a:fld>
            <a:endParaRPr lang="x-none"/>
          </a:p>
        </p:txBody>
      </p:sp>
    </p:spTree>
    <p:extLst>
      <p:ext uri="{BB962C8B-B14F-4D97-AF65-F5344CB8AC3E}">
        <p14:creationId xmlns:p14="http://schemas.microsoft.com/office/powerpoint/2010/main" val="3420223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sz="1400" dirty="0"/>
          </a:p>
        </p:txBody>
      </p:sp>
      <p:sp>
        <p:nvSpPr>
          <p:cNvPr id="4" name="Slide Number Placeholder 3"/>
          <p:cNvSpPr>
            <a:spLocks noGrp="1"/>
          </p:cNvSpPr>
          <p:nvPr>
            <p:ph type="sldNum" sz="quarter" idx="5"/>
          </p:nvPr>
        </p:nvSpPr>
        <p:spPr/>
        <p:txBody>
          <a:bodyPr/>
          <a:lstStyle/>
          <a:p>
            <a:fld id="{E75D10BA-3ED9-B045-8D95-C23D931E1764}" type="slidenum">
              <a:rPr lang="x-none" smtClean="0"/>
              <a:t>9</a:t>
            </a:fld>
            <a:endParaRPr lang="x-none"/>
          </a:p>
        </p:txBody>
      </p:sp>
    </p:spTree>
    <p:extLst>
      <p:ext uri="{BB962C8B-B14F-4D97-AF65-F5344CB8AC3E}">
        <p14:creationId xmlns:p14="http://schemas.microsoft.com/office/powerpoint/2010/main" val="976362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5D10BA-3ED9-B045-8D95-C23D931E1764}" type="slidenum">
              <a:rPr lang="x-none" smtClean="0"/>
              <a:t>10</a:t>
            </a:fld>
            <a:endParaRPr lang="x-none"/>
          </a:p>
        </p:txBody>
      </p:sp>
    </p:spTree>
    <p:extLst>
      <p:ext uri="{BB962C8B-B14F-4D97-AF65-F5344CB8AC3E}">
        <p14:creationId xmlns:p14="http://schemas.microsoft.com/office/powerpoint/2010/main" val="4293788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Uredite slog podnaslova matrice</a:t>
            </a:r>
          </a:p>
        </p:txBody>
      </p:sp>
      <p:sp>
        <p:nvSpPr>
          <p:cNvPr id="4" name="Označba mesta datuma 3"/>
          <p:cNvSpPr>
            <a:spLocks noGrp="1"/>
          </p:cNvSpPr>
          <p:nvPr>
            <p:ph type="dt" sz="half" idx="10"/>
          </p:nvPr>
        </p:nvSpPr>
        <p:spPr/>
        <p:txBody>
          <a:bodyPr/>
          <a:lstStyle/>
          <a:p>
            <a:fld id="{EAAF55C1-4B36-497E-A805-974417FF186E}" type="datetimeFigureOut">
              <a:rPr lang="sl-SI" smtClean="0"/>
              <a:t>4. 06. 2024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386169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EAAF55C1-4B36-497E-A805-974417FF186E}" type="datetimeFigureOut">
              <a:rPr lang="sl-SI" smtClean="0"/>
              <a:t>4. 06. 2024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106604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EAAF55C1-4B36-497E-A805-974417FF186E}" type="datetimeFigureOut">
              <a:rPr lang="sl-SI" smtClean="0"/>
              <a:t>4. 06. 2024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2719034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12">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AAEEF67E-5443-9A4E-8086-A698B183C6E4}"/>
              </a:ext>
            </a:extLst>
          </p:cNvPr>
          <p:cNvSpPr>
            <a:spLocks noGrp="1"/>
          </p:cNvSpPr>
          <p:nvPr>
            <p:ph type="title"/>
          </p:nvPr>
        </p:nvSpPr>
        <p:spPr>
          <a:xfrm>
            <a:off x="511834" y="365126"/>
            <a:ext cx="10841966" cy="1013508"/>
          </a:xfrm>
        </p:spPr>
        <p:txBody>
          <a:bodyPr/>
          <a:lstStyle/>
          <a:p>
            <a:r>
              <a:rPr lang="sl-SI"/>
              <a:t>Posebnost o Sloveniji</a:t>
            </a:r>
          </a:p>
        </p:txBody>
      </p:sp>
      <p:sp>
        <p:nvSpPr>
          <p:cNvPr id="4" name="Content Placeholder 5">
            <a:extLst>
              <a:ext uri="{FF2B5EF4-FFF2-40B4-BE49-F238E27FC236}">
                <a16:creationId xmlns:a16="http://schemas.microsoft.com/office/drawing/2014/main" id="{4843A8BB-166C-C341-8AC6-C58CDA18505A}"/>
              </a:ext>
            </a:extLst>
          </p:cNvPr>
          <p:cNvSpPr>
            <a:spLocks noGrp="1"/>
          </p:cNvSpPr>
          <p:nvPr>
            <p:ph sz="quarter" idx="14" hasCustomPrompt="1"/>
          </p:nvPr>
        </p:nvSpPr>
        <p:spPr>
          <a:xfrm>
            <a:off x="511835" y="1709109"/>
            <a:ext cx="10754263" cy="4655178"/>
          </a:xfrm>
        </p:spPr>
        <p:txBody>
          <a:bodyPr numCol="2" spcCol="252000">
            <a:noAutofit/>
          </a:bodyPr>
          <a:lstStyle>
            <a:lvl1pPr marL="0" indent="0">
              <a:buNone/>
              <a:defRPr sz="1200"/>
            </a:lvl1pPr>
          </a:lstStyle>
          <a:p>
            <a:r>
              <a:rPr lang="sl-SI"/>
              <a:t>Logarska dolina je ena najlepših alpskih dolin v Evropi. Ima obliko amfiteatra, vrhovi Kamniških in Savinjskih Alp pa se dvigujejo visoko nad mogočnimi gozdovi in mokrotnimi travniki. Logarska dolina je na nadmorski višini od 730 do 1.000 metrov, dolga je 10 kilometrov, široka pa 250 metrov. Njen biser je 80 metrov visok slap Rinka.</a:t>
            </a:r>
            <a:endParaRPr lang="x-none"/>
          </a:p>
          <a:p>
            <a:r>
              <a:rPr lang="sl-SI"/>
              <a:t>Slovenski kozolci so med najpomembnejšimi in najprepoznavnejšimi deli naše kulturne dediščine. Kozolec je prostostoječa konstrukcija, nepremična, pretežno lesena, odprta, vendar pokrita s streho in namenjena sušenju in shranjevanju sena. Streha takega kozolca je dvokapna in pokrita z različnimi materiali: s slamo, opeko in cementom, danes pa tudi s pločevino.  </a:t>
            </a:r>
            <a:endParaRPr lang="x-none"/>
          </a:p>
          <a:p>
            <a:r>
              <a:rPr lang="sl-SI"/>
              <a:t>Svetovno znana kobilarna Lipica, ki slovi po vzgoji lipicancev, deluje že od ustanovitve leta 1950. Lipicanci so zaradi svoje lepe bele barve, skoraj neverjetne sposobnosti učenja in plesnih veščin svetovna turistična zanimivost.</a:t>
            </a:r>
            <a:endParaRPr lang="x-none"/>
          </a:p>
          <a:p>
            <a:r>
              <a:rPr lang="sl-SI"/>
              <a:t>V Sloveniji je registriranih 13.150 kraških jam. Najgloblja je jama Čehi 2, ki sega kar 1.550 metrov v globino. Najznamenitejša je Postojnska jama, Škocjanske jame pa so vpisane na Unescov seznam.</a:t>
            </a:r>
            <a:endParaRPr lang="x-none"/>
          </a:p>
          <a:p>
            <a:r>
              <a:rPr lang="sl-SI"/>
              <a:t>Ljubljana, prestolnica Slovenije, je s slabimi 300 tisoč prebivalci največje slovensko mesto. Nekdaj je tu stalo rimsko mesto Emona. Na vzpetini sredi mesta so že v 9. stoletju postavili grad, mesto pa je zacvetelo v srednjem veku. Še danes je njegova dediščina očarljivo staro mestno jedro, ki je stisnjeno med grajski hrib in reko Ljubljanico.</a:t>
            </a:r>
            <a:endParaRPr lang="x-none"/>
          </a:p>
          <a:p>
            <a:r>
              <a:rPr lang="sl-SI"/>
              <a:t>5.200 let je staro najstarejše leseno kolo z osjo na svetu, ki so ga našli na Ljubljanskem barju.</a:t>
            </a:r>
            <a:endParaRPr lang="x-none"/>
          </a:p>
          <a:p>
            <a:r>
              <a:rPr lang="sl-SI"/>
              <a:t>Najvišja gora v Sloveniji in tudi simbol slovenstva je Triglav z 2.864 metri nad morjem. Na njem od leta 1895 stoji pločevinasti Aljažev stolp, ki je prvotno služil kot majhno zavetišče. Slovenske gore po podatkih Planinske zveze Slovenije obišče več kot 1,7 milijona obiskovalcev. V Sloveniji je urejenih več kot 2.000 planinskih poti, mreža je dolga dobrih 10.000 kilometrov, ki pripeljejo do 178 planinskih koč, zavetišč in bivakov s 7.400 ležišči in več kot 10.000 sedišči.</a:t>
            </a:r>
            <a:endParaRPr lang="x-none"/>
          </a:p>
          <a:p>
            <a:r>
              <a:rPr lang="sl-SI"/>
              <a:t>Slovenci smo vidno prispevali v svetovno zakladnico znanja: izumitelji narodnozabavne glasbe in teorij o vožnjah po vesolju, raziskovalci sveta, odkritelja logaritmov in fizikalnega zakona o toplotnem sevanju …</a:t>
            </a:r>
            <a:endParaRPr lang="x-none"/>
          </a:p>
          <a:p>
            <a:r>
              <a:rPr lang="sl-SI"/>
              <a:t>Skoraj 30 % prebivalcev deluje v različnih oblikah prostovoljne dejavnosti.</a:t>
            </a:r>
            <a:endParaRPr lang="x-none"/>
          </a:p>
          <a:p>
            <a:r>
              <a:rPr lang="sl-SI"/>
              <a:t>Slovenija je peta največja proizvajalka hmelja na svetu.</a:t>
            </a:r>
            <a:endParaRPr lang="x-none"/>
          </a:p>
          <a:p>
            <a:r>
              <a:rPr lang="sl-SI"/>
              <a:t>V slovenskih gozdovih raste 950 rastlinskih vrst, v njem domuje 95 vrst ptic, 70 vrst sesalcev, 17 vrst dvoživk in 10 vrst plazilcev. Med gozdnimi prebivalci so tudi rjavi medved, ris in volk.</a:t>
            </a:r>
            <a:endParaRPr lang="x-none"/>
          </a:p>
          <a:p>
            <a:r>
              <a:rPr lang="sl-SI"/>
              <a:t>Slovenski gozdovi letno porabijo okoli 7,5 milijona ton ogljikovega dioksida, katerega del se veže v les, in proizvedejo okoli 5,5 milijona ton kisika.</a:t>
            </a:r>
            <a:endParaRPr lang="x-none"/>
          </a:p>
        </p:txBody>
      </p:sp>
    </p:spTree>
    <p:extLst>
      <p:ext uri="{BB962C8B-B14F-4D97-AF65-F5344CB8AC3E}">
        <p14:creationId xmlns:p14="http://schemas.microsoft.com/office/powerpoint/2010/main" val="3651487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7AEF912-7343-DB43-965C-93DBED7232BD}"/>
              </a:ext>
            </a:extLst>
          </p:cNvPr>
          <p:cNvSpPr>
            <a:spLocks noGrp="1"/>
          </p:cNvSpPr>
          <p:nvPr>
            <p:ph type="dt" sz="half" idx="10"/>
          </p:nvPr>
        </p:nvSpPr>
        <p:spPr>
          <a:xfrm>
            <a:off x="838200" y="6356350"/>
            <a:ext cx="2743200" cy="365125"/>
          </a:xfrm>
          <a:prstGeom prst="rect">
            <a:avLst/>
          </a:prstGeom>
        </p:spPr>
        <p:txBody>
          <a:bodyPr/>
          <a:lstStyle/>
          <a:p>
            <a:r>
              <a:rPr lang="en-US"/>
              <a:t>30 May 2021</a:t>
            </a:r>
            <a:endParaRPr lang="x-none"/>
          </a:p>
        </p:txBody>
      </p:sp>
      <p:sp>
        <p:nvSpPr>
          <p:cNvPr id="4" name="Footer Placeholder 3">
            <a:extLst>
              <a:ext uri="{FF2B5EF4-FFF2-40B4-BE49-F238E27FC236}">
                <a16:creationId xmlns:a16="http://schemas.microsoft.com/office/drawing/2014/main" id="{70886AF9-67C5-0C44-B880-C195BC5060F5}"/>
              </a:ext>
            </a:extLst>
          </p:cNvPr>
          <p:cNvSpPr>
            <a:spLocks noGrp="1"/>
          </p:cNvSpPr>
          <p:nvPr>
            <p:ph type="ftr" sz="quarter" idx="11"/>
          </p:nvPr>
        </p:nvSpPr>
        <p:spPr>
          <a:xfrm>
            <a:off x="4038600" y="6356350"/>
            <a:ext cx="4114800" cy="365125"/>
          </a:xfrm>
          <a:prstGeom prst="rect">
            <a:avLst/>
          </a:prstGeom>
        </p:spPr>
        <p:txBody>
          <a:bodyPr/>
          <a:lstStyle/>
          <a:p>
            <a:r>
              <a:rPr lang="en-GB"/>
              <a:t>Slovensko predsedovanje Svetu Evrope</a:t>
            </a:r>
            <a:endParaRPr lang="x-none"/>
          </a:p>
        </p:txBody>
      </p:sp>
      <p:sp>
        <p:nvSpPr>
          <p:cNvPr id="14" name="Picture Placeholder 13">
            <a:extLst>
              <a:ext uri="{FF2B5EF4-FFF2-40B4-BE49-F238E27FC236}">
                <a16:creationId xmlns:a16="http://schemas.microsoft.com/office/drawing/2014/main" id="{57C393A1-2D8A-774D-8A5A-8C20A5154E09}"/>
              </a:ext>
            </a:extLst>
          </p:cNvPr>
          <p:cNvSpPr>
            <a:spLocks noGrp="1"/>
          </p:cNvSpPr>
          <p:nvPr>
            <p:ph type="pic" sz="quarter" idx="15"/>
          </p:nvPr>
        </p:nvSpPr>
        <p:spPr>
          <a:xfrm>
            <a:off x="3935413" y="0"/>
            <a:ext cx="7632700" cy="6237288"/>
          </a:xfrm>
        </p:spPr>
        <p:txBody>
          <a:bodyPr/>
          <a:lstStyle/>
          <a:p>
            <a:endParaRPr lang="sl-SI"/>
          </a:p>
        </p:txBody>
      </p:sp>
      <p:sp>
        <p:nvSpPr>
          <p:cNvPr id="10" name="Title 9">
            <a:extLst>
              <a:ext uri="{FF2B5EF4-FFF2-40B4-BE49-F238E27FC236}">
                <a16:creationId xmlns:a16="http://schemas.microsoft.com/office/drawing/2014/main" id="{FBA34918-AD68-4E4E-B677-6D585A008F09}"/>
              </a:ext>
            </a:extLst>
          </p:cNvPr>
          <p:cNvSpPr>
            <a:spLocks noGrp="1"/>
          </p:cNvSpPr>
          <p:nvPr>
            <p:ph type="title"/>
          </p:nvPr>
        </p:nvSpPr>
        <p:spPr>
          <a:xfrm>
            <a:off x="155575" y="4979689"/>
            <a:ext cx="11412538" cy="1325563"/>
          </a:xfrm>
        </p:spPr>
        <p:txBody>
          <a:bodyPr/>
          <a:lstStyle>
            <a:lvl1pPr algn="ctr">
              <a:defRPr/>
            </a:lvl1pPr>
          </a:lstStyle>
          <a:p>
            <a:r>
              <a:rPr lang="en-GB"/>
              <a:t>Click to edit Master title style</a:t>
            </a:r>
            <a:endParaRPr lang="sl-SI"/>
          </a:p>
        </p:txBody>
      </p:sp>
      <p:sp>
        <p:nvSpPr>
          <p:cNvPr id="8" name="Content Placeholder 16">
            <a:extLst>
              <a:ext uri="{FF2B5EF4-FFF2-40B4-BE49-F238E27FC236}">
                <a16:creationId xmlns:a16="http://schemas.microsoft.com/office/drawing/2014/main" id="{5FFCE833-D3F0-6543-898A-FE9979F8ED89}"/>
              </a:ext>
            </a:extLst>
          </p:cNvPr>
          <p:cNvSpPr>
            <a:spLocks noGrp="1"/>
          </p:cNvSpPr>
          <p:nvPr>
            <p:ph sz="quarter" idx="14"/>
          </p:nvPr>
        </p:nvSpPr>
        <p:spPr>
          <a:xfrm>
            <a:off x="1150370" y="1810191"/>
            <a:ext cx="4156416" cy="3372945"/>
          </a:xfrm>
        </p:spPr>
        <p:txBody>
          <a:bodyPr anchor="t">
            <a:normAutofit/>
          </a:bodyPr>
          <a:lstStyle>
            <a:lvl1pPr marL="0" indent="0" algn="l">
              <a:buNone/>
              <a:defRPr/>
            </a:lvl1pPr>
          </a:lstStyle>
          <a:p>
            <a:pPr>
              <a:lnSpc>
                <a:spcPts val="3200"/>
              </a:lnSpc>
            </a:pPr>
            <a:r>
              <a:rPr lang="sl-SI" sz="2400"/>
              <a:t>Slovenija se ponaša z izjemno geografsko in geostrateško lego. </a:t>
            </a:r>
          </a:p>
        </p:txBody>
      </p:sp>
    </p:spTree>
    <p:extLst>
      <p:ext uri="{BB962C8B-B14F-4D97-AF65-F5344CB8AC3E}">
        <p14:creationId xmlns:p14="http://schemas.microsoft.com/office/powerpoint/2010/main" val="139234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EAAF55C1-4B36-497E-A805-974417FF186E}" type="datetimeFigureOut">
              <a:rPr lang="sl-SI" smtClean="0"/>
              <a:t>4. 06. 2024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416689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EAAF55C1-4B36-497E-A805-974417FF186E}" type="datetimeFigureOut">
              <a:rPr lang="sl-SI" smtClean="0"/>
              <a:t>4. 06. 2024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1837899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EAAF55C1-4B36-497E-A805-974417FF186E}" type="datetimeFigureOut">
              <a:rPr lang="sl-SI" smtClean="0"/>
              <a:t>4. 06. 2024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255964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EAAF55C1-4B36-497E-A805-974417FF186E}" type="datetimeFigureOut">
              <a:rPr lang="sl-SI" smtClean="0"/>
              <a:t>4. 06. 2024</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76353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EAAF55C1-4B36-497E-A805-974417FF186E}" type="datetimeFigureOut">
              <a:rPr lang="sl-SI" smtClean="0"/>
              <a:t>4. 06. 2024</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2872517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EAAF55C1-4B36-497E-A805-974417FF186E}" type="datetimeFigureOut">
              <a:rPr lang="sl-SI" smtClean="0"/>
              <a:t>4. 06. 2024</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240521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EAAF55C1-4B36-497E-A805-974417FF186E}" type="datetimeFigureOut">
              <a:rPr lang="sl-SI" smtClean="0"/>
              <a:t>4. 06. 2024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1573049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EAAF55C1-4B36-497E-A805-974417FF186E}" type="datetimeFigureOut">
              <a:rPr lang="sl-SI" smtClean="0"/>
              <a:t>4. 06. 2024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E0F42B0B-5823-4D86-A422-CDF544F66241}" type="slidenum">
              <a:rPr lang="sl-SI" smtClean="0"/>
              <a:t>‹#›</a:t>
            </a:fld>
            <a:endParaRPr lang="sl-SI"/>
          </a:p>
        </p:txBody>
      </p:sp>
    </p:spTree>
    <p:extLst>
      <p:ext uri="{BB962C8B-B14F-4D97-AF65-F5344CB8AC3E}">
        <p14:creationId xmlns:p14="http://schemas.microsoft.com/office/powerpoint/2010/main" val="1128961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F55C1-4B36-497E-A805-974417FF186E}" type="datetimeFigureOut">
              <a:rPr lang="sl-SI" smtClean="0"/>
              <a:t>4. 06. 2024</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F42B0B-5823-4D86-A422-CDF544F66241}" type="slidenum">
              <a:rPr lang="sl-SI" smtClean="0"/>
              <a:t>‹#›</a:t>
            </a:fld>
            <a:endParaRPr lang="sl-SI"/>
          </a:p>
        </p:txBody>
      </p:sp>
    </p:spTree>
    <p:extLst>
      <p:ext uri="{BB962C8B-B14F-4D97-AF65-F5344CB8AC3E}">
        <p14:creationId xmlns:p14="http://schemas.microsoft.com/office/powerpoint/2010/main" val="1640960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s://www.skupnost-vss.si/" TargetMode="External"/><Relationship Id="rId7"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image" Target="../media/image2.png"/><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skupnost-vss.si/" TargetMode="External"/><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mailto:Alicia.miklavcic@skupnost-vss.si" TargetMode="Externa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skupnost-vss.si/" TargetMode="External"/><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inclusivet.eu/mapping-report/" TargetMode="External"/><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skupnost-vss.si/" TargetMode="External"/><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3" Type="http://schemas.openxmlformats.org/officeDocument/2006/relationships/hyperlink" Target="https://learntowork.eu/?lang=sl" TargetMode="External"/><Relationship Id="rId18" Type="http://schemas.openxmlformats.org/officeDocument/2006/relationships/hyperlink" Target="https://www.skupnost-vss.si/" TargetMode="External"/><Relationship Id="rId26" Type="http://schemas.openxmlformats.org/officeDocument/2006/relationships/image" Target="../media/image19.png"/><Relationship Id="rId3" Type="http://schemas.openxmlformats.org/officeDocument/2006/relationships/hyperlink" Target="https://buildphe.eu/" TargetMode="External"/><Relationship Id="rId21" Type="http://schemas.openxmlformats.org/officeDocument/2006/relationships/image" Target="../media/image15.png"/><Relationship Id="rId34" Type="http://schemas.openxmlformats.org/officeDocument/2006/relationships/image" Target="../media/image21.jpeg"/><Relationship Id="rId7" Type="http://schemas.openxmlformats.org/officeDocument/2006/relationships/hyperlink" Target="https://www.eurashe.eu/projects/l5missing/" TargetMode="External"/><Relationship Id="rId12" Type="http://schemas.openxmlformats.org/officeDocument/2006/relationships/image" Target="../media/image11.png"/><Relationship Id="rId17" Type="http://schemas.openxmlformats.org/officeDocument/2006/relationships/image" Target="../media/image14.jpeg"/><Relationship Id="rId25" Type="http://schemas.openxmlformats.org/officeDocument/2006/relationships/image" Target="../media/image18.png"/><Relationship Id="rId33" Type="http://schemas.openxmlformats.org/officeDocument/2006/relationships/image" Target="../media/image20.png"/><Relationship Id="rId2" Type="http://schemas.openxmlformats.org/officeDocument/2006/relationships/notesSlide" Target="../notesSlides/notesSlide8.xml"/><Relationship Id="rId16" Type="http://schemas.openxmlformats.org/officeDocument/2006/relationships/image" Target="../media/image13.jpeg"/><Relationship Id="rId20" Type="http://schemas.openxmlformats.org/officeDocument/2006/relationships/image" Target="../media/image2.png"/><Relationship Id="rId29" Type="http://schemas.openxmlformats.org/officeDocument/2006/relationships/hyperlink" Target="https://qalead.eu/" TargetMode="External"/><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hyperlink" Target="https://mentortrain.eu/" TargetMode="External"/><Relationship Id="rId24" Type="http://schemas.openxmlformats.org/officeDocument/2006/relationships/image" Target="../media/image17.jpeg"/><Relationship Id="rId32" Type="http://schemas.openxmlformats.org/officeDocument/2006/relationships/hyperlink" Target="http://haphe.eurashe.eu/" TargetMode="External"/><Relationship Id="rId5" Type="http://schemas.openxmlformats.org/officeDocument/2006/relationships/hyperlink" Target="https://apprenticeshipq.eu/" TargetMode="External"/><Relationship Id="rId15" Type="http://schemas.openxmlformats.org/officeDocument/2006/relationships/hyperlink" Target="https://procsee.eu/" TargetMode="External"/><Relationship Id="rId23" Type="http://schemas.openxmlformats.org/officeDocument/2006/relationships/image" Target="../media/image16.png"/><Relationship Id="rId28" Type="http://schemas.openxmlformats.org/officeDocument/2006/relationships/hyperlink" Target="https://www.skupnost-vss.si/selfie-wbl-follow-up/" TargetMode="External"/><Relationship Id="rId36"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3.png"/><Relationship Id="rId31" Type="http://schemas.openxmlformats.org/officeDocument/2006/relationships/hyperlink" Target="https://ec.europa.eu/social/main.jsp?langId=en&amp;catId=89&amp;newsId=9761&amp;furtherNews=yes" TargetMode="External"/><Relationship Id="rId4" Type="http://schemas.openxmlformats.org/officeDocument/2006/relationships/image" Target="../media/image7.png"/><Relationship Id="rId9" Type="http://schemas.openxmlformats.org/officeDocument/2006/relationships/hyperlink" Target="https://apprenticetrack.eu/" TargetMode="External"/><Relationship Id="rId14" Type="http://schemas.openxmlformats.org/officeDocument/2006/relationships/image" Target="../media/image12.png"/><Relationship Id="rId22" Type="http://schemas.openxmlformats.org/officeDocument/2006/relationships/image" Target="../media/image4.png"/><Relationship Id="rId27" Type="http://schemas.openxmlformats.org/officeDocument/2006/relationships/hyperlink" Target="https://www.skupnost-vss.si/skupnost-vss/projekti/" TargetMode="External"/><Relationship Id="rId30" Type="http://schemas.openxmlformats.org/officeDocument/2006/relationships/hyperlink" Target="https://vet21001.eu/" TargetMode="External"/><Relationship Id="rId35" Type="http://schemas.openxmlformats.org/officeDocument/2006/relationships/image" Target="../media/image22.png"/><Relationship Id="rId8"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Naslov 1">
            <a:extLst>
              <a:ext uri="{FF2B5EF4-FFF2-40B4-BE49-F238E27FC236}">
                <a16:creationId xmlns:a16="http://schemas.microsoft.com/office/drawing/2014/main" id="{C05F1654-4F92-478D-B88A-E78303EA0CD6}"/>
              </a:ext>
            </a:extLst>
          </p:cNvPr>
          <p:cNvSpPr txBox="1">
            <a:spLocks/>
          </p:cNvSpPr>
          <p:nvPr/>
        </p:nvSpPr>
        <p:spPr>
          <a:xfrm>
            <a:off x="1140176" y="4047693"/>
            <a:ext cx="8614277" cy="131599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0"/>
              </a:spcBef>
            </a:pPr>
            <a:endParaRPr lang="en-GB" sz="2000" b="1" dirty="0">
              <a:solidFill>
                <a:srgbClr val="A9C53A"/>
              </a:solidFill>
              <a:latin typeface="Roboto" panose="02000000000000000000" pitchFamily="2" charset="0"/>
              <a:ea typeface="Roboto" panose="02000000000000000000" pitchFamily="2" charset="0"/>
              <a:cs typeface="+mn-cs"/>
            </a:endParaRPr>
          </a:p>
          <a:p>
            <a:pPr>
              <a:lnSpc>
                <a:spcPct val="100000"/>
              </a:lnSpc>
              <a:spcBef>
                <a:spcPts val="0"/>
              </a:spcBef>
            </a:pPr>
            <a:r>
              <a:rPr lang="sl-SI" sz="2000" b="1" dirty="0">
                <a:solidFill>
                  <a:srgbClr val="A9C53A"/>
                </a:solidFill>
                <a:latin typeface="Roboto" panose="02000000000000000000" pitchFamily="2" charset="0"/>
                <a:ea typeface="Roboto" panose="02000000000000000000" pitchFamily="2" charset="0"/>
                <a:cs typeface="+mn-cs"/>
              </a:rPr>
              <a:t>4 junij </a:t>
            </a:r>
            <a:r>
              <a:rPr lang="en-GB" sz="2000" b="1" dirty="0">
                <a:solidFill>
                  <a:srgbClr val="A9C53A"/>
                </a:solidFill>
                <a:latin typeface="Roboto" panose="02000000000000000000" pitchFamily="2" charset="0"/>
                <a:ea typeface="Roboto" panose="02000000000000000000" pitchFamily="2" charset="0"/>
                <a:cs typeface="+mn-cs"/>
              </a:rPr>
              <a:t>2024</a:t>
            </a:r>
          </a:p>
          <a:p>
            <a:pPr>
              <a:lnSpc>
                <a:spcPct val="100000"/>
              </a:lnSpc>
              <a:spcBef>
                <a:spcPts val="0"/>
              </a:spcBef>
            </a:pPr>
            <a:r>
              <a:rPr lang="en-GB" sz="2000" b="1" dirty="0">
                <a:solidFill>
                  <a:srgbClr val="A9C53A"/>
                </a:solidFill>
                <a:latin typeface="Roboto" panose="02000000000000000000" pitchFamily="2" charset="0"/>
                <a:ea typeface="Roboto" panose="02000000000000000000" pitchFamily="2" charset="0"/>
                <a:cs typeface="+mn-cs"/>
              </a:rPr>
              <a:t>Alicia Leonor Sauli Miklavčič</a:t>
            </a:r>
          </a:p>
          <a:p>
            <a:pPr>
              <a:lnSpc>
                <a:spcPct val="100000"/>
              </a:lnSpc>
              <a:spcBef>
                <a:spcPts val="0"/>
              </a:spcBef>
            </a:pPr>
            <a:r>
              <a:rPr lang="sl-SI" sz="2000" b="1" dirty="0">
                <a:solidFill>
                  <a:srgbClr val="A9C53A"/>
                </a:solidFill>
                <a:latin typeface="Roboto" panose="02000000000000000000" pitchFamily="2" charset="0"/>
                <a:ea typeface="Roboto" panose="02000000000000000000" pitchFamily="2" charset="0"/>
                <a:cs typeface="+mn-cs"/>
              </a:rPr>
              <a:t>Skupnost VSŠ</a:t>
            </a:r>
            <a:endParaRPr lang="en-GB" sz="2000" b="1" dirty="0">
              <a:solidFill>
                <a:srgbClr val="A9C53A"/>
              </a:solidFill>
              <a:latin typeface="Roboto" panose="02000000000000000000" pitchFamily="2" charset="0"/>
              <a:ea typeface="Roboto" panose="02000000000000000000" pitchFamily="2" charset="0"/>
              <a:cs typeface="+mn-cs"/>
            </a:endParaRPr>
          </a:p>
        </p:txBody>
      </p:sp>
      <p:sp>
        <p:nvSpPr>
          <p:cNvPr id="7" name="Pravokotnik 6">
            <a:extLst>
              <a:ext uri="{FF2B5EF4-FFF2-40B4-BE49-F238E27FC236}">
                <a16:creationId xmlns:a16="http://schemas.microsoft.com/office/drawing/2014/main" id="{BDFDF882-A58B-4CDC-B941-BBBC6D5C981A}"/>
              </a:ext>
            </a:extLst>
          </p:cNvPr>
          <p:cNvSpPr/>
          <p:nvPr/>
        </p:nvSpPr>
        <p:spPr>
          <a:xfrm>
            <a:off x="2133127" y="2152981"/>
            <a:ext cx="6928180" cy="1323439"/>
          </a:xfrm>
          <a:prstGeom prst="rect">
            <a:avLst/>
          </a:prstGeom>
        </p:spPr>
        <p:txBody>
          <a:bodyPr wrap="square">
            <a:spAutoFit/>
          </a:bodyPr>
          <a:lstStyle/>
          <a:p>
            <a:pPr algn="ctr">
              <a:lnSpc>
                <a:spcPct val="100000"/>
              </a:lnSpc>
              <a:spcBef>
                <a:spcPts val="0"/>
              </a:spcBef>
            </a:pPr>
            <a:r>
              <a:rPr lang="sl-SI" sz="4000" b="1" i="1" dirty="0" err="1">
                <a:solidFill>
                  <a:srgbClr val="596C35"/>
                </a:solidFill>
                <a:latin typeface="Roboto" panose="02000000000000000000" pitchFamily="2" charset="0"/>
                <a:ea typeface="Roboto" panose="02000000000000000000" pitchFamily="2" charset="0"/>
              </a:rPr>
              <a:t>InclusiVET</a:t>
            </a:r>
            <a:endParaRPr lang="en-GB" sz="4000" b="1" i="1" dirty="0">
              <a:solidFill>
                <a:srgbClr val="596C35"/>
              </a:solidFill>
              <a:latin typeface="Roboto" panose="02000000000000000000" pitchFamily="2" charset="0"/>
              <a:ea typeface="Roboto" panose="02000000000000000000" pitchFamily="2" charset="0"/>
            </a:endParaRPr>
          </a:p>
          <a:p>
            <a:pPr algn="ctr">
              <a:lnSpc>
                <a:spcPct val="100000"/>
              </a:lnSpc>
              <a:spcBef>
                <a:spcPts val="0"/>
              </a:spcBef>
            </a:pPr>
            <a:r>
              <a:rPr lang="sl-SI" sz="4000" b="1" i="1" dirty="0">
                <a:solidFill>
                  <a:srgbClr val="596C35"/>
                </a:solidFill>
                <a:latin typeface="Roboto" panose="02000000000000000000" pitchFamily="2" charset="0"/>
                <a:ea typeface="Roboto" panose="02000000000000000000" pitchFamily="2" charset="0"/>
              </a:rPr>
              <a:t>Orodje za samoevalvacijo</a:t>
            </a:r>
            <a:endParaRPr lang="en-GB" sz="4000" b="1" i="1" dirty="0">
              <a:solidFill>
                <a:srgbClr val="596C35"/>
              </a:solidFill>
              <a:latin typeface="Roboto" panose="02000000000000000000" pitchFamily="2" charset="0"/>
              <a:ea typeface="Roboto" panose="02000000000000000000" pitchFamily="2" charset="0"/>
            </a:endParaRPr>
          </a:p>
        </p:txBody>
      </p:sp>
      <p:pic>
        <p:nvPicPr>
          <p:cNvPr id="9" name="Slika 8">
            <a:extLst>
              <a:ext uri="{FF2B5EF4-FFF2-40B4-BE49-F238E27FC236}">
                <a16:creationId xmlns:a16="http://schemas.microsoft.com/office/drawing/2014/main" id="{80A1A164-1D45-4C16-A4F0-4237D756A5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3169" y="0"/>
            <a:ext cx="1668831" cy="6814110"/>
          </a:xfrm>
          <a:prstGeom prst="rect">
            <a:avLst/>
          </a:prstGeom>
        </p:spPr>
      </p:pic>
      <p:pic>
        <p:nvPicPr>
          <p:cNvPr id="12" name="Slika 11">
            <a:extLst>
              <a:ext uri="{FF2B5EF4-FFF2-40B4-BE49-F238E27FC236}">
                <a16:creationId xmlns:a16="http://schemas.microsoft.com/office/drawing/2014/main" id="{02CC5673-70E1-43C2-B3D0-56A9B8D9B0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1405" y="-30795"/>
            <a:ext cx="1668831" cy="881164"/>
          </a:xfrm>
          <a:prstGeom prst="rect">
            <a:avLst/>
          </a:prstGeom>
        </p:spPr>
      </p:pic>
      <p:pic>
        <p:nvPicPr>
          <p:cNvPr id="2" name="Slika 1">
            <a:extLst>
              <a:ext uri="{FF2B5EF4-FFF2-40B4-BE49-F238E27FC236}">
                <a16:creationId xmlns:a16="http://schemas.microsoft.com/office/drawing/2014/main" id="{0020AF4F-49B3-4F0A-94F3-EE7BC28625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12" y="123116"/>
            <a:ext cx="1804134" cy="573343"/>
          </a:xfrm>
          <a:prstGeom prst="rect">
            <a:avLst/>
          </a:prstGeom>
        </p:spPr>
      </p:pic>
      <p:pic>
        <p:nvPicPr>
          <p:cNvPr id="3" name="Picture 4">
            <a:extLst>
              <a:ext uri="{FF2B5EF4-FFF2-40B4-BE49-F238E27FC236}">
                <a16:creationId xmlns:a16="http://schemas.microsoft.com/office/drawing/2014/main" id="{F1C047BE-8125-8166-7AA1-07AFFE77490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2018" y="5934957"/>
            <a:ext cx="2828680" cy="923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795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Slika, ki vsebuje besede besedilo&#10;&#10;Opis je samodejno ustvarjen">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5882" y="134695"/>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21940" y="6174932"/>
            <a:ext cx="1204291" cy="635881"/>
          </a:xfrm>
          <a:prstGeom prst="rect">
            <a:avLst/>
          </a:prstGeom>
        </p:spPr>
      </p:pic>
      <p:graphicFrame>
        <p:nvGraphicFramePr>
          <p:cNvPr id="7" name="Označba mesta vsebine 5">
            <a:extLst>
              <a:ext uri="{FF2B5EF4-FFF2-40B4-BE49-F238E27FC236}">
                <a16:creationId xmlns:a16="http://schemas.microsoft.com/office/drawing/2014/main" id="{CDD5E03B-E611-4F0B-AA19-4C5A23DF71FC}"/>
              </a:ext>
            </a:extLst>
          </p:cNvPr>
          <p:cNvGraphicFramePr>
            <a:graphicFrameLocks/>
          </p:cNvGraphicFramePr>
          <p:nvPr>
            <p:extLst>
              <p:ext uri="{D42A27DB-BD31-4B8C-83A1-F6EECF244321}">
                <p14:modId xmlns:p14="http://schemas.microsoft.com/office/powerpoint/2010/main" val="1733213604"/>
              </p:ext>
            </p:extLst>
          </p:nvPr>
        </p:nvGraphicFramePr>
        <p:xfrm>
          <a:off x="1188293" y="1400147"/>
          <a:ext cx="13041744" cy="4082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Picture 4">
            <a:extLst>
              <a:ext uri="{FF2B5EF4-FFF2-40B4-BE49-F238E27FC236}">
                <a16:creationId xmlns:a16="http://schemas.microsoft.com/office/drawing/2014/main" id="{6D46725F-6148-F479-09D6-DE1662850A0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982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Slika, ki vsebuje besede besedilo&#10;&#10;Opis je samodejno ustvarjen">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5882" y="134695"/>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21940" y="6174932"/>
            <a:ext cx="1204291" cy="635881"/>
          </a:xfrm>
          <a:prstGeom prst="rect">
            <a:avLst/>
          </a:prstGeom>
        </p:spPr>
      </p:pic>
      <p:sp>
        <p:nvSpPr>
          <p:cNvPr id="9" name="Naslov 1">
            <a:extLst>
              <a:ext uri="{FF2B5EF4-FFF2-40B4-BE49-F238E27FC236}">
                <a16:creationId xmlns:a16="http://schemas.microsoft.com/office/drawing/2014/main" id="{206AA015-D795-42D6-BFC1-B674FF65F828}"/>
              </a:ext>
            </a:extLst>
          </p:cNvPr>
          <p:cNvSpPr txBox="1">
            <a:spLocks/>
          </p:cNvSpPr>
          <p:nvPr/>
        </p:nvSpPr>
        <p:spPr>
          <a:xfrm>
            <a:off x="1131542" y="4871012"/>
            <a:ext cx="8614277" cy="10009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0"/>
              </a:spcBef>
            </a:pPr>
            <a:r>
              <a:rPr lang="en-GB" sz="2000" b="1" dirty="0">
                <a:solidFill>
                  <a:srgbClr val="A9C53A"/>
                </a:solidFill>
                <a:latin typeface="Roboto" panose="02000000000000000000" pitchFamily="2" charset="0"/>
                <a:ea typeface="Roboto" panose="02000000000000000000" pitchFamily="2" charset="0"/>
                <a:cs typeface="+mn-cs"/>
              </a:rPr>
              <a:t>Alicia Leonor Sauli Miklavčič</a:t>
            </a:r>
            <a:endParaRPr lang="sl-SI" sz="2000" b="1" dirty="0">
              <a:solidFill>
                <a:srgbClr val="A9C53A"/>
              </a:solidFill>
              <a:latin typeface="Roboto" panose="02000000000000000000" pitchFamily="2" charset="0"/>
              <a:ea typeface="Roboto" panose="02000000000000000000" pitchFamily="2" charset="0"/>
              <a:cs typeface="+mn-cs"/>
            </a:endParaRPr>
          </a:p>
          <a:p>
            <a:pPr>
              <a:lnSpc>
                <a:spcPct val="100000"/>
              </a:lnSpc>
              <a:spcBef>
                <a:spcPts val="0"/>
              </a:spcBef>
            </a:pPr>
            <a:r>
              <a:rPr lang="sl-SI" sz="2000" b="1" i="1" dirty="0">
                <a:solidFill>
                  <a:srgbClr val="A9C53A"/>
                </a:solidFill>
                <a:latin typeface="Roboto" panose="02000000000000000000" pitchFamily="2" charset="0"/>
                <a:ea typeface="Roboto" panose="02000000000000000000" pitchFamily="2" charset="0"/>
                <a:cs typeface="+mn-cs"/>
              </a:rPr>
              <a:t>Skupnost VSŠ</a:t>
            </a:r>
            <a:endParaRPr lang="en-GB" sz="2000" b="1" i="1" dirty="0">
              <a:solidFill>
                <a:srgbClr val="A9C53A"/>
              </a:solidFill>
              <a:latin typeface="Roboto" panose="02000000000000000000" pitchFamily="2" charset="0"/>
              <a:ea typeface="Roboto" panose="02000000000000000000" pitchFamily="2" charset="0"/>
              <a:cs typeface="+mn-cs"/>
            </a:endParaRPr>
          </a:p>
          <a:p>
            <a:pPr>
              <a:lnSpc>
                <a:spcPct val="100000"/>
              </a:lnSpc>
              <a:spcBef>
                <a:spcPts val="0"/>
              </a:spcBef>
            </a:pPr>
            <a:r>
              <a:rPr lang="sl-SI" sz="2000" b="1" dirty="0">
                <a:solidFill>
                  <a:srgbClr val="A9C53A"/>
                </a:solidFill>
                <a:latin typeface="Roboto" panose="02000000000000000000" pitchFamily="2" charset="0"/>
                <a:ea typeface="Roboto" panose="02000000000000000000" pitchFamily="2" charset="0"/>
                <a:cs typeface="+mn-cs"/>
                <a:hlinkClick r:id="rId6"/>
              </a:rPr>
              <a:t>alicia.miklavcic@skupnost-vss.si</a:t>
            </a:r>
            <a:r>
              <a:rPr lang="sl-SI" sz="2000" b="1" dirty="0">
                <a:solidFill>
                  <a:srgbClr val="A9C53A"/>
                </a:solidFill>
                <a:latin typeface="Roboto" panose="02000000000000000000" pitchFamily="2" charset="0"/>
                <a:ea typeface="Roboto" panose="02000000000000000000" pitchFamily="2" charset="0"/>
                <a:cs typeface="+mn-cs"/>
              </a:rPr>
              <a:t> </a:t>
            </a:r>
            <a:endParaRPr lang="en-GB" sz="2000" b="1" dirty="0">
              <a:solidFill>
                <a:srgbClr val="A9C53A"/>
              </a:solidFill>
              <a:latin typeface="Roboto" panose="02000000000000000000" pitchFamily="2" charset="0"/>
              <a:ea typeface="Roboto" panose="02000000000000000000" pitchFamily="2" charset="0"/>
              <a:cs typeface="+mn-cs"/>
            </a:endParaRPr>
          </a:p>
        </p:txBody>
      </p:sp>
      <p:sp>
        <p:nvSpPr>
          <p:cNvPr id="10" name="Pravokotnik 9">
            <a:extLst>
              <a:ext uri="{FF2B5EF4-FFF2-40B4-BE49-F238E27FC236}">
                <a16:creationId xmlns:a16="http://schemas.microsoft.com/office/drawing/2014/main" id="{D4B6EF90-326D-4674-8C98-77E36F1E8740}"/>
              </a:ext>
            </a:extLst>
          </p:cNvPr>
          <p:cNvSpPr/>
          <p:nvPr/>
        </p:nvSpPr>
        <p:spPr>
          <a:xfrm>
            <a:off x="2390680" y="3658168"/>
            <a:ext cx="6096000" cy="707886"/>
          </a:xfrm>
          <a:prstGeom prst="rect">
            <a:avLst/>
          </a:prstGeom>
        </p:spPr>
        <p:txBody>
          <a:bodyPr>
            <a:spAutoFit/>
          </a:bodyPr>
          <a:lstStyle/>
          <a:p>
            <a:pPr algn="ctr">
              <a:lnSpc>
                <a:spcPct val="100000"/>
              </a:lnSpc>
              <a:spcBef>
                <a:spcPts val="0"/>
              </a:spcBef>
            </a:pPr>
            <a:r>
              <a:rPr lang="sl-SI" sz="4000" b="1" i="1" dirty="0">
                <a:solidFill>
                  <a:srgbClr val="596C35"/>
                </a:solidFill>
                <a:latin typeface="Roboto" panose="02000000000000000000" pitchFamily="2" charset="0"/>
                <a:ea typeface="Roboto" panose="02000000000000000000" pitchFamily="2" charset="0"/>
              </a:rPr>
              <a:t>Hvala</a:t>
            </a:r>
            <a:endParaRPr lang="en-GB" sz="4000" dirty="0">
              <a:solidFill>
                <a:srgbClr val="596C35"/>
              </a:solidFill>
            </a:endParaRPr>
          </a:p>
        </p:txBody>
      </p:sp>
      <p:pic>
        <p:nvPicPr>
          <p:cNvPr id="14" name="Slika 13" descr="Slika, ki vsebuje besede sedeče, hrana, ljudje, držanje&#10;&#10;Opis je samodejno ustvarjen">
            <a:hlinkClick r:id="rId3"/>
            <a:extLst>
              <a:ext uri="{FF2B5EF4-FFF2-40B4-BE49-F238E27FC236}">
                <a16:creationId xmlns:a16="http://schemas.microsoft.com/office/drawing/2014/main" id="{A9036EA1-8B85-46D1-929B-B2CCD10EB6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33191" y="1266900"/>
            <a:ext cx="4147983" cy="1886310"/>
          </a:xfrm>
          <a:prstGeom prst="rect">
            <a:avLst/>
          </a:prstGeom>
        </p:spPr>
      </p:pic>
      <p:pic>
        <p:nvPicPr>
          <p:cNvPr id="2" name="Picture 4">
            <a:extLst>
              <a:ext uri="{FF2B5EF4-FFF2-40B4-BE49-F238E27FC236}">
                <a16:creationId xmlns:a16="http://schemas.microsoft.com/office/drawing/2014/main" id="{36CC583F-AC05-BBE8-052C-9DA420AFD5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999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Vsebina</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8297937" y="2253591"/>
            <a:ext cx="6111726" cy="3089965"/>
          </a:xfrm>
        </p:spPr>
        <p:txBody>
          <a:bodyPr/>
          <a:lstStyle/>
          <a:p>
            <a:pPr marL="457200" indent="-457200">
              <a:lnSpc>
                <a:spcPct val="100000"/>
              </a:lnSpc>
              <a:spcBef>
                <a:spcPts val="0"/>
              </a:spcBef>
              <a:buFont typeface="Wingdings" panose="05000000000000000000" pitchFamily="2" charset="2"/>
              <a:buChar char="Ø"/>
            </a:pPr>
            <a:r>
              <a:rPr lang="sl-SI" sz="3200" dirty="0">
                <a:solidFill>
                  <a:srgbClr val="343433"/>
                </a:solidFill>
              </a:rPr>
              <a:t>Uvod</a:t>
            </a:r>
            <a:endParaRPr lang="en-GB" sz="3200" dirty="0">
              <a:solidFill>
                <a:srgbClr val="343433"/>
              </a:solidFill>
            </a:endParaRPr>
          </a:p>
          <a:p>
            <a:pPr marL="457200" indent="-457200">
              <a:lnSpc>
                <a:spcPct val="100000"/>
              </a:lnSpc>
              <a:spcBef>
                <a:spcPts val="0"/>
              </a:spcBef>
              <a:buFont typeface="Wingdings" panose="05000000000000000000" pitchFamily="2" charset="2"/>
              <a:buChar char="Ø"/>
            </a:pPr>
            <a:r>
              <a:rPr lang="sl-SI" sz="3200" dirty="0">
                <a:solidFill>
                  <a:srgbClr val="343433"/>
                </a:solidFill>
              </a:rPr>
              <a:t>Namen</a:t>
            </a:r>
            <a:endParaRPr lang="en-GB" sz="3200" dirty="0">
              <a:solidFill>
                <a:srgbClr val="343433"/>
              </a:solidFill>
            </a:endParaRPr>
          </a:p>
          <a:p>
            <a:pPr marL="457200" indent="-457200">
              <a:lnSpc>
                <a:spcPct val="100000"/>
              </a:lnSpc>
              <a:spcBef>
                <a:spcPts val="0"/>
              </a:spcBef>
              <a:buFont typeface="Wingdings" panose="05000000000000000000" pitchFamily="2" charset="2"/>
              <a:buChar char="Ø"/>
            </a:pPr>
            <a:r>
              <a:rPr lang="sl-SI" sz="3200" dirty="0">
                <a:solidFill>
                  <a:srgbClr val="343433"/>
                </a:solidFill>
              </a:rPr>
              <a:t>Kaj?</a:t>
            </a:r>
            <a:endParaRPr lang="en-GB" sz="3200" dirty="0">
              <a:solidFill>
                <a:srgbClr val="343433"/>
              </a:solidFill>
            </a:endParaRPr>
          </a:p>
          <a:p>
            <a:pPr marL="457200" indent="-457200">
              <a:lnSpc>
                <a:spcPct val="100000"/>
              </a:lnSpc>
              <a:spcBef>
                <a:spcPts val="0"/>
              </a:spcBef>
              <a:buFont typeface="Wingdings" panose="05000000000000000000" pitchFamily="2" charset="2"/>
              <a:buChar char="Ø"/>
            </a:pPr>
            <a:r>
              <a:rPr lang="sl-SI" sz="3200" dirty="0">
                <a:solidFill>
                  <a:srgbClr val="343433"/>
                </a:solidFill>
              </a:rPr>
              <a:t>Zakaj?</a:t>
            </a:r>
            <a:endParaRPr lang="en-GB" sz="3200" dirty="0">
              <a:solidFill>
                <a:srgbClr val="343433"/>
              </a:solidFill>
            </a:endParaRPr>
          </a:p>
          <a:p>
            <a:pPr marL="457200" indent="-457200">
              <a:lnSpc>
                <a:spcPct val="100000"/>
              </a:lnSpc>
              <a:spcBef>
                <a:spcPts val="0"/>
              </a:spcBef>
              <a:buFont typeface="Wingdings" panose="05000000000000000000" pitchFamily="2" charset="2"/>
              <a:buChar char="Ø"/>
            </a:pPr>
            <a:r>
              <a:rPr lang="sl-SI" sz="3200" dirty="0">
                <a:solidFill>
                  <a:srgbClr val="343433"/>
                </a:solidFill>
              </a:rPr>
              <a:t>Komu</a:t>
            </a:r>
            <a:endParaRPr lang="en-GB" sz="3200" dirty="0">
              <a:solidFill>
                <a:srgbClr val="343433"/>
              </a:solidFill>
            </a:endParaRPr>
          </a:p>
          <a:p>
            <a:pPr marL="457200" indent="-457200">
              <a:lnSpc>
                <a:spcPct val="100000"/>
              </a:lnSpc>
              <a:spcBef>
                <a:spcPts val="0"/>
              </a:spcBef>
              <a:buFont typeface="Wingdings" panose="05000000000000000000" pitchFamily="2" charset="2"/>
              <a:buChar char="Ø"/>
            </a:pPr>
            <a:r>
              <a:rPr lang="sl-SI" sz="3200" dirty="0">
                <a:solidFill>
                  <a:srgbClr val="343433"/>
                </a:solidFill>
              </a:rPr>
              <a:t>Kako pričeti?</a:t>
            </a:r>
            <a:endParaRPr lang="en-GB" sz="320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a:blip r:embed="rId7"/>
          <a:stretch>
            <a:fillRect/>
          </a:stretch>
        </p:blipFill>
        <p:spPr>
          <a:xfrm>
            <a:off x="0" y="1288169"/>
            <a:ext cx="8214610" cy="5629841"/>
          </a:xfrm>
          <a:prstGeom prst="rect">
            <a:avLst/>
          </a:prstGeom>
        </p:spPr>
      </p:pic>
    </p:spTree>
    <p:extLst>
      <p:ext uri="{BB962C8B-B14F-4D97-AF65-F5344CB8AC3E}">
        <p14:creationId xmlns:p14="http://schemas.microsoft.com/office/powerpoint/2010/main" val="120385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Uvod</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5546361" y="1732923"/>
            <a:ext cx="9025023" cy="4759951"/>
          </a:xfrm>
        </p:spPr>
        <p:txBody>
          <a:bodyPr/>
          <a:lstStyle/>
          <a:p>
            <a:pPr algn="just">
              <a:lnSpc>
                <a:spcPct val="115000"/>
              </a:lnSpc>
            </a:pPr>
            <a:r>
              <a:rPr lang="fr-FR" sz="2800" dirty="0">
                <a:solidFill>
                  <a:srgbClr val="343433"/>
                </a:solidFill>
                <a:effectLst/>
                <a:latin typeface="Arial" panose="020B0604020202020204" pitchFamily="34" charset="0"/>
                <a:ea typeface="Arial" panose="020B0604020202020204" pitchFamily="34" charset="0"/>
              </a:rPr>
              <a:t>Ta navodila za akcijske načrte vključevanja v višjih strokovnih šolah so bila pripravljena kot del projekta Erasmus+ KA2 InclusiVET: vključevanje učečih se z manj priložnostmi v višjem strokovnem izobraževanju.</a:t>
            </a:r>
            <a:endParaRPr lang="sl-SI" sz="2800" dirty="0">
              <a:solidFill>
                <a:srgbClr val="343433"/>
              </a:solidFill>
              <a:effectLst/>
              <a:latin typeface="Arial" panose="020B0604020202020204" pitchFamily="34" charset="0"/>
              <a:ea typeface="Arial" panose="020B0604020202020204" pitchFamily="34" charset="0"/>
            </a:endParaRPr>
          </a:p>
          <a:p>
            <a:pPr marL="457200" indent="-457200">
              <a:lnSpc>
                <a:spcPct val="100000"/>
              </a:lnSpc>
              <a:spcBef>
                <a:spcPts val="0"/>
              </a:spcBef>
              <a:buFont typeface="Wingdings" panose="05000000000000000000" pitchFamily="2" charset="2"/>
              <a:buChar char="Ø"/>
            </a:pPr>
            <a:endParaRPr lang="en-GB" sz="320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7"/>
          <a:srcRect r="72263" b="68031"/>
          <a:stretch/>
        </p:blipFill>
        <p:spPr>
          <a:xfrm>
            <a:off x="0" y="1845898"/>
            <a:ext cx="5352802" cy="4228211"/>
          </a:xfrm>
          <a:prstGeom prst="rect">
            <a:avLst/>
          </a:prstGeom>
        </p:spPr>
      </p:pic>
    </p:spTree>
    <p:extLst>
      <p:ext uri="{BB962C8B-B14F-4D97-AF65-F5344CB8AC3E}">
        <p14:creationId xmlns:p14="http://schemas.microsoft.com/office/powerpoint/2010/main" val="3913764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Namen</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5489919" y="1692485"/>
            <a:ext cx="9025023" cy="4862226"/>
          </a:xfrm>
        </p:spPr>
        <p:txBody>
          <a:bodyPr/>
          <a:lstStyle/>
          <a:p>
            <a:pPr algn="just">
              <a:lnSpc>
                <a:spcPct val="115000"/>
              </a:lnSpc>
            </a:pPr>
            <a:r>
              <a:rPr lang="sl-SI" sz="2100" dirty="0">
                <a:solidFill>
                  <a:srgbClr val="343433"/>
                </a:solidFill>
                <a:effectLst/>
                <a:latin typeface="Arial" panose="020B0604020202020204" pitchFamily="34" charset="0"/>
                <a:ea typeface="Arial" panose="020B0604020202020204" pitchFamily="34" charset="0"/>
              </a:rPr>
              <a:t>N</a:t>
            </a:r>
            <a:r>
              <a:rPr lang="fr-FR" sz="2100" dirty="0">
                <a:solidFill>
                  <a:srgbClr val="343433"/>
                </a:solidFill>
                <a:effectLst/>
                <a:latin typeface="Arial" panose="020B0604020202020204" pitchFamily="34" charset="0"/>
                <a:ea typeface="Arial" panose="020B0604020202020204" pitchFamily="34" charset="0"/>
              </a:rPr>
              <a:t>amenjena</a:t>
            </a:r>
            <a:r>
              <a:rPr lang="sl-SI" sz="2100" dirty="0">
                <a:solidFill>
                  <a:srgbClr val="343433"/>
                </a:solidFill>
                <a:effectLst/>
                <a:latin typeface="Arial" panose="020B0604020202020204" pitchFamily="34" charset="0"/>
                <a:ea typeface="Arial" panose="020B0604020202020204" pitchFamily="34" charset="0"/>
              </a:rPr>
              <a:t> so</a:t>
            </a:r>
            <a:r>
              <a:rPr lang="fr-FR" sz="2100" dirty="0">
                <a:solidFill>
                  <a:srgbClr val="343433"/>
                </a:solidFill>
                <a:effectLst/>
                <a:latin typeface="Arial" panose="020B0604020202020204" pitchFamily="34" charset="0"/>
                <a:ea typeface="Arial" panose="020B0604020202020204" pitchFamily="34" charset="0"/>
              </a:rPr>
              <a:t> podpori višjim strokovnim šolam, ki so pripravljene upravljati sistem vključujočega vključevanja učečih se, ter predstaviti korake in metode, ki jih je treba upoštevati v tem procesu. Če želite izvedeti več o značilnostih, izzivih in priložnostih inkluzivnega vključevanja učečih se v višjem strokovnem izobraževanju, priporočamo </a:t>
            </a:r>
            <a:r>
              <a:rPr lang="fr-FR" sz="2100" u="sng" dirty="0">
                <a:solidFill>
                  <a:srgbClr val="343433"/>
                </a:solidFill>
                <a:effectLst/>
                <a:latin typeface="Arial" panose="020B0604020202020204" pitchFamily="34" charset="0"/>
                <a:ea typeface="Arial" panose="020B0604020202020204" pitchFamily="34" charset="0"/>
                <a:hlinkClick r:id="rId6">
                  <a:extLst>
                    <a:ext uri="{A12FA001-AC4F-418D-AE19-62706E023703}">
                      <ahyp:hlinkClr xmlns:ahyp="http://schemas.microsoft.com/office/drawing/2018/hyperlinkcolor" val="tx"/>
                    </a:ext>
                  </a:extLst>
                </a:hlinkClick>
              </a:rPr>
              <a:t>Poročilo stanja</a:t>
            </a:r>
            <a:r>
              <a:rPr lang="fr-FR" sz="2100" dirty="0">
                <a:solidFill>
                  <a:srgbClr val="343433"/>
                </a:solidFill>
                <a:effectLst/>
                <a:latin typeface="Arial" panose="020B0604020202020204" pitchFamily="34" charset="0"/>
                <a:ea typeface="Arial" panose="020B0604020202020204" pitchFamily="34" charset="0"/>
              </a:rPr>
              <a:t>, ki je bilo pripravljeno v okviru projekta InclusiveVET.</a:t>
            </a:r>
            <a:endParaRPr lang="sl-SI" sz="2100" dirty="0">
              <a:solidFill>
                <a:srgbClr val="343433"/>
              </a:solidFill>
              <a:effectLst/>
              <a:latin typeface="Arial" panose="020B0604020202020204" pitchFamily="34" charset="0"/>
              <a:ea typeface="Arial" panose="020B0604020202020204" pitchFamily="34" charset="0"/>
            </a:endParaRPr>
          </a:p>
          <a:p>
            <a:pPr marL="457200" indent="-457200">
              <a:lnSpc>
                <a:spcPct val="100000"/>
              </a:lnSpc>
              <a:spcBef>
                <a:spcPts val="0"/>
              </a:spcBef>
              <a:buFont typeface="Wingdings" panose="05000000000000000000" pitchFamily="2" charset="2"/>
              <a:buChar char="Ø"/>
            </a:pPr>
            <a:endParaRPr lang="en-GB" sz="320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8"/>
          <a:srcRect l="43188" r="43141" b="82108"/>
          <a:stretch/>
        </p:blipFill>
        <p:spPr>
          <a:xfrm>
            <a:off x="0" y="1630648"/>
            <a:ext cx="5489919" cy="4924063"/>
          </a:xfrm>
          <a:prstGeom prst="rect">
            <a:avLst/>
          </a:prstGeom>
        </p:spPr>
      </p:pic>
    </p:spTree>
    <p:extLst>
      <p:ext uri="{BB962C8B-B14F-4D97-AF65-F5344CB8AC3E}">
        <p14:creationId xmlns:p14="http://schemas.microsoft.com/office/powerpoint/2010/main" val="575245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Kaj?</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5489919" y="1555639"/>
            <a:ext cx="9025023" cy="5280044"/>
          </a:xfrm>
        </p:spPr>
        <p:txBody>
          <a:bodyPr/>
          <a:lstStyle/>
          <a:p>
            <a:pPr algn="just">
              <a:lnSpc>
                <a:spcPct val="115000"/>
              </a:lnSpc>
              <a:spcBef>
                <a:spcPts val="0"/>
              </a:spcBef>
            </a:pPr>
            <a:r>
              <a:rPr lang="fr-FR" sz="1800" dirty="0">
                <a:effectLst/>
                <a:latin typeface="Arial" panose="020B0604020202020204" pitchFamily="34" charset="0"/>
                <a:ea typeface="Arial" panose="020B0604020202020204" pitchFamily="34" charset="0"/>
              </a:rPr>
              <a:t>Navodila bodo obravnavala vključujoče prakse vključevanja učečih se in načrtovanje ukrepov vklujevanja v zvezi z naslednjimi vprašanji:</a:t>
            </a:r>
            <a:endParaRPr lang="sl-SI" sz="1800" dirty="0">
              <a:effectLst/>
              <a:latin typeface="Arial" panose="020B0604020202020204" pitchFamily="34" charset="0"/>
              <a:ea typeface="Arial" panose="020B0604020202020204" pitchFamily="34" charset="0"/>
            </a:endParaRPr>
          </a:p>
          <a:p>
            <a:pPr marL="342900" lvl="0" indent="-342900" algn="just">
              <a:lnSpc>
                <a:spcPct val="115000"/>
              </a:lnSpc>
              <a:spcBef>
                <a:spcPts val="0"/>
              </a:spcBef>
              <a:buFont typeface="Arial" panose="020B0604020202020204" pitchFamily="34" charset="0"/>
              <a:buAutoNum type="arabicPeriod"/>
            </a:pPr>
            <a:r>
              <a:rPr lang="fr-FR" sz="1800" u="none" strike="noStrike" dirty="0">
                <a:effectLst/>
                <a:latin typeface="Arial" panose="020B0604020202020204" pitchFamily="34" charset="0"/>
                <a:ea typeface="Arial" panose="020B0604020202020204" pitchFamily="34" charset="0"/>
              </a:rPr>
              <a:t>S kakšnimi izzivi se sooča vaša višja šola na področju vključujočega vključevanja učečih se?</a:t>
            </a:r>
            <a:endParaRPr lang="sl-SI"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spcBef>
                <a:spcPts val="0"/>
              </a:spcBef>
              <a:buFont typeface="Arial" panose="020B0604020202020204" pitchFamily="34" charset="0"/>
              <a:buAutoNum type="arabicPeriod"/>
            </a:pPr>
            <a:r>
              <a:rPr lang="fr-FR" sz="1800" u="none" strike="noStrike" dirty="0">
                <a:effectLst/>
                <a:latin typeface="Arial" panose="020B0604020202020204" pitchFamily="34" charset="0"/>
                <a:ea typeface="Arial" panose="020B0604020202020204" pitchFamily="34" charset="0"/>
              </a:rPr>
              <a:t>Katera področja mora obravnavati vaša višja šola?</a:t>
            </a:r>
            <a:endParaRPr lang="sl-SI"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spcBef>
                <a:spcPts val="0"/>
              </a:spcBef>
              <a:buFont typeface="Arial" panose="020B0604020202020204" pitchFamily="34" charset="0"/>
              <a:buAutoNum type="arabicPeriod"/>
            </a:pPr>
            <a:r>
              <a:rPr lang="fr-FR" sz="1800" u="none" strike="noStrike" dirty="0">
                <a:effectLst/>
                <a:latin typeface="Arial" panose="020B0604020202020204" pitchFamily="34" charset="0"/>
                <a:ea typeface="Arial" panose="020B0604020202020204" pitchFamily="34" charset="0"/>
              </a:rPr>
              <a:t>Kakšni so cilji za izboljšanje in merljivi rezultati?</a:t>
            </a:r>
            <a:endParaRPr lang="sl-SI"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spcBef>
                <a:spcPts val="0"/>
              </a:spcBef>
              <a:buFont typeface="Arial" panose="020B0604020202020204" pitchFamily="34" charset="0"/>
              <a:buAutoNum type="arabicPeriod"/>
            </a:pPr>
            <a:r>
              <a:rPr lang="fr-FR" sz="1800" u="none" strike="noStrike" dirty="0">
                <a:effectLst/>
                <a:latin typeface="Arial" panose="020B0604020202020204" pitchFamily="34" charset="0"/>
                <a:ea typeface="Arial" panose="020B0604020202020204" pitchFamily="34" charset="0"/>
              </a:rPr>
              <a:t>Katere ukrepe boste morali izvesti, da boste dosegli svoje cilje in vizijo?</a:t>
            </a:r>
            <a:endParaRPr lang="sl-SI" sz="1800" u="none" strike="noStrike" dirty="0">
              <a:effectLst/>
              <a:latin typeface="Arial" panose="020B0604020202020204" pitchFamily="34" charset="0"/>
              <a:ea typeface="Arial" panose="020B0604020202020204" pitchFamily="34" charset="0"/>
            </a:endParaRPr>
          </a:p>
          <a:p>
            <a:pPr>
              <a:spcBef>
                <a:spcPts val="0"/>
              </a:spcBef>
            </a:pPr>
            <a:r>
              <a:rPr lang="fr-FR" sz="1800" dirty="0">
                <a:effectLst/>
                <a:latin typeface="Arial" panose="020B0604020202020204" pitchFamily="34" charset="0"/>
                <a:ea typeface="Arial" panose="020B0604020202020204" pitchFamily="34" charset="0"/>
              </a:rPr>
              <a:t>Kako boste vedeli, če ste uspešni? Katera merila uspešnosti boste uporabili in kako boste dokumentirali svoj napredek in uspeh?</a:t>
            </a:r>
            <a:endParaRPr lang="en-GB" sz="320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7"/>
          <a:srcRect l="74661" t="9573" r="5359" b="63409"/>
          <a:stretch/>
        </p:blipFill>
        <p:spPr>
          <a:xfrm>
            <a:off x="0" y="1630647"/>
            <a:ext cx="5489919" cy="5087761"/>
          </a:xfrm>
          <a:prstGeom prst="rect">
            <a:avLst/>
          </a:prstGeom>
        </p:spPr>
      </p:pic>
    </p:spTree>
    <p:extLst>
      <p:ext uri="{BB962C8B-B14F-4D97-AF65-F5344CB8AC3E}">
        <p14:creationId xmlns:p14="http://schemas.microsoft.com/office/powerpoint/2010/main" val="4244732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Zakaj?</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5489919" y="1555639"/>
            <a:ext cx="9025023" cy="5280044"/>
          </a:xfrm>
        </p:spPr>
        <p:txBody>
          <a:bodyPr/>
          <a:lstStyle/>
          <a:p>
            <a:pPr algn="just">
              <a:lnSpc>
                <a:spcPct val="115000"/>
              </a:lnSpc>
              <a:spcBef>
                <a:spcPts val="0"/>
              </a:spcBef>
            </a:pPr>
            <a:r>
              <a:rPr lang="fr-FR" sz="1950" dirty="0">
                <a:solidFill>
                  <a:srgbClr val="343433"/>
                </a:solidFill>
                <a:effectLst/>
                <a:latin typeface="Arial" panose="020B0604020202020204" pitchFamily="34" charset="0"/>
                <a:ea typeface="Arial" panose="020B0604020202020204" pitchFamily="34" charset="0"/>
              </a:rPr>
              <a:t>Na institucionalni ravni sta spodbujanje pozitivnih odnosov z javnostmi in projiciranje vključujoče zunanje podobe institucije ključna vidika sprejemanja učečih se iz različnih okolij. Višje strokovne šole si prizadevajo privabiti učeče se, se promovirati družinam in učečim se, da jih spodbudijo, da se pridružijo šoli. Na primer: uspešen učeči se z migracijskim ozadjem bi bil bolj nagnjen k izbiri višje strokovne šole, ki izkazuje zavezanost k inkluzivnosti sodelovanja za vse učeče se z različnimi potrebami.</a:t>
            </a:r>
            <a:endParaRPr lang="en-GB" sz="195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7"/>
          <a:srcRect l="74007" t="65693" r="6013" b="7289"/>
          <a:stretch/>
        </p:blipFill>
        <p:spPr>
          <a:xfrm>
            <a:off x="0" y="1630647"/>
            <a:ext cx="5489919" cy="5087761"/>
          </a:xfrm>
          <a:prstGeom prst="rect">
            <a:avLst/>
          </a:prstGeom>
        </p:spPr>
      </p:pic>
    </p:spTree>
    <p:extLst>
      <p:ext uri="{BB962C8B-B14F-4D97-AF65-F5344CB8AC3E}">
        <p14:creationId xmlns:p14="http://schemas.microsoft.com/office/powerpoint/2010/main" val="3210303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Komu?</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sp>
        <p:nvSpPr>
          <p:cNvPr id="6" name="Označba mesta vsebine 5">
            <a:extLst>
              <a:ext uri="{FF2B5EF4-FFF2-40B4-BE49-F238E27FC236}">
                <a16:creationId xmlns:a16="http://schemas.microsoft.com/office/drawing/2014/main" id="{79D3BF65-CFBC-7A9D-AE48-649FC2BD04B9}"/>
              </a:ext>
            </a:extLst>
          </p:cNvPr>
          <p:cNvSpPr>
            <a:spLocks noGrp="1"/>
          </p:cNvSpPr>
          <p:nvPr>
            <p:ph sz="quarter" idx="14"/>
          </p:nvPr>
        </p:nvSpPr>
        <p:spPr>
          <a:xfrm>
            <a:off x="5489919" y="1555639"/>
            <a:ext cx="9025023" cy="5280044"/>
          </a:xfrm>
        </p:spPr>
        <p:txBody>
          <a:bodyPr/>
          <a:lstStyle/>
          <a:p>
            <a:pPr algn="just">
              <a:lnSpc>
                <a:spcPct val="115000"/>
              </a:lnSpc>
              <a:spcBef>
                <a:spcPts val="0"/>
              </a:spcBef>
            </a:pPr>
            <a:r>
              <a:rPr lang="sl-SI" sz="2000" dirty="0">
                <a:effectLst/>
                <a:latin typeface="Arial" panose="020B0604020202020204" pitchFamily="34" charset="0"/>
                <a:ea typeface="Arial" panose="020B0604020202020204" pitchFamily="34" charset="0"/>
              </a:rPr>
              <a:t>N</a:t>
            </a:r>
            <a:r>
              <a:rPr lang="fr-FR" sz="2000" dirty="0">
                <a:effectLst/>
                <a:latin typeface="Arial" panose="020B0604020202020204" pitchFamily="34" charset="0"/>
                <a:ea typeface="Arial" panose="020B0604020202020204" pitchFamily="34" charset="0"/>
              </a:rPr>
              <a:t>amenjena </a:t>
            </a:r>
            <a:r>
              <a:rPr lang="sl-SI" sz="2000" dirty="0">
                <a:effectLst/>
                <a:latin typeface="Arial" panose="020B0604020202020204" pitchFamily="34" charset="0"/>
                <a:ea typeface="Arial" panose="020B0604020202020204" pitchFamily="34" charset="0"/>
              </a:rPr>
              <a:t>so </a:t>
            </a:r>
            <a:r>
              <a:rPr lang="fr-FR" sz="2000" dirty="0">
                <a:effectLst/>
                <a:latin typeface="Arial" panose="020B0604020202020204" pitchFamily="34" charset="0"/>
                <a:ea typeface="Arial" panose="020B0604020202020204" pitchFamily="34" charset="0"/>
              </a:rPr>
              <a:t>višji strokovni šoli za njen inkluzivni proces vključevanja učečih se. Zaradi tega je pomembno razumeti, kdo bi moral biti odgovoren za proces vključevanja učečih se v višji strokovni šoli in kdo bi moral biti vključen v ta proces. Vključujoč proces vključevanja je treba izvajati s sodelovanjem različnih akterjev znotraj institucije:</a:t>
            </a:r>
            <a:endParaRPr lang="sl-SI" sz="2000" dirty="0">
              <a:latin typeface="Arial" panose="020B0604020202020204" pitchFamily="34" charset="0"/>
              <a:ea typeface="Arial" panose="020B0604020202020204" pitchFamily="34" charset="0"/>
            </a:endParaRPr>
          </a:p>
          <a:p>
            <a:pPr algn="just">
              <a:lnSpc>
                <a:spcPct val="115000"/>
              </a:lnSpc>
              <a:spcBef>
                <a:spcPts val="0"/>
              </a:spcBef>
            </a:pPr>
            <a:r>
              <a:rPr lang="fr-FR" sz="2000" b="1" dirty="0">
                <a:solidFill>
                  <a:srgbClr val="9C63BF"/>
                </a:solidFill>
                <a:effectLst/>
                <a:latin typeface="Arial" panose="020B0604020202020204" pitchFamily="34" charset="0"/>
                <a:ea typeface="Arial" panose="020B0604020202020204" pitchFamily="34" charset="0"/>
              </a:rPr>
              <a:t>Upravljavcem/vodji šol</a:t>
            </a:r>
            <a:endParaRPr lang="sl-SI" sz="2000" b="1" dirty="0">
              <a:solidFill>
                <a:srgbClr val="9C63BF"/>
              </a:solidFill>
              <a:effectLst/>
              <a:latin typeface="Arial" panose="020B0604020202020204" pitchFamily="34" charset="0"/>
              <a:ea typeface="Arial" panose="020B0604020202020204" pitchFamily="34" charset="0"/>
            </a:endParaRPr>
          </a:p>
          <a:p>
            <a:pPr algn="just">
              <a:lnSpc>
                <a:spcPct val="115000"/>
              </a:lnSpc>
              <a:spcBef>
                <a:spcPts val="0"/>
              </a:spcBef>
            </a:pPr>
            <a:r>
              <a:rPr lang="fr-FR" sz="2000" b="1" dirty="0">
                <a:solidFill>
                  <a:srgbClr val="EB376F"/>
                </a:solidFill>
                <a:effectLst/>
                <a:latin typeface="Arial" panose="020B0604020202020204" pitchFamily="34" charset="0"/>
                <a:ea typeface="Arial" panose="020B0604020202020204" pitchFamily="34" charset="0"/>
              </a:rPr>
              <a:t>Osebju</a:t>
            </a:r>
            <a:endParaRPr lang="sl-SI" sz="2000" b="1" dirty="0">
              <a:solidFill>
                <a:srgbClr val="9C63BF"/>
              </a:solidFill>
              <a:latin typeface="Arial" panose="020B0604020202020204" pitchFamily="34" charset="0"/>
              <a:ea typeface="Arial" panose="020B0604020202020204" pitchFamily="34" charset="0"/>
            </a:endParaRPr>
          </a:p>
          <a:p>
            <a:pPr algn="just">
              <a:lnSpc>
                <a:spcPct val="115000"/>
              </a:lnSpc>
              <a:spcBef>
                <a:spcPts val="0"/>
              </a:spcBef>
            </a:pPr>
            <a:r>
              <a:rPr lang="fr-FR" sz="2000" b="1" dirty="0">
                <a:solidFill>
                  <a:srgbClr val="586ECA"/>
                </a:solidFill>
                <a:effectLst/>
                <a:latin typeface="Arial" panose="020B0604020202020204" pitchFamily="34" charset="0"/>
                <a:ea typeface="Arial" panose="020B0604020202020204" pitchFamily="34" charset="0"/>
              </a:rPr>
              <a:t>Učečim se</a:t>
            </a:r>
            <a:endParaRPr lang="sl-SI" sz="2000" b="1" dirty="0">
              <a:solidFill>
                <a:srgbClr val="9C63BF"/>
              </a:solidFill>
              <a:effectLst/>
              <a:latin typeface="Arial" panose="020B0604020202020204" pitchFamily="34" charset="0"/>
              <a:ea typeface="Arial" panose="020B0604020202020204" pitchFamily="34" charset="0"/>
            </a:endParaRPr>
          </a:p>
          <a:p>
            <a:pPr algn="just">
              <a:lnSpc>
                <a:spcPct val="115000"/>
              </a:lnSpc>
              <a:spcBef>
                <a:spcPts val="0"/>
              </a:spcBef>
            </a:pPr>
            <a:r>
              <a:rPr lang="fr-FR" sz="2000" b="1" dirty="0">
                <a:solidFill>
                  <a:srgbClr val="E36C0A"/>
                </a:solidFill>
                <a:latin typeface="Arial" panose="020B0604020202020204" pitchFamily="34" charset="0"/>
              </a:rPr>
              <a:t>Zunanji deležnik</a:t>
            </a:r>
            <a:r>
              <a:rPr lang="sl-SI" sz="2000" b="1" dirty="0">
                <a:solidFill>
                  <a:srgbClr val="E36C0A"/>
                </a:solidFill>
                <a:latin typeface="Arial" panose="020B0604020202020204" pitchFamily="34" charset="0"/>
              </a:rPr>
              <a:t>om</a:t>
            </a:r>
            <a:endParaRPr lang="en-GB" sz="1950" dirty="0">
              <a:solidFill>
                <a:srgbClr val="343433"/>
              </a:solidFill>
            </a:endParaRPr>
          </a:p>
        </p:txBody>
      </p:sp>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7"/>
          <a:srcRect l="41383" t="73240" r="38637" b="-258"/>
          <a:stretch/>
        </p:blipFill>
        <p:spPr>
          <a:xfrm>
            <a:off x="0" y="1630647"/>
            <a:ext cx="5489919" cy="5087761"/>
          </a:xfrm>
          <a:prstGeom prst="rect">
            <a:avLst/>
          </a:prstGeom>
        </p:spPr>
      </p:pic>
    </p:spTree>
    <p:extLst>
      <p:ext uri="{BB962C8B-B14F-4D97-AF65-F5344CB8AC3E}">
        <p14:creationId xmlns:p14="http://schemas.microsoft.com/office/powerpoint/2010/main" val="3027153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DE7A6-CCC0-6C4A-B5B5-FC12FEDD78C1}"/>
              </a:ext>
            </a:extLst>
          </p:cNvPr>
          <p:cNvSpPr>
            <a:spLocks noGrp="1"/>
          </p:cNvSpPr>
          <p:nvPr>
            <p:ph type="title"/>
          </p:nvPr>
        </p:nvSpPr>
        <p:spPr/>
        <p:txBody>
          <a:bodyPr/>
          <a:lstStyle/>
          <a:p>
            <a:pPr algn="ctr"/>
            <a:r>
              <a:rPr lang="sl-SI" b="1" dirty="0">
                <a:solidFill>
                  <a:schemeClr val="accent6">
                    <a:lumMod val="75000"/>
                  </a:schemeClr>
                </a:solidFill>
              </a:rPr>
              <a:t>Kako pričeti?</a:t>
            </a:r>
            <a:endParaRPr lang="en-GB" b="1" dirty="0">
              <a:solidFill>
                <a:schemeClr val="accent6">
                  <a:lumMod val="75000"/>
                </a:schemeClr>
              </a:solidFill>
            </a:endParaRPr>
          </a:p>
        </p:txBody>
      </p:sp>
      <p:pic>
        <p:nvPicPr>
          <p:cNvPr id="4" name="Slika 3">
            <a:hlinkClick r:id="rId3"/>
            <a:extLst>
              <a:ext uri="{FF2B5EF4-FFF2-40B4-BE49-F238E27FC236}">
                <a16:creationId xmlns:a16="http://schemas.microsoft.com/office/drawing/2014/main" id="{92937910-4FBD-4757-BF9A-C33C04D02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3441" y="188121"/>
            <a:ext cx="1804134" cy="573343"/>
          </a:xfrm>
          <a:prstGeom prst="rect">
            <a:avLst/>
          </a:prstGeom>
        </p:spPr>
      </p:pic>
      <p:pic>
        <p:nvPicPr>
          <p:cNvPr id="8" name="Slika 7">
            <a:hlinkClick r:id="rId3"/>
            <a:extLst>
              <a:ext uri="{FF2B5EF4-FFF2-40B4-BE49-F238E27FC236}">
                <a16:creationId xmlns:a16="http://schemas.microsoft.com/office/drawing/2014/main" id="{8C3A9722-B170-48F6-8F7B-CE5256131A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5019" y="6218513"/>
            <a:ext cx="1204291" cy="635881"/>
          </a:xfrm>
          <a:prstGeom prst="rect">
            <a:avLst/>
          </a:prstGeom>
        </p:spPr>
      </p:pic>
      <p:pic>
        <p:nvPicPr>
          <p:cNvPr id="2" name="Picture 4">
            <a:extLst>
              <a:ext uri="{FF2B5EF4-FFF2-40B4-BE49-F238E27FC236}">
                <a16:creationId xmlns:a16="http://schemas.microsoft.com/office/drawing/2014/main" id="{CFDC4F2A-C9FC-E438-B747-F11EBB6AC5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837"/>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958B34AE-EFFF-5379-05A4-A3F6B1E8A59C}"/>
              </a:ext>
            </a:extLst>
          </p:cNvPr>
          <p:cNvPicPr>
            <a:picLocks noChangeAspect="1"/>
          </p:cNvPicPr>
          <p:nvPr/>
        </p:nvPicPr>
        <p:blipFill rotWithShape="1">
          <a:blip r:embed="rId7"/>
          <a:srcRect l="10232" t="62812" r="69788" b="10170"/>
          <a:stretch/>
        </p:blipFill>
        <p:spPr>
          <a:xfrm>
            <a:off x="55606" y="1315138"/>
            <a:ext cx="5489919" cy="5087761"/>
          </a:xfrm>
          <a:prstGeom prst="rect">
            <a:avLst/>
          </a:prstGeom>
        </p:spPr>
      </p:pic>
      <p:sp>
        <p:nvSpPr>
          <p:cNvPr id="9" name="Označba mesta vsebine 8">
            <a:extLst>
              <a:ext uri="{FF2B5EF4-FFF2-40B4-BE49-F238E27FC236}">
                <a16:creationId xmlns:a16="http://schemas.microsoft.com/office/drawing/2014/main" id="{8243C10B-4BC7-5C23-1EDE-44E0C36250AF}"/>
              </a:ext>
            </a:extLst>
          </p:cNvPr>
          <p:cNvSpPr>
            <a:spLocks noGrp="1"/>
          </p:cNvSpPr>
          <p:nvPr>
            <p:ph sz="quarter" idx="14"/>
          </p:nvPr>
        </p:nvSpPr>
        <p:spPr/>
        <p:txBody>
          <a:bodyPr/>
          <a:lstStyle/>
          <a:p>
            <a:endParaRPr lang="sl-SI" dirty="0"/>
          </a:p>
        </p:txBody>
      </p:sp>
      <p:pic>
        <p:nvPicPr>
          <p:cNvPr id="11" name="Slika 10">
            <a:extLst>
              <a:ext uri="{FF2B5EF4-FFF2-40B4-BE49-F238E27FC236}">
                <a16:creationId xmlns:a16="http://schemas.microsoft.com/office/drawing/2014/main" id="{6A356A2A-1F5D-894C-FE92-33AF5794289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394553" y="1378634"/>
            <a:ext cx="6110220" cy="4960771"/>
          </a:xfrm>
          <a:prstGeom prst="rect">
            <a:avLst/>
          </a:prstGeom>
        </p:spPr>
      </p:pic>
    </p:spTree>
    <p:extLst>
      <p:ext uri="{BB962C8B-B14F-4D97-AF65-F5344CB8AC3E}">
        <p14:creationId xmlns:p14="http://schemas.microsoft.com/office/powerpoint/2010/main" val="4065465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4">
            <a:hlinkClick r:id="rId3"/>
            <a:extLst>
              <a:ext uri="{FF2B5EF4-FFF2-40B4-BE49-F238E27FC236}">
                <a16:creationId xmlns:a16="http://schemas.microsoft.com/office/drawing/2014/main" id="{25EA214C-0D17-4739-8091-15E59AFA57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35" y="1320074"/>
            <a:ext cx="1478677" cy="147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5">
            <a:hlinkClick r:id="rId5"/>
            <a:extLst>
              <a:ext uri="{FF2B5EF4-FFF2-40B4-BE49-F238E27FC236}">
                <a16:creationId xmlns:a16="http://schemas.microsoft.com/office/drawing/2014/main" id="{0577B406-5100-4077-A72A-9A5D78CBC1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199" y="2769000"/>
            <a:ext cx="1246257" cy="1763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www.eurashe.eu/?wpfilebase_thumbnail=1&amp;fid=660&amp;name=L5_report_SCHE_in_Europe_full_report_Jan2011-141x200.jpg">
            <a:hlinkClick r:id="rId7"/>
            <a:extLst>
              <a:ext uri="{FF2B5EF4-FFF2-40B4-BE49-F238E27FC236}">
                <a16:creationId xmlns:a16="http://schemas.microsoft.com/office/drawing/2014/main" id="{54D7D944-FCAE-4F72-80E5-26A7C4450A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47871" y="2374284"/>
            <a:ext cx="1355348" cy="1922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lika 7">
            <a:hlinkClick r:id="rId9"/>
            <a:extLst>
              <a:ext uri="{FF2B5EF4-FFF2-40B4-BE49-F238E27FC236}">
                <a16:creationId xmlns:a16="http://schemas.microsoft.com/office/drawing/2014/main" id="{A0A2FCE7-7502-4152-80F5-8CC85F7F86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286" y="4546742"/>
            <a:ext cx="1712912"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Slika 10">
            <a:hlinkClick r:id="rId11"/>
            <a:extLst>
              <a:ext uri="{FF2B5EF4-FFF2-40B4-BE49-F238E27FC236}">
                <a16:creationId xmlns:a16="http://schemas.microsoft.com/office/drawing/2014/main" id="{9D5DDB96-F1AE-4E2E-AB21-CCEA5F286AE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94263" y="5882403"/>
            <a:ext cx="2444115" cy="9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Slika 12">
            <a:hlinkClick r:id="rId13"/>
            <a:extLst>
              <a:ext uri="{FF2B5EF4-FFF2-40B4-BE49-F238E27FC236}">
                <a16:creationId xmlns:a16="http://schemas.microsoft.com/office/drawing/2014/main" id="{1D39E00B-8DFE-4975-933F-7F305B51B79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3618" t="32716" r="13857" b="37666"/>
          <a:stretch>
            <a:fillRect/>
          </a:stretch>
        </p:blipFill>
        <p:spPr bwMode="auto">
          <a:xfrm>
            <a:off x="4008064" y="38484"/>
            <a:ext cx="3485265" cy="7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Slika 14">
            <a:hlinkClick r:id="rId15"/>
            <a:extLst>
              <a:ext uri="{FF2B5EF4-FFF2-40B4-BE49-F238E27FC236}">
                <a16:creationId xmlns:a16="http://schemas.microsoft.com/office/drawing/2014/main" id="{C2C85BE8-6AAB-45F6-A29E-F8A6CB03FBE5}"/>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199" y="6129025"/>
            <a:ext cx="22621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Slika 16">
            <a:extLst>
              <a:ext uri="{FF2B5EF4-FFF2-40B4-BE49-F238E27FC236}">
                <a16:creationId xmlns:a16="http://schemas.microsoft.com/office/drawing/2014/main" id="{6DBFA83B-04D5-4049-9033-F1CE4BB12A6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t="2" r="22929" b="-3801"/>
          <a:stretch>
            <a:fillRect/>
          </a:stretch>
        </p:blipFill>
        <p:spPr bwMode="auto">
          <a:xfrm>
            <a:off x="9238378" y="5943223"/>
            <a:ext cx="2964288" cy="81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Slika 16" descr="Slika, ki vsebuje besede besedilo&#10;&#10;Opis je samodejno ustvarjen">
            <a:hlinkClick r:id="rId18"/>
            <a:extLst>
              <a:ext uri="{FF2B5EF4-FFF2-40B4-BE49-F238E27FC236}">
                <a16:creationId xmlns:a16="http://schemas.microsoft.com/office/drawing/2014/main" id="{544C684B-9157-4FDB-AD46-6B6194AF259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151057" y="125981"/>
            <a:ext cx="1804134" cy="573343"/>
          </a:xfrm>
          <a:prstGeom prst="rect">
            <a:avLst/>
          </a:prstGeom>
        </p:spPr>
      </p:pic>
      <p:pic>
        <p:nvPicPr>
          <p:cNvPr id="18" name="Slika 17">
            <a:hlinkClick r:id="rId18"/>
            <a:extLst>
              <a:ext uri="{FF2B5EF4-FFF2-40B4-BE49-F238E27FC236}">
                <a16:creationId xmlns:a16="http://schemas.microsoft.com/office/drawing/2014/main" id="{49335BBF-8DF2-46DC-9605-63A38B0A420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416583" y="6090398"/>
            <a:ext cx="1204291" cy="635881"/>
          </a:xfrm>
          <a:prstGeom prst="rect">
            <a:avLst/>
          </a:prstGeom>
        </p:spPr>
      </p:pic>
      <p:pic>
        <p:nvPicPr>
          <p:cNvPr id="4" name="Picture 2" descr="Projekt – “Izpopolnjevanja CiljajVišje!” – Višja strokovna šola">
            <a:extLst>
              <a:ext uri="{FF2B5EF4-FFF2-40B4-BE49-F238E27FC236}">
                <a16:creationId xmlns:a16="http://schemas.microsoft.com/office/drawing/2014/main" id="{39B08F00-B363-EC3A-9511-531966978833}"/>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094165" y="4367338"/>
            <a:ext cx="1939555" cy="1558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A24E06B-9D43-B39D-3698-6A7A4F1486C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459977" y="5873014"/>
            <a:ext cx="2828680" cy="9230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2B1C185-098A-BB9E-55FD-F8DEC536532E}"/>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6298" t="9659" r="5326" b="14088"/>
          <a:stretch/>
        </p:blipFill>
        <p:spPr bwMode="auto">
          <a:xfrm>
            <a:off x="7341156" y="4777221"/>
            <a:ext cx="2687748" cy="11235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4F11715F-D835-6F16-82FC-0EF8DC2D817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7645" y="149668"/>
            <a:ext cx="142875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44932EA-EC2C-302A-F21F-EF2BF21FFAE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496106" y="879687"/>
            <a:ext cx="1656477" cy="13417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Erasmus+ Exchange » Kõrgem Usuteaduslik Seminar">
            <a:extLst>
              <a:ext uri="{FF2B5EF4-FFF2-40B4-BE49-F238E27FC236}">
                <a16:creationId xmlns:a16="http://schemas.microsoft.com/office/drawing/2014/main" id="{91057B26-F87E-CD48-3E5F-694A9CD3DFE8}"/>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699102" y="125981"/>
            <a:ext cx="2473338" cy="626064"/>
          </a:xfrm>
          <a:prstGeom prst="rect">
            <a:avLst/>
          </a:prstGeom>
          <a:noFill/>
          <a:extLst>
            <a:ext uri="{909E8E84-426E-40DD-AFC4-6F175D3DCCD1}">
              <a14:hiddenFill xmlns:a14="http://schemas.microsoft.com/office/drawing/2010/main">
                <a:solidFill>
                  <a:srgbClr val="FFFFFF"/>
                </a:solidFill>
              </a14:hiddenFill>
            </a:ext>
          </a:extLst>
        </p:spPr>
      </p:pic>
      <p:sp>
        <p:nvSpPr>
          <p:cNvPr id="19" name="Pravokotnik 2">
            <a:extLst>
              <a:ext uri="{FF2B5EF4-FFF2-40B4-BE49-F238E27FC236}">
                <a16:creationId xmlns:a16="http://schemas.microsoft.com/office/drawing/2014/main" id="{859E7562-FAE8-F564-EE90-BA8DCF799B76}"/>
              </a:ext>
            </a:extLst>
          </p:cNvPr>
          <p:cNvSpPr>
            <a:spLocks noChangeArrowheads="1"/>
          </p:cNvSpPr>
          <p:nvPr/>
        </p:nvSpPr>
        <p:spPr bwMode="auto">
          <a:xfrm>
            <a:off x="1644129" y="682976"/>
            <a:ext cx="6922887"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104068"/>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104068"/>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04068"/>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104068"/>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104068"/>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104068"/>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104068"/>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104068"/>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104068"/>
                </a:solidFill>
                <a:latin typeface="Calibri" panose="020F0502020204030204" pitchFamily="34" charset="0"/>
              </a:defRPr>
            </a:lvl9pPr>
          </a:lstStyle>
          <a:p>
            <a:pPr>
              <a:spcBef>
                <a:spcPct val="0"/>
              </a:spcBef>
              <a:buNone/>
            </a:pPr>
            <a:r>
              <a:rPr lang="en-GB" altLang="sl-SI" sz="1800" dirty="0">
                <a:solidFill>
                  <a:srgbClr val="596C35"/>
                </a:solidFill>
                <a:cs typeface="Times New Roman" panose="02020603050405020304" pitchFamily="18" charset="0"/>
              </a:rPr>
              <a:t>National </a:t>
            </a:r>
            <a:r>
              <a:rPr lang="en-GB" altLang="sl-SI" sz="1800" b="1" dirty="0">
                <a:solidFill>
                  <a:srgbClr val="596C35"/>
                </a:solidFill>
                <a:cs typeface="Times New Roman" panose="02020603050405020304" pitchFamily="18" charset="0"/>
              </a:rPr>
              <a:t>Erasmus Mobility Consortium</a:t>
            </a:r>
          </a:p>
          <a:p>
            <a:pPr>
              <a:spcBef>
                <a:spcPct val="0"/>
              </a:spcBef>
              <a:buNone/>
            </a:pPr>
            <a:r>
              <a:rPr lang="en-GB" altLang="sl-SI" sz="1800" dirty="0">
                <a:solidFill>
                  <a:srgbClr val="596C35"/>
                </a:solidFill>
                <a:cs typeface="Times New Roman" panose="02020603050405020304" pitchFamily="18" charset="0"/>
              </a:rPr>
              <a:t>Learner Centric Advanced Manufacturing Platform for </a:t>
            </a:r>
            <a:r>
              <a:rPr lang="en-GB" altLang="sl-SI" sz="1800" dirty="0" err="1">
                <a:solidFill>
                  <a:srgbClr val="596C35"/>
                </a:solidFill>
                <a:cs typeface="Times New Roman" panose="02020603050405020304" pitchFamily="18" charset="0"/>
              </a:rPr>
              <a:t>CoVEs</a:t>
            </a:r>
            <a:r>
              <a:rPr lang="en-GB" altLang="sl-SI" sz="1800" dirty="0">
                <a:solidFill>
                  <a:srgbClr val="596C35"/>
                </a:solidFill>
                <a:cs typeface="Times New Roman" panose="02020603050405020304" pitchFamily="18" charset="0"/>
              </a:rPr>
              <a:t>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a:solidFill>
                  <a:srgbClr val="596C35"/>
                </a:solidFill>
                <a:hlinkClick r:id="rId18">
                  <a:extLst>
                    <a:ext uri="{A12FA001-AC4F-418D-AE19-62706E023703}">
                      <ahyp:hlinkClr xmlns:ahyp="http://schemas.microsoft.com/office/drawing/2018/hyperlinkcolor" val="tx"/>
                    </a:ext>
                  </a:extLst>
                </a:hlinkClick>
              </a:rPr>
              <a:t>LCAMP</a:t>
            </a:r>
            <a:endParaRPr lang="en-GB" altLang="sl-SI" sz="1800" b="1" dirty="0">
              <a:solidFill>
                <a:srgbClr val="596C35"/>
              </a:solidFill>
            </a:endParaRPr>
          </a:p>
          <a:p>
            <a:pPr>
              <a:spcBef>
                <a:spcPct val="0"/>
              </a:spcBef>
              <a:buNone/>
            </a:pPr>
            <a:r>
              <a:rPr lang="en-GB" sz="1800" dirty="0">
                <a:solidFill>
                  <a:srgbClr val="596C35"/>
                </a:solidFill>
                <a:cs typeface="Times New Roman" panose="02020603050405020304" pitchFamily="18" charset="0"/>
              </a:rPr>
              <a:t>Inclusive Engagement of Underrepresented Students in Vocational Education &amp; Training </a:t>
            </a:r>
            <a:r>
              <a:rPr lang="en-GB" altLang="sl-SI" sz="1800" dirty="0">
                <a:solidFill>
                  <a:srgbClr val="596C35"/>
                </a:solidFill>
                <a:cs typeface="Times New Roman" panose="02020603050405020304" pitchFamily="18" charset="0"/>
              </a:rPr>
              <a:t>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err="1">
                <a:solidFill>
                  <a:srgbClr val="596C35"/>
                </a:solidFill>
                <a:cs typeface="Times New Roman" panose="02020603050405020304" pitchFamily="18" charset="0"/>
                <a:hlinkClick r:id="rId27">
                  <a:extLst>
                    <a:ext uri="{A12FA001-AC4F-418D-AE19-62706E023703}">
                      <ahyp:hlinkClr xmlns:ahyp="http://schemas.microsoft.com/office/drawing/2018/hyperlinkcolor" val="tx"/>
                    </a:ext>
                  </a:extLst>
                </a:hlinkClick>
              </a:rPr>
              <a:t>InclusiVET</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err="1">
                <a:solidFill>
                  <a:srgbClr val="596C35"/>
                </a:solidFill>
                <a:cs typeface="Times New Roman" panose="02020603050405020304" pitchFamily="18" charset="0"/>
              </a:rPr>
              <a:t>VETtoVET</a:t>
            </a:r>
            <a:r>
              <a:rPr lang="en-GB" altLang="sl-SI" sz="1800" dirty="0">
                <a:solidFill>
                  <a:srgbClr val="596C35"/>
                </a:solidFill>
                <a:cs typeface="Times New Roman" panose="02020603050405020304" pitchFamily="18" charset="0"/>
              </a:rPr>
              <a:t> Capacity Building – </a:t>
            </a:r>
            <a:r>
              <a:rPr lang="en-GB" altLang="sl-SI" sz="1800" b="1" dirty="0" err="1">
                <a:solidFill>
                  <a:srgbClr val="596C35"/>
                </a:solidFill>
                <a:cs typeface="Times New Roman" panose="02020603050405020304" pitchFamily="18" charset="0"/>
                <a:hlinkClick r:id="rId27">
                  <a:extLst>
                    <a:ext uri="{A12FA001-AC4F-418D-AE19-62706E023703}">
                      <ahyp:hlinkClr xmlns:ahyp="http://schemas.microsoft.com/office/drawing/2018/hyperlinkcolor" val="tx"/>
                    </a:ext>
                  </a:extLst>
                </a:hlinkClick>
              </a:rPr>
              <a:t>VETtoVET</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Self-reflection on Effective Learning by Fostering the use of Innovative Educational Technologies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a:solidFill>
                  <a:srgbClr val="596C35"/>
                </a:solidFill>
                <a:hlinkClick r:id="rId28">
                  <a:extLst>
                    <a:ext uri="{A12FA001-AC4F-418D-AE19-62706E023703}">
                      <ahyp:hlinkClr xmlns:ahyp="http://schemas.microsoft.com/office/drawing/2018/hyperlinkcolor" val="tx"/>
                    </a:ext>
                  </a:extLst>
                </a:hlinkClick>
              </a:rPr>
              <a:t>SELFIE WBL Follow up</a:t>
            </a:r>
            <a:endParaRPr lang="en-GB" altLang="sl-SI" sz="1800" b="1" dirty="0">
              <a:solidFill>
                <a:srgbClr val="596C35"/>
              </a:solidFill>
            </a:endParaRPr>
          </a:p>
          <a:p>
            <a:pPr>
              <a:spcBef>
                <a:spcPct val="0"/>
              </a:spcBef>
              <a:buNone/>
            </a:pPr>
            <a:r>
              <a:rPr lang="en-GB" altLang="sl-SI" sz="1800" dirty="0">
                <a:solidFill>
                  <a:srgbClr val="596C35"/>
                </a:solidFill>
                <a:cs typeface="Times New Roman" panose="02020603050405020304" pitchFamily="18" charset="0"/>
              </a:rPr>
              <a:t>Equipping Institutional Leaders to Maximise Gains from QA – </a:t>
            </a:r>
            <a:r>
              <a:rPr lang="en-GB" altLang="sl-SI" sz="1800" b="1" dirty="0">
                <a:solidFill>
                  <a:srgbClr val="596C35"/>
                </a:solidFill>
                <a:cs typeface="Times New Roman" panose="02020603050405020304" pitchFamily="18" charset="0"/>
                <a:hlinkClick r:id="rId29">
                  <a:extLst>
                    <a:ext uri="{A12FA001-AC4F-418D-AE19-62706E023703}">
                      <ahyp:hlinkClr xmlns:ahyp="http://schemas.microsoft.com/office/drawing/2018/hyperlinkcolor" val="tx"/>
                    </a:ext>
                  </a:extLst>
                </a:hlinkClick>
              </a:rPr>
              <a:t>QA-LEAD</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A standardized practical toolkit to implement the European Quality Assurance Framework for Vocational Education and Training – </a:t>
            </a:r>
            <a:r>
              <a:rPr lang="en-GB" altLang="sl-SI" sz="1800" b="1" dirty="0">
                <a:solidFill>
                  <a:srgbClr val="596C35"/>
                </a:solidFill>
                <a:cs typeface="Times New Roman" panose="02020603050405020304" pitchFamily="18" charset="0"/>
                <a:hlinkClick r:id="rId30">
                  <a:extLst>
                    <a:ext uri="{A12FA001-AC4F-418D-AE19-62706E023703}">
                      <ahyp:hlinkClr xmlns:ahyp="http://schemas.microsoft.com/office/drawing/2018/hyperlinkcolor" val="tx"/>
                    </a:ext>
                  </a:extLst>
                </a:hlinkClick>
              </a:rPr>
              <a:t>VET21001</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Piloting Self-Assessment of Digital Readiness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a:solidFill>
                  <a:srgbClr val="596C35"/>
                </a:solidFill>
                <a:cs typeface="Times New Roman" panose="02020603050405020304" pitchFamily="18" charset="0"/>
                <a:hlinkClick r:id="rId31">
                  <a:extLst>
                    <a:ext uri="{A12FA001-AC4F-418D-AE19-62706E023703}">
                      <ahyp:hlinkClr xmlns:ahyp="http://schemas.microsoft.com/office/drawing/2018/hyperlinkcolor" val="tx"/>
                    </a:ext>
                  </a:extLst>
                </a:hlinkClick>
              </a:rPr>
              <a:t>SELFIE WBL</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SMART Electronic WBL Monitoring System</a:t>
            </a:r>
            <a:r>
              <a:rPr lang="en-GB" altLang="sl-SI" sz="1800" dirty="0">
                <a:solidFill>
                  <a:srgbClr val="596C35"/>
                </a:solidFill>
              </a:rPr>
              <a:t> –</a:t>
            </a:r>
            <a:r>
              <a:rPr lang="en-GB" altLang="sl-SI" sz="1800" dirty="0">
                <a:solidFill>
                  <a:srgbClr val="596C35"/>
                </a:solidFill>
                <a:cs typeface="Times New Roman" panose="02020603050405020304" pitchFamily="18" charset="0"/>
              </a:rPr>
              <a:t> </a:t>
            </a:r>
            <a:r>
              <a:rPr lang="en-GB" altLang="sl-SI" sz="1800" b="1" dirty="0">
                <a:solidFill>
                  <a:srgbClr val="596C35"/>
                </a:solidFill>
                <a:cs typeface="Times New Roman" panose="02020603050405020304" pitchFamily="18" charset="0"/>
                <a:hlinkClick r:id="rId9">
                  <a:extLst>
                    <a:ext uri="{A12FA001-AC4F-418D-AE19-62706E023703}">
                      <ahyp:hlinkClr xmlns:ahyp="http://schemas.microsoft.com/office/drawing/2018/hyperlinkcolor" val="tx"/>
                    </a:ext>
                  </a:extLst>
                </a:hlinkClick>
              </a:rPr>
              <a:t>Apprentice Track </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WBL Quality Criteria &amp; Indicators</a:t>
            </a:r>
            <a:r>
              <a:rPr lang="en-GB" altLang="sl-SI" sz="1800" dirty="0">
                <a:solidFill>
                  <a:srgbClr val="596C35"/>
                </a:solidFill>
              </a:rPr>
              <a:t> –</a:t>
            </a:r>
            <a:r>
              <a:rPr lang="en-GB" altLang="sl-SI" sz="1800" dirty="0">
                <a:solidFill>
                  <a:srgbClr val="596C35"/>
                </a:solidFill>
                <a:cs typeface="Times New Roman" panose="02020603050405020304" pitchFamily="18" charset="0"/>
              </a:rPr>
              <a:t> </a:t>
            </a:r>
            <a:r>
              <a:rPr lang="en-GB" altLang="sl-SI" sz="1800" b="1" dirty="0" err="1">
                <a:solidFill>
                  <a:srgbClr val="596C35"/>
                </a:solidFill>
                <a:cs typeface="Times New Roman" panose="02020603050405020304" pitchFamily="18" charset="0"/>
                <a:hlinkClick r:id="rId5">
                  <a:extLst>
                    <a:ext uri="{A12FA001-AC4F-418D-AE19-62706E023703}">
                      <ahyp:hlinkClr xmlns:ahyp="http://schemas.microsoft.com/office/drawing/2018/hyperlinkcolor" val="tx"/>
                    </a:ext>
                  </a:extLst>
                </a:hlinkClick>
              </a:rPr>
              <a:t>ApprenticeshipQ</a:t>
            </a:r>
            <a:endParaRPr lang="en-GB" altLang="sl-SI" sz="1800" b="1" dirty="0">
              <a:solidFill>
                <a:srgbClr val="596C35"/>
              </a:solidFill>
              <a:cs typeface="Times New Roman" panose="02020603050405020304" pitchFamily="18" charset="0"/>
            </a:endParaRPr>
          </a:p>
          <a:p>
            <a:pPr>
              <a:spcBef>
                <a:spcPct val="0"/>
              </a:spcBef>
              <a:buNone/>
            </a:pPr>
            <a:r>
              <a:rPr lang="en-GB" altLang="sl-SI" sz="1800" dirty="0">
                <a:solidFill>
                  <a:srgbClr val="596C35"/>
                </a:solidFill>
                <a:cs typeface="Times New Roman" panose="02020603050405020304" pitchFamily="18" charset="0"/>
              </a:rPr>
              <a:t>Support for In-company Mentors </a:t>
            </a:r>
            <a:r>
              <a:rPr lang="en-GB" altLang="sl-SI" sz="1800" dirty="0">
                <a:solidFill>
                  <a:srgbClr val="596C35"/>
                </a:solidFill>
              </a:rPr>
              <a:t> – </a:t>
            </a:r>
            <a:r>
              <a:rPr lang="en-GB" altLang="sl-SI" sz="1800" b="1" dirty="0" err="1">
                <a:solidFill>
                  <a:srgbClr val="596C35"/>
                </a:solidFill>
                <a:hlinkClick r:id="rId11">
                  <a:extLst>
                    <a:ext uri="{A12FA001-AC4F-418D-AE19-62706E023703}">
                      <ahyp:hlinkClr xmlns:ahyp="http://schemas.microsoft.com/office/drawing/2018/hyperlinkcolor" val="tx"/>
                    </a:ext>
                  </a:extLst>
                </a:hlinkClick>
              </a:rPr>
              <a:t>MentorTrain</a:t>
            </a:r>
            <a:endParaRPr lang="en-GB" altLang="sl-SI" sz="1800" b="1" dirty="0">
              <a:solidFill>
                <a:srgbClr val="596C35"/>
              </a:solidFill>
            </a:endParaRPr>
          </a:p>
          <a:p>
            <a:pPr>
              <a:spcBef>
                <a:spcPct val="0"/>
              </a:spcBef>
              <a:buNone/>
            </a:pPr>
            <a:r>
              <a:rPr lang="en-GB" altLang="sl-SI" sz="1800" dirty="0">
                <a:solidFill>
                  <a:srgbClr val="596C35"/>
                </a:solidFill>
                <a:cs typeface="Times New Roman" panose="02020603050405020304" pitchFamily="18" charset="0"/>
              </a:rPr>
              <a:t>Building Professional Centres of Excellence</a:t>
            </a:r>
            <a:r>
              <a:rPr lang="en-GB" altLang="sl-SI" sz="1800" dirty="0">
                <a:solidFill>
                  <a:srgbClr val="596C35"/>
                </a:solidFill>
              </a:rPr>
              <a:t> –</a:t>
            </a:r>
            <a:r>
              <a:rPr lang="en-GB" altLang="sl-SI" sz="1800" dirty="0">
                <a:solidFill>
                  <a:srgbClr val="596C35"/>
                </a:solidFill>
                <a:cs typeface="Times New Roman" panose="02020603050405020304" pitchFamily="18" charset="0"/>
              </a:rPr>
              <a:t> </a:t>
            </a:r>
            <a:r>
              <a:rPr lang="en-GB" altLang="sl-SI" sz="1800" b="1" dirty="0">
                <a:solidFill>
                  <a:srgbClr val="596C35"/>
                </a:solidFill>
                <a:hlinkClick r:id="rId15">
                  <a:extLst>
                    <a:ext uri="{A12FA001-AC4F-418D-AE19-62706E023703}">
                      <ahyp:hlinkClr xmlns:ahyp="http://schemas.microsoft.com/office/drawing/2018/hyperlinkcolor" val="tx"/>
                    </a:ext>
                  </a:extLst>
                </a:hlinkClick>
              </a:rPr>
              <a:t>PRO</a:t>
            </a:r>
            <a:r>
              <a:rPr lang="en-GB" altLang="sl-SI" sz="1800" dirty="0">
                <a:solidFill>
                  <a:srgbClr val="596C35"/>
                </a:solidFill>
                <a:hlinkClick r:id="rId15">
                  <a:extLst>
                    <a:ext uri="{A12FA001-AC4F-418D-AE19-62706E023703}">
                      <ahyp:hlinkClr xmlns:ahyp="http://schemas.microsoft.com/office/drawing/2018/hyperlinkcolor" val="tx"/>
                    </a:ext>
                  </a:extLst>
                </a:hlinkClick>
              </a:rPr>
              <a:t>CSEE</a:t>
            </a:r>
            <a:endParaRPr lang="en-GB" altLang="sl-SI" sz="1800" dirty="0">
              <a:solidFill>
                <a:srgbClr val="596C35"/>
              </a:solidFill>
            </a:endParaRPr>
          </a:p>
          <a:p>
            <a:pPr>
              <a:spcBef>
                <a:spcPct val="0"/>
              </a:spcBef>
              <a:buNone/>
            </a:pPr>
            <a:r>
              <a:rPr lang="en-GB" altLang="sl-SI" sz="1800" dirty="0">
                <a:solidFill>
                  <a:srgbClr val="596C35"/>
                </a:solidFill>
              </a:rPr>
              <a:t>SME Support Package – </a:t>
            </a:r>
            <a:r>
              <a:rPr lang="en-GB" altLang="sl-SI" sz="1800" b="1" dirty="0">
                <a:solidFill>
                  <a:srgbClr val="596C35"/>
                </a:solidFill>
                <a:hlinkClick r:id="rId13">
                  <a:extLst>
                    <a:ext uri="{A12FA001-AC4F-418D-AE19-62706E023703}">
                      <ahyp:hlinkClr xmlns:ahyp="http://schemas.microsoft.com/office/drawing/2018/hyperlinkcolor" val="tx"/>
                    </a:ext>
                  </a:extLst>
                </a:hlinkClick>
              </a:rPr>
              <a:t>Learn to Work (SAPS)</a:t>
            </a:r>
            <a:endParaRPr lang="en-GB" altLang="sl-SI" sz="1800" b="1" dirty="0">
              <a:solidFill>
                <a:srgbClr val="596C35"/>
              </a:solidFill>
            </a:endParaRPr>
          </a:p>
          <a:p>
            <a:pPr>
              <a:spcBef>
                <a:spcPct val="0"/>
              </a:spcBef>
              <a:buNone/>
            </a:pPr>
            <a:r>
              <a:rPr lang="en-GB" altLang="sl-SI" sz="1800" dirty="0">
                <a:solidFill>
                  <a:srgbClr val="596C35"/>
                </a:solidFill>
                <a:cs typeface="Times New Roman" panose="02020603050405020304" pitchFamily="18" charset="0"/>
              </a:rPr>
              <a:t>Self-evaluation on Regional Engagement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err="1">
                <a:solidFill>
                  <a:srgbClr val="596C35"/>
                </a:solidFill>
                <a:hlinkClick r:id="rId3">
                  <a:extLst>
                    <a:ext uri="{A12FA001-AC4F-418D-AE19-62706E023703}">
                      <ahyp:hlinkClr xmlns:ahyp="http://schemas.microsoft.com/office/drawing/2018/hyperlinkcolor" val="tx"/>
                    </a:ext>
                  </a:extLst>
                </a:hlinkClick>
              </a:rPr>
              <a:t>BuildPHE</a:t>
            </a:r>
            <a:endParaRPr lang="en-GB" altLang="sl-SI" sz="1800" b="1" dirty="0">
              <a:solidFill>
                <a:srgbClr val="596C35"/>
              </a:solidFill>
            </a:endParaRPr>
          </a:p>
          <a:p>
            <a:pPr>
              <a:spcBef>
                <a:spcPct val="0"/>
              </a:spcBef>
              <a:buNone/>
            </a:pPr>
            <a:r>
              <a:rPr lang="en-GB" altLang="sl-SI" sz="1800" dirty="0">
                <a:solidFill>
                  <a:srgbClr val="596C35"/>
                </a:solidFill>
                <a:cs typeface="Times New Roman" panose="02020603050405020304" pitchFamily="18" charset="0"/>
              </a:rPr>
              <a:t>Harmonization of Professional HE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a:solidFill>
                  <a:srgbClr val="596C35"/>
                </a:solidFill>
                <a:hlinkClick r:id="rId32">
                  <a:extLst>
                    <a:ext uri="{A12FA001-AC4F-418D-AE19-62706E023703}">
                      <ahyp:hlinkClr xmlns:ahyp="http://schemas.microsoft.com/office/drawing/2018/hyperlinkcolor" val="tx"/>
                    </a:ext>
                  </a:extLst>
                </a:hlinkClick>
              </a:rPr>
              <a:t>HAPHE</a:t>
            </a:r>
            <a:endParaRPr lang="en-GB" altLang="sl-SI" sz="1800" b="1" dirty="0">
              <a:solidFill>
                <a:srgbClr val="596C35"/>
              </a:solidFill>
            </a:endParaRPr>
          </a:p>
          <a:p>
            <a:pPr>
              <a:spcBef>
                <a:spcPct val="0"/>
              </a:spcBef>
              <a:buNone/>
            </a:pPr>
            <a:r>
              <a:rPr lang="en-GB" altLang="sl-SI" sz="1800" dirty="0">
                <a:solidFill>
                  <a:srgbClr val="596C35"/>
                </a:solidFill>
                <a:cs typeface="Times New Roman" panose="02020603050405020304" pitchFamily="18" charset="0"/>
              </a:rPr>
              <a:t>The Bridge between VET and HE </a:t>
            </a:r>
            <a:r>
              <a:rPr lang="en-GB" altLang="sl-SI" sz="1800" dirty="0">
                <a:solidFill>
                  <a:srgbClr val="596C35"/>
                </a:solidFill>
              </a:rPr>
              <a:t>–</a:t>
            </a:r>
            <a:r>
              <a:rPr lang="en-GB" altLang="sl-SI" sz="1800" dirty="0">
                <a:solidFill>
                  <a:srgbClr val="596C35"/>
                </a:solidFill>
                <a:cs typeface="Times New Roman" panose="02020603050405020304" pitchFamily="18" charset="0"/>
              </a:rPr>
              <a:t> </a:t>
            </a:r>
            <a:r>
              <a:rPr lang="en-GB" altLang="sl-SI" sz="1800" b="1" dirty="0">
                <a:solidFill>
                  <a:srgbClr val="596C35"/>
                </a:solidFill>
                <a:hlinkClick r:id="rId7">
                  <a:extLst>
                    <a:ext uri="{A12FA001-AC4F-418D-AE19-62706E023703}">
                      <ahyp:hlinkClr xmlns:ahyp="http://schemas.microsoft.com/office/drawing/2018/hyperlinkcolor" val="tx"/>
                    </a:ext>
                  </a:extLst>
                </a:hlinkClick>
              </a:rPr>
              <a:t>Level 5: The Missing Link</a:t>
            </a:r>
            <a:endParaRPr lang="en-GB" altLang="sl-SI" sz="1800" b="1" dirty="0">
              <a:solidFill>
                <a:srgbClr val="596C35"/>
              </a:solidFill>
            </a:endParaRPr>
          </a:p>
        </p:txBody>
      </p:sp>
      <p:pic>
        <p:nvPicPr>
          <p:cNvPr id="16" name="Slika 15">
            <a:extLst>
              <a:ext uri="{FF2B5EF4-FFF2-40B4-BE49-F238E27FC236}">
                <a16:creationId xmlns:a16="http://schemas.microsoft.com/office/drawing/2014/main" id="{A9C7A9D4-F43C-389D-FF4B-B641A1AD00E0}"/>
              </a:ext>
            </a:extLst>
          </p:cNvPr>
          <p:cNvPicPr>
            <a:picLocks noChangeAspect="1"/>
          </p:cNvPicPr>
          <p:nvPr/>
        </p:nvPicPr>
        <p:blipFill>
          <a:blip r:embed="rId33">
            <a:clrChange>
              <a:clrFrom>
                <a:srgbClr val="FEFEFE"/>
              </a:clrFrom>
              <a:clrTo>
                <a:srgbClr val="FEFEFE">
                  <a:alpha val="0"/>
                </a:srgbClr>
              </a:clrTo>
            </a:clrChange>
          </a:blip>
          <a:stretch>
            <a:fillRect/>
          </a:stretch>
        </p:blipFill>
        <p:spPr>
          <a:xfrm>
            <a:off x="8704354" y="2290253"/>
            <a:ext cx="1612352" cy="1106347"/>
          </a:xfrm>
          <a:prstGeom prst="rect">
            <a:avLst/>
          </a:prstGeom>
        </p:spPr>
      </p:pic>
      <p:pic>
        <p:nvPicPr>
          <p:cNvPr id="1026" name="Picture 2" descr="SELFIE - Item">
            <a:extLst>
              <a:ext uri="{FF2B5EF4-FFF2-40B4-BE49-F238E27FC236}">
                <a16:creationId xmlns:a16="http://schemas.microsoft.com/office/drawing/2014/main" id="{3300FF32-D5F8-40A2-8BD9-7288DB33BD9A}"/>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698100" y="3468192"/>
            <a:ext cx="2211292" cy="1244662"/>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8">
            <a:hlinkClick r:id="rId32"/>
            <a:extLst>
              <a:ext uri="{FF2B5EF4-FFF2-40B4-BE49-F238E27FC236}">
                <a16:creationId xmlns:a16="http://schemas.microsoft.com/office/drawing/2014/main" id="{60C4E15C-CEF2-46C2-ACB5-AD1D7592394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8381568" y="928173"/>
            <a:ext cx="2014780" cy="131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Slika 19">
            <a:hlinkClick r:id="rId29"/>
            <a:extLst>
              <a:ext uri="{FF2B5EF4-FFF2-40B4-BE49-F238E27FC236}">
                <a16:creationId xmlns:a16="http://schemas.microsoft.com/office/drawing/2014/main" id="{30A1788C-1152-4D21-95A7-960E88BEF23B}"/>
              </a:ext>
            </a:extLst>
          </p:cNvPr>
          <p:cNvPicPr>
            <a:picLocks noChangeAspect="1"/>
          </p:cNvPicPr>
          <p:nvPr/>
        </p:nvPicPr>
        <p:blipFill>
          <a:blip r:embed="rId36">
            <a:clrChange>
              <a:clrFrom>
                <a:srgbClr val="FFFFFF"/>
              </a:clrFrom>
              <a:clrTo>
                <a:srgbClr val="FFFFFF">
                  <a:alpha val="0"/>
                </a:srgbClr>
              </a:clrTo>
            </a:clrChange>
          </a:blip>
          <a:stretch>
            <a:fillRect/>
          </a:stretch>
        </p:blipFill>
        <p:spPr>
          <a:xfrm>
            <a:off x="7615482" y="-63583"/>
            <a:ext cx="2413422" cy="993763"/>
          </a:xfrm>
          <a:prstGeom prst="rect">
            <a:avLst/>
          </a:prstGeom>
        </p:spPr>
      </p:pic>
    </p:spTree>
    <p:extLst>
      <p:ext uri="{BB962C8B-B14F-4D97-AF65-F5344CB8AC3E}">
        <p14:creationId xmlns:p14="http://schemas.microsoft.com/office/powerpoint/2010/main" val="328005618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v Microsoft PowerPointova predstavitev" id="{5469D02D-0B5B-4888-9918-D4F7344A0ACF}" vid="{E22870D7-46CF-40E5-B146-604AB908925B}"/>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26818ED76543D4EB8A4E25E5883EE15" ma:contentTypeVersion="18" ma:contentTypeDescription="Ustvari nov dokument." ma:contentTypeScope="" ma:versionID="563cc4b0925c6d1a8dfd453ccc714f3b">
  <xsd:schema xmlns:xsd="http://www.w3.org/2001/XMLSchema" xmlns:xs="http://www.w3.org/2001/XMLSchema" xmlns:p="http://schemas.microsoft.com/office/2006/metadata/properties" xmlns:ns2="adfc19c4-5502-4337-a563-80122bb492c5" xmlns:ns3="459b17cd-c081-40af-8ae3-7291a8ba2f52" targetNamespace="http://schemas.microsoft.com/office/2006/metadata/properties" ma:root="true" ma:fieldsID="721395681201f5cda7d33dc8704637e2" ns2:_="" ns3:_="">
    <xsd:import namespace="adfc19c4-5502-4337-a563-80122bb492c5"/>
    <xsd:import namespace="459b17cd-c081-40af-8ae3-7291a8ba2f5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fc19c4-5502-4337-a563-80122bb492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Oznake slike" ma:readOnly="false" ma:fieldId="{5cf76f15-5ced-4ddc-b409-7134ff3c332f}" ma:taxonomyMulti="true" ma:sspId="7d85cfa7-94e1-4748-823b-e73a70bce8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17cd-c081-40af-8ae3-7291a8ba2f52" elementFormDefault="qualified">
    <xsd:import namespace="http://schemas.microsoft.com/office/2006/documentManagement/types"/>
    <xsd:import namespace="http://schemas.microsoft.com/office/infopath/2007/PartnerControls"/>
    <xsd:element name="SharedWithUsers" ma:index="18"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V skupni rabi s podrobnostmi" ma:internalName="SharedWithDetails" ma:readOnly="true">
      <xsd:simpleType>
        <xsd:restriction base="dms:Note">
          <xsd:maxLength value="255"/>
        </xsd:restriction>
      </xsd:simpleType>
    </xsd:element>
    <xsd:element name="TaxCatchAll" ma:index="23" nillable="true" ma:displayName="Taxonomy Catch All Column" ma:hidden="true" ma:list="{c4fa5da9-315f-4b5f-a669-9c928266b46c}" ma:internalName="TaxCatchAll" ma:showField="CatchAllData" ma:web="459b17cd-c081-40af-8ae3-7291a8ba2f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B1C3E2-D570-482D-8DC5-F871313E4293}"/>
</file>

<file path=customXml/itemProps2.xml><?xml version="1.0" encoding="utf-8"?>
<ds:datastoreItem xmlns:ds="http://schemas.openxmlformats.org/officeDocument/2006/customXml" ds:itemID="{DFFDAACE-1EF2-4FBC-833A-216D3E94B876}"/>
</file>

<file path=docProps/app.xml><?xml version="1.0" encoding="utf-8"?>
<Properties xmlns="http://schemas.openxmlformats.org/officeDocument/2006/extended-properties" xmlns:vt="http://schemas.openxmlformats.org/officeDocument/2006/docPropsVTypes">
  <Template/>
  <TotalTime>38198</TotalTime>
  <Words>549</Words>
  <Application>Microsoft Office PowerPoint</Application>
  <PresentationFormat>Širokozaslonsko</PresentationFormat>
  <Paragraphs>66</Paragraphs>
  <Slides>11</Slides>
  <Notes>10</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11</vt:i4>
      </vt:variant>
    </vt:vector>
  </HeadingPairs>
  <TitlesOfParts>
    <vt:vector size="18" baseType="lpstr">
      <vt:lpstr>Arial</vt:lpstr>
      <vt:lpstr>Calibri</vt:lpstr>
      <vt:lpstr>Calibri Light</vt:lpstr>
      <vt:lpstr>Roboto</vt:lpstr>
      <vt:lpstr>Times New Roman</vt:lpstr>
      <vt:lpstr>Wingdings</vt:lpstr>
      <vt:lpstr>Officeova tema</vt:lpstr>
      <vt:lpstr>PowerPointova predstavitev</vt:lpstr>
      <vt:lpstr>Vsebina</vt:lpstr>
      <vt:lpstr>Uvod</vt:lpstr>
      <vt:lpstr>Namen</vt:lpstr>
      <vt:lpstr>Kaj?</vt:lpstr>
      <vt:lpstr>Zakaj?</vt:lpstr>
      <vt:lpstr>Komu?</vt:lpstr>
      <vt:lpstr>Kako pričeti?</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PREDSTAVITVE</dc:title>
  <dc:creator>Skupnost VSS</dc:creator>
  <cp:lastModifiedBy>Alicia Miklavčič</cp:lastModifiedBy>
  <cp:revision>106</cp:revision>
  <dcterms:created xsi:type="dcterms:W3CDTF">2016-11-28T08:39:30Z</dcterms:created>
  <dcterms:modified xsi:type="dcterms:W3CDTF">2024-06-04T04:50:11Z</dcterms:modified>
</cp:coreProperties>
</file>