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5"/>
  </p:notesMasterIdLst>
  <p:handoutMasterIdLst>
    <p:handoutMasterId r:id="rId46"/>
  </p:handoutMasterIdLst>
  <p:sldIdLst>
    <p:sldId id="256" r:id="rId5"/>
    <p:sldId id="391" r:id="rId6"/>
    <p:sldId id="298" r:id="rId7"/>
    <p:sldId id="393" r:id="rId8"/>
    <p:sldId id="309" r:id="rId9"/>
    <p:sldId id="397" r:id="rId10"/>
    <p:sldId id="300" r:id="rId11"/>
    <p:sldId id="301" r:id="rId12"/>
    <p:sldId id="302" r:id="rId13"/>
    <p:sldId id="306" r:id="rId14"/>
    <p:sldId id="307" r:id="rId15"/>
    <p:sldId id="308" r:id="rId16"/>
    <p:sldId id="310" r:id="rId17"/>
    <p:sldId id="314" r:id="rId18"/>
    <p:sldId id="315" r:id="rId19"/>
    <p:sldId id="381" r:id="rId20"/>
    <p:sldId id="422" r:id="rId21"/>
    <p:sldId id="311" r:id="rId22"/>
    <p:sldId id="319" r:id="rId23"/>
    <p:sldId id="320" r:id="rId24"/>
    <p:sldId id="366" r:id="rId25"/>
    <p:sldId id="390" r:id="rId26"/>
    <p:sldId id="329" r:id="rId27"/>
    <p:sldId id="427" r:id="rId28"/>
    <p:sldId id="426" r:id="rId29"/>
    <p:sldId id="303" r:id="rId30"/>
    <p:sldId id="333" r:id="rId31"/>
    <p:sldId id="337" r:id="rId32"/>
    <p:sldId id="401" r:id="rId33"/>
    <p:sldId id="402" r:id="rId34"/>
    <p:sldId id="345" r:id="rId35"/>
    <p:sldId id="343" r:id="rId36"/>
    <p:sldId id="452" r:id="rId37"/>
    <p:sldId id="360" r:id="rId38"/>
    <p:sldId id="369" r:id="rId39"/>
    <p:sldId id="424" r:id="rId40"/>
    <p:sldId id="415" r:id="rId41"/>
    <p:sldId id="417" r:id="rId42"/>
    <p:sldId id="450" r:id="rId43"/>
    <p:sldId id="396" r:id="rId44"/>
  </p:sldIdLst>
  <p:sldSz cx="12192000" cy="6858000"/>
  <p:notesSz cx="6858000" cy="9144000"/>
  <p:defaultTextStyle>
    <a:defPPr rtl="0"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ja" initials="M" lastIdx="77" clrIdx="0">
    <p:extLst>
      <p:ext uri="{19B8F6BF-5375-455C-9EA6-DF929625EA0E}">
        <p15:presenceInfo xmlns:p15="http://schemas.microsoft.com/office/powerpoint/2012/main" userId="Maja" providerId="None"/>
      </p:ext>
    </p:extLst>
  </p:cmAuthor>
  <p:cmAuthor id="2" name="Avtor" initials="A" lastIdx="252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437" autoAdjust="0"/>
  </p:normalViewPr>
  <p:slideViewPr>
    <p:cSldViewPr snapToGrid="0">
      <p:cViewPr varScale="1">
        <p:scale>
          <a:sx n="109" d="100"/>
          <a:sy n="109" d="100"/>
        </p:scale>
        <p:origin x="612" y="14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88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za glav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l-SI" dirty="0"/>
          </a:p>
        </p:txBody>
      </p:sp>
      <p:sp>
        <p:nvSpPr>
          <p:cNvPr id="3" name="Označba mesta za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790D5B-D3F1-41D2-9C48-E7FF69378F01}" type="datetime1">
              <a:rPr lang="sl-SI" smtClean="0"/>
              <a:t>30. 05. 2024</a:t>
            </a:fld>
            <a:endParaRPr lang="sl-SI" dirty="0"/>
          </a:p>
        </p:txBody>
      </p:sp>
      <p:sp>
        <p:nvSpPr>
          <p:cNvPr id="4" name="Označba mesta za nogo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l-SI" dirty="0"/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za glav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l-SI" noProof="0" dirty="0"/>
          </a:p>
        </p:txBody>
      </p:sp>
      <p:sp>
        <p:nvSpPr>
          <p:cNvPr id="3" name="Označba mesta za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0615662-D93A-4A59-B17A-F5FA1E09CA74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4" name="Označba mesta za sliko diapoz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l-SI" noProof="0" dirty="0"/>
          </a:p>
        </p:txBody>
      </p:sp>
      <p:sp>
        <p:nvSpPr>
          <p:cNvPr id="5" name="Označba mesta za opomb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l-SI" noProof="0" dirty="0"/>
              <a:t>Uredite sloge besedila matrice</a:t>
            </a:r>
          </a:p>
          <a:p>
            <a:pPr lvl="1" rtl="0"/>
            <a:r>
              <a:rPr lang="sl-SI" noProof="0" dirty="0"/>
              <a:t>Druga raven</a:t>
            </a:r>
          </a:p>
          <a:p>
            <a:pPr lvl="2" rtl="0"/>
            <a:r>
              <a:rPr lang="sl-SI" noProof="0" dirty="0"/>
              <a:t>Tretja raven</a:t>
            </a:r>
          </a:p>
          <a:p>
            <a:pPr lvl="3" rtl="0"/>
            <a:r>
              <a:rPr lang="sl-SI" noProof="0" dirty="0"/>
              <a:t>Četrta raven</a:t>
            </a:r>
          </a:p>
          <a:p>
            <a:pPr lvl="4" rtl="0"/>
            <a:r>
              <a:rPr lang="sl-SI" noProof="0" dirty="0"/>
              <a:t>Peta raven</a:t>
            </a:r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l-SI" noProof="0" dirty="0"/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sl-SI" smtClean="0"/>
              <a:t>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64686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Prostoročno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" name="Prostoročno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" name="Prostoročno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" name="Prostoročno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" name="Prostoročno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" name="Prostoročno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" name="Prostoročno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" name="Prostoročno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" name="Prostoročno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" name="Prostoročno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" name="Prostoročno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" name="Prostoročno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" name="Prostoročno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" name="Prostoročno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" name="Prostoročno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" name="Prostoročno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" name="Prostoročno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" name="Prostoročno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" name="Prostoročno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" name="Prostoročno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" name="Prostoročno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6" name="Prostoročno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7" name="Prostoročno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8" name="Prostoročno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" name="Prostoročno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" name="Prostoročno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1" name="Prostoročno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" name="Prostoročno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" name="Prostoročno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4" name="Prostoročno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5" name="Prostoročno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6" name="Prostoročno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7" name="Prostoročno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8" name="Prostoročno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9" name="Prostoročno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40" name="Skupina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Prostoročno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2" name="Prostoročno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3" name="Prostoročno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4" name="Prostoročno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5" name="Prostoročno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6" name="Prostoročno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7" name="Prostoročno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8" name="Prostoročno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sp>
        <p:nvSpPr>
          <p:cNvPr id="49" name="Prostoročno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grpSp>
        <p:nvGrpSpPr>
          <p:cNvPr id="50" name="Skupina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Prostoročno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2" name="Prostoročno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3" name="Prostoročno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4" name="Prostoročno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5" name="Prostoročno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6" name="Prostoročno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7" name="Prostoročno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8" name="Prostoročno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sp>
        <p:nvSpPr>
          <p:cNvPr id="59" name="Prostoročno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sp>
        <p:nvSpPr>
          <p:cNvPr id="60" name="Prostoročno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grpSp>
        <p:nvGrpSpPr>
          <p:cNvPr id="61" name="Skupina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Prostoročno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3" name="Prostoročno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4" name="Prostoročno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5" name="Prostoročno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6" name="Prostoročno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7" name="Prostoročno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8" name="Prostoročno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9" name="Prostoročno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0" name="Prostoročno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1" name="Prostoročno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2" name="Prostoročno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3" name="Prostoročno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4" name="Prostoročno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5" name="Prostoročno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6" name="Prostoročno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7" name="Prostoročno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8" name="Prostoročno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9" name="Prostoročno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0" name="Prostoročno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81" name="Skupina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Prostoročno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3" name="Prostoročno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4" name="Prostoročno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5" name="Prostoročno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6" name="Prostoročno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87" name="Skupina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Prostoročno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9" name="Prostoročno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0" name="Prostoročno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1" name="Prostoročno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2" name="Prostoročno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3" name="Prostoročno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94" name="Skupina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Prostoročno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6" name="Prostoročno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7" name="Prostoročno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8" name="Prostoročno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99" name="Skupina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Prostoročno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1" name="Prostoročno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2" name="Prostoročno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3" name="Prostoročno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4" name="Prostoročno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5" name="Prostoročno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106" name="Skupina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Prostoročno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8" name="Prostoročno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9" name="Prostoročno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0" name="Prostoročno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1" name="Prostoročno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2" name="Prostoročno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3" name="Prostoročno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4" name="Prostoročno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sp>
        <p:nvSpPr>
          <p:cNvPr id="115" name="Prostoročno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sp>
        <p:nvSpPr>
          <p:cNvPr id="116" name="Prostoročno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noProof="0" dirty="0"/>
          </a:p>
        </p:txBody>
      </p:sp>
      <p:grpSp>
        <p:nvGrpSpPr>
          <p:cNvPr id="117" name="Skupina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Prostoročno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9" name="Prostoročno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0" name="Prostoročno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1" name="Prostoročno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2" name="Prostoročno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3" name="Prostoročno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4" name="Prostoročno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5" name="Prostoročno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6" name="Prostoročno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7" name="Prostoročno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8" name="Prostoročno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9" name="Prostoročno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0" name="Prostoročno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1" name="Prostoročno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2" name="Prostoročno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3" name="Prostoročno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4" name="Prostoročno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5" name="Prostoročno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6" name="Prostoročno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7" name="Prostoročno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8" name="Prostoročno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9" name="Prostoročno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0" name="Prostoročno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1" name="Prostoročno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2" name="Prostoročno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3" name="Prostoročno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4" name="Prostoročno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5" name="Prostoročno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146" name="Skupina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Prostoročno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8" name="Prostoročno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9" name="Prostoročno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0" name="Prostoročno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1" name="Prostoročno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2" name="Prostoročno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3" name="Prostoročno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4" name="Prostoročno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5" name="Prostoročno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6" name="Prostoročno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7" name="Prostoročno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8" name="Prostoročno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9" name="Prostoročno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0" name="Prostoročno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1" name="Prostoročno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2" name="Prostoročno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3" name="Prostoročno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4" name="Prostoročno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5" name="Prostoročno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6" name="Prostoročno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7" name="Prostoročno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8" name="Prostoročno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9" name="Prostoročno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0" name="Prostoročno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171" name="Skupina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Prostoročno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3" name="Prostoročno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4" name="Prostoročno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5" name="Prostoročno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6" name="Prostoročno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7" name="Prostoročno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8" name="Prostoročno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9" name="Prostoročno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sl-SI" noProof="0"/>
              <a:t>Uredite slog naslova matrice</a:t>
            </a:r>
            <a:endParaRPr lang="sl-SI" noProof="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sl-SI" noProof="0"/>
              <a:t>Kliknite, da uredite slog podnaslova matrice</a:t>
            </a:r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/>
              <a:t>Uredite slog naslova matrice</a:t>
            </a:r>
            <a:endParaRPr lang="sl-SI" noProof="0" dirty="0"/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EB1E87-95EC-42E7-9665-DB181E70A8D5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en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en naslov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/>
          <a:p>
            <a:pPr rtl="0"/>
            <a:r>
              <a:rPr lang="sl-SI" noProof="0"/>
              <a:t>Uredite slog naslova matrice</a:t>
            </a:r>
            <a:endParaRPr lang="sl-SI" noProof="0" dirty="0"/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35F22C-3817-4B88-9886-6364CEDC409C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/>
              <a:t>Uredite slog naslova matrice</a:t>
            </a:r>
            <a:endParaRPr lang="sl-SI" noProof="0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E65B0D-193D-42CA-9E0B-669D863595F2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sl-SI" noProof="0"/>
              <a:t>Uredite slog naslova matrice</a:t>
            </a:r>
            <a:endParaRPr lang="sl-SI" noProof="0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699B5A-8CF2-4665-897E-6D26BA902ABF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/>
              <a:t>Uredite slog naslova matrice</a:t>
            </a:r>
            <a:endParaRPr lang="sl-SI" noProof="0" dirty="0"/>
          </a:p>
        </p:txBody>
      </p:sp>
      <p:sp>
        <p:nvSpPr>
          <p:cNvPr id="3" name="Označba mesta za vsebino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F61FB5-B4BA-4F8D-B9EE-39CCE097FFB6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/>
              <a:t>Uredite slog naslova matrice</a:t>
            </a:r>
            <a:endParaRPr lang="sl-SI" noProof="0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5" name="Označba mesta za besedilo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6" name="Označba mesta za vsebino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8" name="Označba mesta za nogo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7" name="Označba mesta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451AEF-0551-4295-BB02-B4B2C3B3783B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9" name="Označba mesta za številko diapoz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ročno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sp>
        <p:nvSpPr>
          <p:cNvPr id="7" name="Prostoročno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sp>
        <p:nvSpPr>
          <p:cNvPr id="8" name="Prostoročno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grpSp>
        <p:nvGrpSpPr>
          <p:cNvPr id="9" name="Skupina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Prostoročno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" name="Prostoročno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" name="Prostoročno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" name="Prostoročno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" name="Prostoročn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" name="Prostoročno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" name="Prostoročno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" name="Prostoročno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" name="Prostoročno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" name="Prostoročno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" name="Prostoročno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" name="Prostoročn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" name="Prostoročn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" name="Prostoročn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" name="Prostoročn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" name="Prostoročn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6" name="Prostoročn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7" name="Prostoročn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8" name="Prostoročn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" name="Prostoročn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" name="Prostoročn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1" name="Prostoročn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" name="Prostoročno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" name="Prostoročno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4" name="Prostoročn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5" name="Prostoročn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6" name="Prostoročn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7" name="Prostoročn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8" name="Prostoročn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9" name="Prostoročn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0" name="Prostoročn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1" name="Prostoročn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2" name="Prostoročn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3" name="Prostoročn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4" name="Prostoročn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5" name="Prostoročn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6" name="Prostoročn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7" name="Prostoročn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8" name="Prostoročn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9" name="Prostoročn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0" name="Prostoročn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1" name="Prostoročn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2" name="Prostoročn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3" name="Prostoročn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4" name="Prostoročn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5" name="Prostoročn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6" name="Prostoročn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7" name="Prostoročn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8" name="Prostoročn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9" name="Prostoročn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0" name="Prostoročn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1" name="Prostoročn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2" name="Prostoročn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3" name="Prostoročn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4" name="Prostoročn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5" name="Prostoročn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6" name="Prostoročn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7" name="Prostoročn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8" name="Prostoročn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9" name="Prostoročn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0" name="Prostoročn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1" name="Prostoročn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2" name="Prostoročn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3" name="Prostoročn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4" name="Prostoročn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5" name="Prostoročn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6" name="Prostoročn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7" name="Prostoročn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8" name="Prostoročn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79" name="Prostoročn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0" name="Prostoročn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1" name="Prostoročn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2" name="Prostoročn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3" name="Prostoročn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4" name="Prostoročn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5" name="Prostoročn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6" name="Prostoročn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7" name="Prostoročn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8" name="Prostoročn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89" name="Prostoročn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0" name="Prostoročn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1" name="Prostoročn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2" name="Prostoročn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93" name="Skupina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Prostoročno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5" name="Prostoročno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6" name="Prostoročno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7" name="Prostoročno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8" name="Prostoročn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99" name="Prostoročno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0" name="Prostoročno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1" name="Prostoročno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2" name="Prostoročno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3" name="Prostoročno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4" name="Prostoročno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5" name="Prostoročn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6" name="Prostoročn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7" name="Prostoročn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8" name="Prostoročn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09" name="Prostoročn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0" name="Prostoročn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1" name="Prostoročn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2" name="Prostoročn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3" name="Prostoročn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4" name="Prostoročn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5" name="Prostoročn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6" name="Prostoročno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7" name="Prostoročno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8" name="Prostoročn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19" name="Prostoročn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0" name="Prostoročn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1" name="Prostoročn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2" name="Prostoročn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3" name="Prostoročn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4" name="Prostoročn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5" name="Prostoročn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6" name="Prostoročn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7" name="Prostoročn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8" name="Prostoročn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9" name="Prostoročn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0" name="Prostoročn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1" name="Prostoročn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2" name="Prostoročn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3" name="Prostoročn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4" name="Prostoročn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5" name="Prostoročn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6" name="Prostoročn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7" name="Prostoročn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8" name="Prostoročn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9" name="Prostoročn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0" name="Prostoročn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1" name="Prostoročn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2" name="Prostoročn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3" name="Prostoročn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4" name="Prostoročn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5" name="Prostoročn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6" name="Prostoročn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7" name="Prostoročn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8" name="Prostoročn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9" name="Prostoročn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0" name="Prostoročn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1" name="Prostoročn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2" name="Prostoročn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3" name="Prostoročn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4" name="Prostoročn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5" name="Prostoročn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6" name="Prostoročn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7" name="Prostoročn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8" name="Prostoročn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9" name="Prostoročn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0" name="Prostoročn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1" name="Prostoročn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2" name="Prostoročn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3" name="Prostoročn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4" name="Prostoročn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5" name="Prostoročn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6" name="Prostoročn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7" name="Prostoročn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8" name="Prostoročn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9" name="Prostoročn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0" name="Prostoročn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1" name="Prostoročn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2" name="Prostoročn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3" name="Prostoročn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4" name="Prostoročn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5" name="Prostoročn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6" name="Prostoročn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177" name="Skupina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Prostoročno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9" name="Prostoročno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0" name="Prostoročno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1" name="Prostoročno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2" name="Prostoročno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3" name="Prostoročno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4" name="Prostoročno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5" name="Prostoročno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6" name="Prostoročno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7" name="Prostoročno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8" name="Prostoročno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9" name="Prostoročno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0" name="Prostoročno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1" name="Prostoročno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2" name="Prostoročno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3" name="Prostoročno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4" name="Prostoročno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5" name="Prostoročno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6" name="Prostoročno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7" name="Prostoročno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8" name="Prostoročno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99" name="Prostoročno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0" name="Prostoročno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1" name="Prostoročno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2" name="Prostoročno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3" name="Prostoročno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4" name="Prostoročno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5" name="Prostoročno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6" name="Prostoročno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7" name="Prostoročno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8" name="Prostoročno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09" name="Prostoročno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0" name="Prostoročno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1" name="Prostoročno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2" name="Prostoročno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3" name="Prostoročno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4" name="Prostoročno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5" name="Prostoročno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6" name="Prostoročno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7" name="Prostoročno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8" name="Prostoročno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9" name="Prostoročno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0" name="Prostoročno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1" name="Prostoročno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2" name="Prostoročno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3" name="Prostoročno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4" name="Prostoročno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5" name="Prostoročno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6" name="Prostoročno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7" name="Prostoročno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8" name="Prostoročno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9" name="Prostoročno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0" name="Prostoročno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1" name="Prostoročno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2" name="Prostoročno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3" name="Prostoročno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4" name="Prostoročno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5" name="Prostoročno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6" name="Prostoročno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7" name="Prostoročno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8" name="Prostoročno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9" name="Prostoročno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0" name="Prostoročno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1" name="Prostoročno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2" name="Prostoročno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3" name="Prostoročno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4" name="Prostoročno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5" name="Prostoročno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6" name="Prostoročno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7" name="Prostoročno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8" name="Prostoročno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9" name="Prostoročno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0" name="Prostoročno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1" name="Prostoročno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2" name="Prostoročno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3" name="Prostoročno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4" name="Prostoročno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5" name="Prostoročno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6" name="Prostoročno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7" name="Prostoročno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8" name="Prostoročno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9" name="Prostoročno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260" name="Skupina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Prostoročno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62" name="Prostoročno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63" name="Prostoročno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64" name="Prostoročno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65" name="Prostoročno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66" name="Prostoročno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67" name="Prostoročno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68" name="Prostoročno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69" name="Prostoročno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70" name="Prostoročno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71" name="Prostoročno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72" name="Prostoročno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73" name="Prostoročno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Prostoročno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75" name="Prostoročno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76" name="Prostoročno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77" name="Prostoročno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Prostoročno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79" name="Prostoročno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80" name="Prostoročno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81" name="Prostoročno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82" name="Prostoročno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83" name="Prostoročno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84" name="Prostoročno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Prostoročno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Prostoročno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87" name="Prostoročno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88" name="Prostoročno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289" name="Skupina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Prostoročno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1" name="Elipsa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2" name="Prostoročno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3" name="Prostoročno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4" name="Prostoročno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5" name="Prostoročno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6" name="Prostoročno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7" name="Prostoročno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8" name="Prostoročno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9" name="Prostoročno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0" name="Prostoročno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1" name="Prostoročno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2" name="Prostoročno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3" name="Prostoročno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4" name="Prostoročno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5" name="Prostoročno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6" name="Prostoročno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7" name="Prostoročno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8" name="Prostoročno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9" name="Prostoročno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sp>
        <p:nvSpPr>
          <p:cNvPr id="310" name="Prostoročno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grpSp>
        <p:nvGrpSpPr>
          <p:cNvPr id="311" name="Skupina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Prostoročno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13" name="Prostoročno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14" name="Prostoročno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15" name="Prostoročno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16" name="Prostoročno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17" name="Prostoročno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18" name="Prostoročno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19" name="Prostoročno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0" name="Prostoročno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1" name="Prostoročno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2" name="Prostoročno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3" name="Prostoročno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4" name="Prostoročno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5" name="Prostoročno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6" name="Prostoročno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7" name="Prostoročno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8" name="Prostoročno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9" name="Prostoročno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0" name="Prostoročno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1" name="Prostoročno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2" name="Prostoročno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3" name="Prostoročno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4" name="Prostoročno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5" name="Prostoročno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6" name="Prostoročno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7" name="Prostoročno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8" name="Prostoročno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9" name="Prostoročno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40" name="Prostoročno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41" name="Prostoročno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42" name="Prostoročno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43" name="Prostoročno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44" name="Prostoročno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45" name="Prostoročno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46" name="Prostoročno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47" name="Prostoročno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348" name="Skupina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Skupina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Prostoročno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76" name="Prostoročno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77" name="Prostoročno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78" name="Prostoročno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79" name="Prostoročno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80" name="Prostoročno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81" name="Prostoročno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82" name="Prostoročno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83" name="Prostoročno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84" name="Prostoročno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85" name="Prostoročno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86" name="Prostoročno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87" name="Prostoročno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88" name="Prostoročno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89" name="Prostoročno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90" name="Prostoročno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91" name="Prostoročno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92" name="Prostoročno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93" name="Prostoročno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94" name="Prostoročno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95" name="Prostoročno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96" name="Prostoročno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97" name="Prostoročno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98" name="Prostoročno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99" name="Prostoročno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00" name="Prostoročno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01" name="Prostoročno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02" name="Prostoročno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03" name="Prostoročno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04" name="Prostoročno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05" name="Prostoročno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06" name="Prostoročno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07" name="Prostoročno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08" name="Prostoročno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09" name="Prostoročno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10" name="Prostoročno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11" name="Prostoročno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12" name="Prostoročno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13" name="Prostoročno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14" name="Prostoročno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15" name="Prostoročno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16" name="Prostoročno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17" name="Prostoročno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18" name="Prostoročno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19" name="Prostoročno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20" name="Prostoročno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421" name="Prostoročno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</p:grpSp>
        <p:grpSp>
          <p:nvGrpSpPr>
            <p:cNvPr id="350" name="Skupina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Prostoročno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67" name="Prostoročno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68" name="Prostoročno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69" name="Prostoročno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70" name="Prostoročno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71" name="Prostoročno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72" name="Prostoročno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73" name="Prostoročno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74" name="Prostoročno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</p:grpSp>
        <p:grpSp>
          <p:nvGrpSpPr>
            <p:cNvPr id="351" name="Skupina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Prostoročno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60" name="Prostoročno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61" name="Prostoročno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62" name="Prostoročno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63" name="Prostoročno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64" name="Prostoročno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65" name="Prostoročno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</p:grpSp>
        <p:grpSp>
          <p:nvGrpSpPr>
            <p:cNvPr id="352" name="Skupina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Prostoročno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54" name="Prostoročno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55" name="Prostoročno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56" name="Prostoročno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57" name="Prostoročno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  <p:sp>
            <p:nvSpPr>
              <p:cNvPr id="358" name="Prostoročno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sl-SI" noProof="0" dirty="0"/>
              </a:p>
            </p:txBody>
          </p:sp>
        </p:grpSp>
      </p:grpSp>
      <p:grpSp>
        <p:nvGrpSpPr>
          <p:cNvPr id="422" name="Skupina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Prostoročn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24" name="Prostoročn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25" name="Prostoročn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26" name="Prostoročn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27" name="Prostoročn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28" name="Prostoročn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29" name="Prostoročn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30" name="Prostoročn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431" name="Skupina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Prostoročn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33" name="Prostoročn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34" name="Prostoročn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35" name="Prostoročn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36" name="Prostoročn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37" name="Prostoročn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38" name="Prostoročn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39" name="Prostoročn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440" name="Skupina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Prostoročno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42" name="Prostoročno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43" name="Prostoročno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44" name="Prostoročno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45" name="Prostoročno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46" name="Prostoročno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47" name="Prostoročno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48" name="Prostoročno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sl-SI" noProof="0"/>
              <a:t>Uredite slog naslova matrice</a:t>
            </a:r>
            <a:endParaRPr lang="sl-SI" noProof="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3" name="Označba mesta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5848B9-E763-4F44-BF4E-29D2194F9F3A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2" name="Označba mesta za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EFEAC1-2B1F-4272-97B5-BABB0B55DB21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4" name="Označba mesta za številko diapoz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sl-SI" noProof="0"/>
              <a:t>Uredite slog naslova matrice</a:t>
            </a:r>
            <a:endParaRPr lang="sl-SI" noProof="0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  <a:endParaRPr lang="sl-SI" noProof="0" dirty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E0DA00-1E73-474C-A89E-ACE607AC6AB0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sl-SI" noProof="0"/>
              <a:t>Uredite slog naslova matrice</a:t>
            </a:r>
            <a:endParaRPr lang="sl-SI" noProof="0" dirty="0"/>
          </a:p>
        </p:txBody>
      </p:sp>
      <p:sp>
        <p:nvSpPr>
          <p:cNvPr id="3" name="Označba mesta za sliko 2" descr="Prazna označba mesta za dodajanje slike. Kliknite označbo mesta in izberite sliko, ki jo želite dodati.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l-SI" noProof="0"/>
              <a:t>Kliknite ikono, če želite dodati sliko</a:t>
            </a:r>
            <a:endParaRPr lang="sl-SI" noProof="0" dirty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CF7934-1BE7-455B-9BD9-B3DABA519FB5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ročno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sp>
        <p:nvSpPr>
          <p:cNvPr id="8" name="Prostoročno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sp>
        <p:nvSpPr>
          <p:cNvPr id="9" name="Prostoročno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sl-SI" noProof="0" dirty="0"/>
          </a:p>
        </p:txBody>
      </p:sp>
      <p:grpSp>
        <p:nvGrpSpPr>
          <p:cNvPr id="10" name="Skupina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Prostoročno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2" name="Prostoročno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3" name="Prostoročno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4" name="Prostoročno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5" name="Prostoročno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6" name="Prostoročno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7" name="Prostoročno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18" name="Prostoročno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19" name="Skupina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Prostoročno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1" name="Prostoročno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2" name="Prostoročno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3" name="Prostoročno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4" name="Prostoročno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5" name="Prostoročno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26" name="Skupina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Prostoročno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8" name="Prostoročno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29" name="Prostoročno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0" name="Prostoročno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1" name="Prostoročno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2" name="Prostoročno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3" name="Prostoročno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34" name="Skupina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Prostoročno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6" name="Prostoročno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7" name="Prostoročno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8" name="Prostoročno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39" name="Prostoročno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0" name="Prostoročno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1" name="Prostoročno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2" name="Prostoročno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43" name="Skupina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Prostoročno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5" name="Prostoročno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6" name="Prostoročno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7" name="Prostoročno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8" name="Prostoročno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49" name="Prostoročno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0" name="Prostoročno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1" name="Prostoročno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52" name="Skupina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Prostoročno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4" name="Prostoročno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5" name="Prostoročno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6" name="Prostoročno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7" name="Prostoročno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8" name="Prostoročno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59" name="Prostoročno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0" name="Prostoročno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grpSp>
        <p:nvGrpSpPr>
          <p:cNvPr id="61" name="Skupina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Prostoročno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3" name="Prostoročno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4" name="Prostoročno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5" name="Prostoročno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6" name="Prostoročno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7" name="Prostoročno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8" name="Prostoročno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  <p:sp>
          <p:nvSpPr>
            <p:cNvPr id="69" name="Prostoročno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l-SI" noProof="0" dirty="0"/>
            </a:p>
          </p:txBody>
        </p:sp>
      </p:grpSp>
      <p:sp>
        <p:nvSpPr>
          <p:cNvPr id="2" name="Označba mesta za naslov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l-SI" noProof="0" dirty="0"/>
              <a:t>Kliknite, če želite urediti slog naslova matrice</a:t>
            </a:r>
          </a:p>
        </p:txBody>
      </p:sp>
      <p:sp>
        <p:nvSpPr>
          <p:cNvPr id="3" name="Označba mesta za besedilo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l-SI" noProof="0" dirty="0"/>
              <a:t>Uredite sloge besedila matrice</a:t>
            </a:r>
          </a:p>
          <a:p>
            <a:pPr lvl="1" rtl="0"/>
            <a:r>
              <a:rPr lang="sl-SI" noProof="0" dirty="0"/>
              <a:t>Druga raven</a:t>
            </a:r>
          </a:p>
          <a:p>
            <a:pPr lvl="2" rtl="0"/>
            <a:r>
              <a:rPr lang="sl-SI" noProof="0" dirty="0"/>
              <a:t>Tretja raven</a:t>
            </a:r>
          </a:p>
          <a:p>
            <a:pPr lvl="3" rtl="0"/>
            <a:r>
              <a:rPr lang="sl-SI" noProof="0" dirty="0"/>
              <a:t>Četrta raven</a:t>
            </a:r>
          </a:p>
          <a:p>
            <a:pPr lvl="4" rtl="0"/>
            <a:r>
              <a:rPr lang="sl-SI" noProof="0" dirty="0"/>
              <a:t>Peta raven</a:t>
            </a: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sl-SI" noProof="0" dirty="0"/>
              <a:t>Dodajte nogo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7E2C098-BA33-45F9-B6A5-5B852141FA77}" type="datetime1">
              <a:rPr lang="sl-SI" noProof="0" smtClean="0"/>
              <a:t>30. 05. 2024</a:t>
            </a:fld>
            <a:endParaRPr lang="sl-SI" noProof="0" dirty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sl-SI" noProof="0" smtClean="0"/>
              <a:pPr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euj93J0Z3Y&amp;t=1256s" TargetMode="External"/><Relationship Id="rId2" Type="http://schemas.openxmlformats.org/officeDocument/2006/relationships/hyperlink" Target="https://www.youtube.com/watch?v=1srtXD2fcVk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W81CHn4l4AM" TargetMode="Externa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gpB5hSyTjjE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mailto:maja.hartman@guest.arnes.si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658533" y="1913466"/>
            <a:ext cx="9221248" cy="1441911"/>
          </a:xfrm>
        </p:spPr>
        <p:txBody>
          <a:bodyPr rtlCol="0">
            <a:normAutofit fontScale="90000"/>
          </a:bodyPr>
          <a:lstStyle/>
          <a:p>
            <a:pPr rtl="0"/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r>
              <a:rPr lang="sl-SI" dirty="0"/>
              <a:t>Razumevanje </a:t>
            </a:r>
            <a:r>
              <a:rPr lang="sl-SI"/>
              <a:t>anksioznosti </a:t>
            </a:r>
            <a:r>
              <a:rPr lang="sl-SI" dirty="0"/>
              <a:t>in učinkovit psihoterapevtski pristop</a:t>
            </a:r>
            <a:br>
              <a:rPr lang="sl-SI" sz="5300" dirty="0"/>
            </a:br>
            <a:endParaRPr lang="sl-SI" sz="5300" dirty="0"/>
          </a:p>
        </p:txBody>
      </p:sp>
      <p:sp>
        <p:nvSpPr>
          <p:cNvPr id="5" name="Podnaslov 4"/>
          <p:cNvSpPr>
            <a:spLocks noGrp="1"/>
          </p:cNvSpPr>
          <p:nvPr>
            <p:ph type="subTitle" idx="1"/>
          </p:nvPr>
        </p:nvSpPr>
        <p:spPr>
          <a:xfrm>
            <a:off x="3607848" y="2803064"/>
            <a:ext cx="8271933" cy="1619251"/>
          </a:xfrm>
        </p:spPr>
        <p:txBody>
          <a:bodyPr rtlCol="0">
            <a:normAutofit/>
          </a:bodyPr>
          <a:lstStyle/>
          <a:p>
            <a:pPr rtl="0"/>
            <a:r>
              <a:rPr lang="sl-SI" sz="2400" dirty="0"/>
              <a:t>Maja Hartman, spec. psihoterapije</a:t>
            </a:r>
          </a:p>
          <a:p>
            <a:pPr rtl="0"/>
            <a:r>
              <a:rPr lang="sl-SI" sz="2400" dirty="0"/>
              <a:t>ZATIS, Zavod za terapevtsko svetovanje, izobraževanje in storitve Ljubljana</a:t>
            </a:r>
          </a:p>
          <a:p>
            <a:pPr rtl="0"/>
            <a:r>
              <a:rPr lang="sl-SI" sz="2400" dirty="0"/>
              <a:t>TSITA, LJUBLJANA</a:t>
            </a:r>
          </a:p>
          <a:p>
            <a:pPr rtl="0"/>
            <a:endParaRPr lang="sl-SI" dirty="0"/>
          </a:p>
          <a:p>
            <a:pPr rt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67">
        <p:fade/>
      </p:transition>
    </mc:Choice>
    <mc:Fallback xmlns="">
      <p:transition spd="med" advTm="1167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647825" y="485775"/>
            <a:ext cx="7151445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/>
              <a:t>Znaki za diagnozo anksiozne motnje</a:t>
            </a:r>
          </a:p>
          <a:p>
            <a:endParaRPr lang="sl-SI" sz="2000" dirty="0"/>
          </a:p>
          <a:p>
            <a:r>
              <a:rPr lang="sl-SI" sz="2000" dirty="0"/>
              <a:t>Prisotni 3 do 6 simptomov (pri otrocih le 1):</a:t>
            </a:r>
          </a:p>
          <a:p>
            <a:endParaRPr lang="sl-SI" sz="2000" dirty="0"/>
          </a:p>
          <a:p>
            <a:r>
              <a:rPr lang="pt-BR" sz="2000" dirty="0"/>
              <a:t>1. </a:t>
            </a:r>
            <a:r>
              <a:rPr lang="sl-SI" sz="2000" dirty="0"/>
              <a:t>n</a:t>
            </a:r>
            <a:r>
              <a:rPr lang="pt-BR" sz="2000" dirty="0"/>
              <a:t>emir, občutek, da si »na robu«</a:t>
            </a:r>
            <a:r>
              <a:rPr lang="sl-SI" sz="2000" dirty="0"/>
              <a:t>,</a:t>
            </a:r>
            <a:endParaRPr lang="pt-BR" sz="2000" dirty="0"/>
          </a:p>
          <a:p>
            <a:endParaRPr lang="sl-SI" sz="2000" dirty="0"/>
          </a:p>
          <a:p>
            <a:r>
              <a:rPr lang="sl-SI" sz="2000" dirty="0"/>
              <a:t>2. hitra utrudljivost,</a:t>
            </a:r>
          </a:p>
          <a:p>
            <a:endParaRPr lang="sl-SI" sz="2000" dirty="0"/>
          </a:p>
          <a:p>
            <a:r>
              <a:rPr lang="pl-PL" sz="2000" dirty="0"/>
              <a:t>3. motnje koncentracije, občutek »prazne glave«,</a:t>
            </a:r>
          </a:p>
          <a:p>
            <a:endParaRPr lang="sl-SI" sz="2000" dirty="0"/>
          </a:p>
          <a:p>
            <a:r>
              <a:rPr lang="sl-SI" sz="2000" dirty="0"/>
              <a:t>4. razdražljivost,</a:t>
            </a:r>
          </a:p>
          <a:p>
            <a:endParaRPr lang="sl-SI" sz="2000" dirty="0"/>
          </a:p>
          <a:p>
            <a:r>
              <a:rPr lang="sl-SI" sz="2000" dirty="0"/>
              <a:t>5. mišična napetost,</a:t>
            </a:r>
          </a:p>
          <a:p>
            <a:endParaRPr lang="sl-SI" sz="2000" dirty="0"/>
          </a:p>
          <a:p>
            <a:r>
              <a:rPr lang="sl-SI" sz="2000" dirty="0"/>
              <a:t>6. motnje spanja (težave pri uspavanju, ohranjanju spanja ali pa </a:t>
            </a:r>
          </a:p>
          <a:p>
            <a:r>
              <a:rPr lang="sl-SI" sz="2000" dirty="0"/>
              <a:t>nemiren, nezadovoljiv spanec).</a:t>
            </a:r>
          </a:p>
        </p:txBody>
      </p:sp>
    </p:spTree>
    <p:extLst>
      <p:ext uri="{BB962C8B-B14F-4D97-AF65-F5344CB8AC3E}">
        <p14:creationId xmlns:p14="http://schemas.microsoft.com/office/powerpoint/2010/main" val="11520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6449">
        <p:fade/>
      </p:transition>
    </mc:Choice>
    <mc:Fallback xmlns="">
      <p:transition spd="med" advTm="106449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694945" y="676274"/>
            <a:ext cx="111373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/>
              <a:t>Znaki za opredelitev Panične motnje (pomembno, ker simptome lahko pripisujemo drugim fizičnim boleznim!)</a:t>
            </a:r>
          </a:p>
          <a:p>
            <a:r>
              <a:rPr lang="sl-SI" sz="2000" dirty="0"/>
              <a:t>Napadi strahu, ki lahko trajajo tudi do 30 min z različnimi fizičnimi in nefizičnimi simptomi!</a:t>
            </a:r>
          </a:p>
          <a:p>
            <a:r>
              <a:rPr lang="sl-SI" sz="2000" dirty="0"/>
              <a:t>Ob napadu se morajo pojaviti vsaj ŠTIRJE psihološki ali telesni simptomi:</a:t>
            </a:r>
          </a:p>
          <a:p>
            <a:endParaRPr lang="sl-SI" sz="2000" dirty="0"/>
          </a:p>
          <a:p>
            <a:r>
              <a:rPr lang="sl-SI" sz="2000" dirty="0"/>
              <a:t>- palpitacije (hiter, nereden srčni utrip),</a:t>
            </a:r>
          </a:p>
          <a:p>
            <a:r>
              <a:rPr lang="sl-SI" sz="2000" dirty="0"/>
              <a:t>- zadihanost, občutek pomanjkanja sape,</a:t>
            </a:r>
          </a:p>
          <a:p>
            <a:r>
              <a:rPr lang="sl-SI" sz="2000" dirty="0"/>
              <a:t>- znojenje,</a:t>
            </a:r>
          </a:p>
          <a:p>
            <a:r>
              <a:rPr lang="sv-SE" sz="2000" dirty="0"/>
              <a:t>- tresavica, temnenje pred očmi</a:t>
            </a:r>
            <a:r>
              <a:rPr lang="sl-SI" sz="2000" dirty="0"/>
              <a:t>,</a:t>
            </a:r>
            <a:endParaRPr lang="sv-SE" sz="2000" dirty="0"/>
          </a:p>
          <a:p>
            <a:r>
              <a:rPr lang="sl-SI" sz="2000" dirty="0"/>
              <a:t>- bolečina, stiskanje v prsih, občutek dušenja,</a:t>
            </a:r>
          </a:p>
          <a:p>
            <a:r>
              <a:rPr lang="sl-SI" sz="2000" dirty="0"/>
              <a:t>- krči, otrplost udov, mravljinci,</a:t>
            </a:r>
          </a:p>
          <a:p>
            <a:r>
              <a:rPr lang="sl-SI" sz="2000" dirty="0"/>
              <a:t>- navali vročine ali mraza,</a:t>
            </a:r>
          </a:p>
          <a:p>
            <a:r>
              <a:rPr lang="sl-SI" sz="2000" dirty="0"/>
              <a:t>- slabost v želodcu, bolečine v trebuhu, prebavne motnje, siljenje na bruhanje (lahko tudi bruhanje),</a:t>
            </a:r>
          </a:p>
          <a:p>
            <a:r>
              <a:rPr lang="nb-NO" sz="2000" dirty="0"/>
              <a:t>- strah pred smrtjo (odpoved srca)</a:t>
            </a:r>
            <a:r>
              <a:rPr lang="sl-SI" sz="2000" dirty="0"/>
              <a:t>,</a:t>
            </a:r>
            <a:endParaRPr lang="nb-NO" sz="2000" dirty="0"/>
          </a:p>
          <a:p>
            <a:r>
              <a:rPr lang="sl-SI" sz="2000" dirty="0"/>
              <a:t>- strah pred norostjo,</a:t>
            </a:r>
          </a:p>
          <a:p>
            <a:r>
              <a:rPr lang="sl-SI" sz="2000" dirty="0"/>
              <a:t>- občutek disociacije.</a:t>
            </a:r>
          </a:p>
          <a:p>
            <a:r>
              <a:rPr lang="sl-SI" sz="2000" dirty="0"/>
              <a:t>_________________________________________________________________</a:t>
            </a:r>
          </a:p>
          <a:p>
            <a:r>
              <a:rPr lang="pl-PL" sz="2000" dirty="0"/>
              <a:t>Za opredelitev panične motnje 4 simptomi prisotni 1x dan do 1x na mesec (</a:t>
            </a:r>
            <a:r>
              <a:rPr lang="sl-SI" sz="2000" dirty="0"/>
              <a:t>v roku 6 mesecev).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82517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44973">
        <p:fade/>
      </p:transition>
    </mc:Choice>
    <mc:Fallback xmlns="">
      <p:transition spd="med" advTm="244973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855133" y="541867"/>
            <a:ext cx="1007004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PANIČNA MOTNJA (kot pogosti vzrok težav) vzroki za nastanek in simptomi:</a:t>
            </a:r>
          </a:p>
          <a:p>
            <a:endParaRPr lang="sl-SI" sz="2400" dirty="0"/>
          </a:p>
          <a:p>
            <a:endParaRPr lang="sl-SI" sz="2400" dirty="0"/>
          </a:p>
          <a:p>
            <a:r>
              <a:rPr lang="sl-SI" sz="2400" dirty="0"/>
              <a:t>- porušeno hormonsko ravnovesje (tabela),</a:t>
            </a:r>
          </a:p>
          <a:p>
            <a:endParaRPr lang="sl-SI" sz="2400" dirty="0"/>
          </a:p>
          <a:p>
            <a:r>
              <a:rPr lang="sl-SI" sz="2400" dirty="0"/>
              <a:t>- posledica naučenega </a:t>
            </a:r>
            <a:r>
              <a:rPr lang="sl-SI" sz="2400" dirty="0" err="1"/>
              <a:t>anksioznega</a:t>
            </a:r>
            <a:r>
              <a:rPr lang="sl-SI" sz="2400" dirty="0"/>
              <a:t> mišljenja (družinski vzorci)</a:t>
            </a:r>
          </a:p>
          <a:p>
            <a:r>
              <a:rPr lang="sl-SI" sz="2400" dirty="0"/>
              <a:t> oz. genetsko pogojena (?!) = predispozicija za razvoj panične motnje in </a:t>
            </a:r>
            <a:r>
              <a:rPr lang="sl-SI" sz="2400" dirty="0" err="1"/>
              <a:t>anksioznega</a:t>
            </a:r>
            <a:r>
              <a:rPr lang="sl-SI" sz="2400" dirty="0"/>
              <a:t> načina mišljenja (strah pred…),</a:t>
            </a:r>
          </a:p>
          <a:p>
            <a:endParaRPr lang="sl-SI" sz="2400" dirty="0"/>
          </a:p>
          <a:p>
            <a:r>
              <a:rPr lang="sl-SI" sz="2400" dirty="0"/>
              <a:t>- zadnje raziskave so pokazale zmanjšano vrednost kisika 1 uro pred napadom (plitko dihanje),</a:t>
            </a:r>
          </a:p>
          <a:p>
            <a:endParaRPr lang="sl-SI" sz="2400" dirty="0"/>
          </a:p>
          <a:p>
            <a:r>
              <a:rPr lang="sl-SI" sz="2400" dirty="0"/>
              <a:t>- močan odziv AMIGDALE, motena je povezava med prefrontalnim  korteksom in </a:t>
            </a:r>
            <a:r>
              <a:rPr lang="sl-SI" sz="2400" dirty="0" err="1"/>
              <a:t>amigdalo</a:t>
            </a:r>
            <a:r>
              <a:rPr lang="sl-SI" sz="2400" dirty="0"/>
              <a:t>!</a:t>
            </a:r>
          </a:p>
          <a:p>
            <a:endParaRPr lang="sl-SI" sz="2400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8143DD6-161E-4EBC-84F4-EA210ECC5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801" y="4652375"/>
            <a:ext cx="2108200" cy="220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9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4936">
        <p:fade/>
      </p:transition>
    </mc:Choice>
    <mc:Fallback xmlns="">
      <p:transition spd="med" advTm="204936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573932" y="379380"/>
            <a:ext cx="107256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Reakcije po prvem paničnem napadu (</a:t>
            </a:r>
            <a:r>
              <a:rPr lang="pl-PL" sz="2400" u="sng" dirty="0"/>
              <a:t>kot vzorec anksioznega mišljenja</a:t>
            </a:r>
            <a:r>
              <a:rPr lang="pl-PL" sz="2400" dirty="0"/>
              <a:t>!):</a:t>
            </a:r>
          </a:p>
          <a:p>
            <a:endParaRPr lang="sl-SI" sz="2400" dirty="0"/>
          </a:p>
          <a:p>
            <a:r>
              <a:rPr lang="sl-SI" sz="2400" dirty="0"/>
              <a:t>- skrb za zdravje (obisk zdravnika, iskanje fizičnih vzrokov),</a:t>
            </a:r>
          </a:p>
          <a:p>
            <a:endParaRPr lang="sl-SI" sz="2400" dirty="0"/>
          </a:p>
          <a:p>
            <a:r>
              <a:rPr lang="sl-SI" sz="2400" dirty="0"/>
              <a:t>- močan strah pred ponovitvijo (fokus na simptome,  </a:t>
            </a:r>
            <a:r>
              <a:rPr lang="sl-SI" sz="2400" dirty="0" err="1"/>
              <a:t>katastrofiziranje</a:t>
            </a:r>
            <a:r>
              <a:rPr lang="sl-SI" sz="2400" dirty="0"/>
              <a:t>,</a:t>
            </a:r>
          </a:p>
          <a:p>
            <a:r>
              <a:rPr lang="sl-SI" sz="2400" dirty="0"/>
              <a:t>   </a:t>
            </a:r>
          </a:p>
          <a:p>
            <a:r>
              <a:rPr lang="sl-SI" sz="2400" dirty="0"/>
              <a:t>  leksikon paničarjev, skrbi, ki vodijo v ponovni napad),</a:t>
            </a:r>
          </a:p>
          <a:p>
            <a:endParaRPr lang="sl-SI" sz="2400" dirty="0"/>
          </a:p>
          <a:p>
            <a:r>
              <a:rPr lang="sl-SI" sz="2400" dirty="0"/>
              <a:t>- kritiziranje sebe (občutki krivde), da se je to sploh zgodilo,</a:t>
            </a:r>
          </a:p>
          <a:p>
            <a:endParaRPr lang="sl-SI" sz="2400" dirty="0"/>
          </a:p>
          <a:p>
            <a:r>
              <a:rPr lang="sl-SI" sz="2400" dirty="0"/>
              <a:t>- sram (skrb, kaj bodo rekli drugi),</a:t>
            </a: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r>
              <a:rPr lang="sl-SI" sz="2400" dirty="0"/>
              <a:t>- občutki nemoči, skrb zaradi izgube kontrole (stalna kontrola!).</a:t>
            </a:r>
          </a:p>
          <a:p>
            <a:endParaRPr lang="sl-SI" sz="2400" dirty="0"/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94650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7385">
        <p:fade/>
      </p:transition>
    </mc:Choice>
    <mc:Fallback xmlns="">
      <p:transition spd="med" advTm="267385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984069" y="365758"/>
            <a:ext cx="8621485" cy="65556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/>
              <a:t>KAKO POMAGATI OB PANIČNEM NAPADU (premagovanje aktivnih paničnih napadov)</a:t>
            </a:r>
          </a:p>
          <a:p>
            <a:endParaRPr lang="pl-PL" sz="2000" dirty="0"/>
          </a:p>
          <a:p>
            <a:r>
              <a:rPr lang="sl-SI" sz="2000" dirty="0"/>
              <a:t>Panični napad lahko traja do 30 minut, vrh doseže nekje v 10 minutah, nato se začne umirjati.</a:t>
            </a:r>
            <a:endParaRPr lang="pl-PL" sz="2000" dirty="0"/>
          </a:p>
          <a:p>
            <a:endParaRPr lang="sl-SI" sz="2000" dirty="0"/>
          </a:p>
          <a:p>
            <a:pPr marL="457200" indent="-457200">
              <a:buAutoNum type="arabicPeriod"/>
            </a:pPr>
            <a:r>
              <a:rPr lang="it-IT" sz="2000" dirty="0" err="1"/>
              <a:t>Naj</a:t>
            </a:r>
            <a:r>
              <a:rPr lang="sl-SI" sz="2000" dirty="0"/>
              <a:t>pomembneje</a:t>
            </a:r>
            <a:r>
              <a:rPr lang="it-IT" sz="2000" dirty="0"/>
              <a:t> </a:t>
            </a:r>
            <a:r>
              <a:rPr lang="sl-SI" sz="2000" dirty="0"/>
              <a:t>je, da o</a:t>
            </a:r>
            <a:r>
              <a:rPr lang="it-IT" sz="2000" dirty="0" err="1"/>
              <a:t>stanemo</a:t>
            </a:r>
            <a:r>
              <a:rPr lang="it-IT" sz="2000" dirty="0"/>
              <a:t> </a:t>
            </a:r>
            <a:r>
              <a:rPr lang="it-IT" sz="2000" dirty="0" err="1"/>
              <a:t>mirni</a:t>
            </a:r>
            <a:r>
              <a:rPr lang="it-IT" sz="2000" dirty="0"/>
              <a:t>! </a:t>
            </a:r>
            <a:r>
              <a:rPr lang="it-IT" sz="2000" dirty="0" err="1"/>
              <a:t>Govorimo</a:t>
            </a:r>
            <a:r>
              <a:rPr lang="it-IT" sz="2000" dirty="0"/>
              <a:t> </a:t>
            </a:r>
            <a:r>
              <a:rPr lang="it-IT" sz="2000" dirty="0" err="1"/>
              <a:t>mirno</a:t>
            </a:r>
            <a:r>
              <a:rPr lang="sl-SI" sz="2000" dirty="0"/>
              <a:t>,</a:t>
            </a:r>
            <a:r>
              <a:rPr lang="it-IT" sz="2000" dirty="0"/>
              <a:t> a </a:t>
            </a:r>
            <a:r>
              <a:rPr lang="it-IT" sz="2000" dirty="0" err="1"/>
              <a:t>odločno</a:t>
            </a:r>
            <a:r>
              <a:rPr lang="it-IT" sz="2000" dirty="0"/>
              <a:t>.</a:t>
            </a:r>
            <a:endParaRPr lang="sl-SI" sz="2000" dirty="0"/>
          </a:p>
          <a:p>
            <a:endParaRPr lang="sl-SI" sz="2000" dirty="0"/>
          </a:p>
          <a:p>
            <a:r>
              <a:rPr lang="sl-SI" sz="2000" dirty="0"/>
              <a:t>2. Poskusimo vzpostaviti očesni stik (osebo pripeljemo v „ zdaj“, varnost), DOTIK (!).</a:t>
            </a:r>
          </a:p>
          <a:p>
            <a:endParaRPr lang="sl-SI" sz="2000" dirty="0"/>
          </a:p>
          <a:p>
            <a:r>
              <a:rPr lang="sl-SI" sz="2000" dirty="0"/>
              <a:t>3. Ob mišičnih krčih masiramo ude (roke, čeljust).</a:t>
            </a:r>
          </a:p>
          <a:p>
            <a:endParaRPr lang="sl-SI" sz="2000" dirty="0"/>
          </a:p>
          <a:p>
            <a:r>
              <a:rPr lang="sl-SI" sz="2000" dirty="0"/>
              <a:t>4. Spodbujamo h globokemu vdihu, ki ga zadrži in nato počasi izdihne (3x in premor)</a:t>
            </a:r>
          </a:p>
          <a:p>
            <a:endParaRPr lang="sl-SI" sz="2000" dirty="0"/>
          </a:p>
          <a:p>
            <a:r>
              <a:rPr lang="sl-SI" sz="2000" dirty="0"/>
              <a:t>5. Poskušamo preusmeriti pozornost:</a:t>
            </a:r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210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13091">
        <p:fade/>
      </p:transition>
    </mc:Choice>
    <mc:Fallback xmlns="">
      <p:transition spd="med" advTm="513091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184366" y="661851"/>
            <a:ext cx="976303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/>
              <a:t>- spodbujamo k ocenjevanju realnega stanja (nič ni hudega, vse je v redu,</a:t>
            </a:r>
          </a:p>
          <a:p>
            <a:r>
              <a:rPr lang="sl-SI" sz="2000" dirty="0"/>
              <a:t>bo minilo, poglej okoli),</a:t>
            </a:r>
          </a:p>
          <a:p>
            <a:endParaRPr lang="sl-SI" sz="2000" dirty="0"/>
          </a:p>
          <a:p>
            <a:r>
              <a:rPr lang="sl-SI" sz="2000" dirty="0"/>
              <a:t>- odštevanjem (odštevajva skupaj od 75 do 25, dvojni fokus, štejemo</a:t>
            </a:r>
          </a:p>
          <a:p>
            <a:r>
              <a:rPr lang="sl-SI" sz="2000" dirty="0"/>
              <a:t>skupaj na glas),</a:t>
            </a:r>
          </a:p>
          <a:p>
            <a:endParaRPr lang="sl-SI" sz="2000" dirty="0"/>
          </a:p>
          <a:p>
            <a:r>
              <a:rPr lang="sl-SI" sz="2000" dirty="0"/>
              <a:t>- sprašujemo po barvi določenega predmeta (lahko v  tujem jeziku),</a:t>
            </a:r>
          </a:p>
          <a:p>
            <a:endParaRPr lang="sl-SI" sz="2000" dirty="0">
              <a:latin typeface="Liberation Serif" panose="02020603050405020304" pitchFamily="18" charset="0"/>
            </a:endParaRPr>
          </a:p>
          <a:p>
            <a:r>
              <a:rPr lang="sl-SI" sz="2000" dirty="0">
                <a:latin typeface="Liberation Serif" panose="02020603050405020304" pitchFamily="18" charset="0"/>
              </a:rPr>
              <a:t>- postavljamo vprašanja </a:t>
            </a:r>
            <a:r>
              <a:rPr lang="sl-SI" sz="2000" dirty="0"/>
              <a:t>(</a:t>
            </a:r>
            <a:r>
              <a:rPr lang="sl-SI" sz="2000" dirty="0">
                <a:latin typeface="Liberation Serif" panose="02020603050405020304" pitchFamily="18" charset="0"/>
              </a:rPr>
              <a:t>kako je ime mami, kje živi, kako je ime</a:t>
            </a:r>
          </a:p>
          <a:p>
            <a:r>
              <a:rPr lang="sl-SI" sz="2000" dirty="0">
                <a:latin typeface="Liberation Serif" panose="02020603050405020304" pitchFamily="18" charset="0"/>
              </a:rPr>
              <a:t>mucki, prijateljici, fantu, spodbujamo, da se spomni prijetnih dogodkov</a:t>
            </a:r>
            <a:r>
              <a:rPr lang="sl-SI" sz="2000" dirty="0"/>
              <a:t>)</a:t>
            </a:r>
            <a:r>
              <a:rPr lang="sl-SI" sz="2000" dirty="0">
                <a:latin typeface="Liberation Serif" panose="02020603050405020304" pitchFamily="18" charset="0"/>
              </a:rPr>
              <a:t>,</a:t>
            </a:r>
          </a:p>
          <a:p>
            <a:endParaRPr lang="sl-SI" sz="2000" dirty="0"/>
          </a:p>
          <a:p>
            <a:r>
              <a:rPr lang="sl-SI" sz="2000" dirty="0">
                <a:latin typeface="Liberation Serif" panose="02020603050405020304" pitchFamily="18" charset="0"/>
              </a:rPr>
              <a:t>- zavrtimo glasbo, uporabimo dišavo,</a:t>
            </a:r>
          </a:p>
          <a:p>
            <a:endParaRPr lang="sl-SI" sz="2000" dirty="0"/>
          </a:p>
          <a:p>
            <a:r>
              <a:rPr lang="sl-SI" sz="2000" dirty="0">
                <a:latin typeface="Liberation Serif" panose="02020603050405020304" pitchFamily="18" charset="0"/>
              </a:rPr>
              <a:t>- spremenimo pozicijo </a:t>
            </a:r>
            <a:r>
              <a:rPr lang="sl-SI" sz="2000" dirty="0"/>
              <a:t>(</a:t>
            </a:r>
            <a:r>
              <a:rPr lang="sl-SI" sz="2000" dirty="0">
                <a:latin typeface="Liberation Serif" panose="02020603050405020304" pitchFamily="18" charset="0"/>
              </a:rPr>
              <a:t>roke v zrak, pogled </a:t>
            </a:r>
            <a:r>
              <a:rPr lang="pl-PL" sz="2000" dirty="0">
                <a:latin typeface="Liberation Serif" panose="02020603050405020304" pitchFamily="18" charset="0"/>
              </a:rPr>
              <a:t>skozi okno, opisovanje okolice,</a:t>
            </a:r>
            <a:r>
              <a:rPr lang="sl-SI" sz="2000" dirty="0">
                <a:latin typeface="Liberation Serif" panose="02020603050405020304" pitchFamily="18" charset="0"/>
              </a:rPr>
              <a:t> hoja ...</a:t>
            </a:r>
            <a:r>
              <a:rPr lang="sl-SI" sz="2000" dirty="0"/>
              <a:t> )</a:t>
            </a:r>
            <a:r>
              <a:rPr lang="sl-SI" sz="2000" dirty="0">
                <a:latin typeface="Liberation Serif" panose="02020603050405020304" pitchFamily="18" charset="0"/>
              </a:rPr>
              <a:t>, </a:t>
            </a:r>
          </a:p>
          <a:p>
            <a:endParaRPr lang="sl-SI" sz="2000" dirty="0"/>
          </a:p>
          <a:p>
            <a:r>
              <a:rPr lang="sl-SI" sz="2000" dirty="0">
                <a:latin typeface="Liberation Serif" panose="02020603050405020304" pitchFamily="18" charset="0"/>
              </a:rPr>
              <a:t>- umirjamo s preusmeritvijo misli.</a:t>
            </a:r>
          </a:p>
        </p:txBody>
      </p:sp>
    </p:spTree>
    <p:extLst>
      <p:ext uri="{BB962C8B-B14F-4D97-AF65-F5344CB8AC3E}">
        <p14:creationId xmlns:p14="http://schemas.microsoft.com/office/powerpoint/2010/main" val="29552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329">
        <p:fade/>
      </p:transition>
    </mc:Choice>
    <mc:Fallback xmlns="">
      <p:transition spd="med" advTm="5329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443345" y="498764"/>
            <a:ext cx="971015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/>
              <a:t>Navodila, ki jih posredujemo ali si jih sami zapišemo na kartonček (spremeni fokus, zaposli misli, umirjanje, tolažba…):</a:t>
            </a:r>
          </a:p>
          <a:p>
            <a:r>
              <a:rPr lang="pl-PL" sz="2400" dirty="0"/>
              <a:t>-  nič nevarnega se ne dogaja, bo minilo (gre samo za simptome, niso nevarni...)</a:t>
            </a:r>
          </a:p>
          <a:p>
            <a:r>
              <a:rPr lang="sl-SI" sz="2400" dirty="0"/>
              <a:t>-  spremeni pozicijo (hoja, tek, ležanje, ples, s(o)</a:t>
            </a:r>
            <a:r>
              <a:rPr lang="sl-SI" sz="2400" dirty="0" err="1"/>
              <a:t>tresanje</a:t>
            </a:r>
            <a:r>
              <a:rPr lang="sl-SI" sz="2400" dirty="0"/>
              <a:t> telesa ...),</a:t>
            </a:r>
          </a:p>
          <a:p>
            <a:r>
              <a:rPr lang="sl-SI" sz="2400" dirty="0"/>
              <a:t>-  masaža (rok, nog, prsnega predela, objemanje ...),</a:t>
            </a:r>
          </a:p>
          <a:p>
            <a:r>
              <a:rPr lang="pl-PL" sz="2400" dirty="0"/>
              <a:t>-  pogled okoli, izražanje hvaležnosti za to, kar je, imam, sem ...</a:t>
            </a:r>
          </a:p>
          <a:p>
            <a:r>
              <a:rPr lang="sl-SI" sz="2400" dirty="0"/>
              <a:t>-  zavrti glasbo (sestavi seznam glasbe, ki te »dvigne«),</a:t>
            </a:r>
          </a:p>
          <a:p>
            <a:r>
              <a:rPr lang="sl-SI" sz="2400" dirty="0"/>
              <a:t>-  ponavljanje pozitivnih afirmacij (zapišeš jih na kartonček),</a:t>
            </a:r>
          </a:p>
          <a:p>
            <a:r>
              <a:rPr lang="sl-SI" sz="2400" dirty="0"/>
              <a:t>-  globok vdih in počasen izdih,</a:t>
            </a:r>
          </a:p>
          <a:p>
            <a:r>
              <a:rPr lang="pl-PL" sz="2400" dirty="0"/>
              <a:t>-  ponavljaj besedo, ki te pomiri (pomagamo npr.VRATA, NEBO, ZLATO),</a:t>
            </a:r>
          </a:p>
          <a:p>
            <a:r>
              <a:rPr lang="pl-PL" sz="2400" dirty="0"/>
              <a:t>-  odštevaj od 100 do 25,</a:t>
            </a:r>
          </a:p>
          <a:p>
            <a:r>
              <a:rPr lang="sl-SI" sz="2400" dirty="0"/>
              <a:t>-  poslušaj tuji jezik in poskusi razumeti besede,</a:t>
            </a:r>
          </a:p>
          <a:p>
            <a:r>
              <a:rPr lang="pl-PL" sz="2400" dirty="0"/>
              <a:t>-  opisuj kaj/kar delaš (»v« ta trenutek ), SEM TUKAJ in vse je OK,</a:t>
            </a:r>
          </a:p>
          <a:p>
            <a:pPr marL="342900" indent="-342900">
              <a:buFontTx/>
              <a:buChar char="-"/>
            </a:pPr>
            <a:r>
              <a:rPr lang="pl-PL" sz="2400" dirty="0"/>
              <a:t>vprašaj se: Česa se res bojim? </a:t>
            </a:r>
          </a:p>
          <a:p>
            <a:pPr marL="342900" indent="-342900">
              <a:buFontTx/>
              <a:buChar char="-"/>
            </a:pPr>
            <a:endParaRPr lang="pl-PL" sz="2400" dirty="0"/>
          </a:p>
          <a:p>
            <a:pPr marL="4000500" lvl="8" indent="-342900">
              <a:buFontTx/>
              <a:buChar char="-"/>
            </a:pPr>
            <a:r>
              <a:rPr lang="sl-SI" sz="2400" dirty="0">
                <a:latin typeface="Liberation Serif" panose="02020603050405020304" pitchFamily="18" charset="0"/>
              </a:rPr>
              <a:t>FOKUS VAJA:  SLONČEK</a:t>
            </a:r>
          </a:p>
          <a:p>
            <a:pPr marL="4000500" lvl="8" indent="-342900">
              <a:buFontTx/>
              <a:buChar char="-"/>
            </a:pPr>
            <a:endParaRPr lang="pl-PL" sz="2400" dirty="0"/>
          </a:p>
        </p:txBody>
      </p:sp>
      <p:pic>
        <p:nvPicPr>
          <p:cNvPr id="3" name="Slika 2" descr="&lt;strong&gt;Animated Elephant&lt;/strong&gt; Free Stock Photo - Public Domain Pictures">
            <a:extLst>
              <a:ext uri="{FF2B5EF4-FFF2-40B4-BE49-F238E27FC236}">
                <a16:creationId xmlns:a16="http://schemas.microsoft.com/office/drawing/2014/main" id="{8908F660-0833-4061-9F51-6F53E4902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115" y="5477164"/>
            <a:ext cx="2253510" cy="123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3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27">
        <p:fade/>
      </p:transition>
    </mc:Choice>
    <mc:Fallback xmlns="">
      <p:transition spd="med" advTm="6027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642551" y="667265"/>
            <a:ext cx="111692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Kaj s tehnikami učimo?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b="1" dirty="0"/>
              <a:t>PRETEKLOST			SEDANJOST			PRIHODNOST</a:t>
            </a:r>
          </a:p>
          <a:p>
            <a:endParaRPr lang="sl-SI" b="1" dirty="0"/>
          </a:p>
          <a:p>
            <a:r>
              <a:rPr lang="sl-SI" dirty="0"/>
              <a:t>stari vzorec:</a:t>
            </a:r>
          </a:p>
          <a:p>
            <a:r>
              <a:rPr lang="sl-SI" dirty="0"/>
              <a:t>obujanje negativnih spominov	skrb za naprej,			skrb, kaj se bo zgodilo</a:t>
            </a:r>
          </a:p>
          <a:p>
            <a:r>
              <a:rPr lang="sl-SI" dirty="0"/>
              <a:t>				obujanje preteklih negativnih</a:t>
            </a:r>
          </a:p>
          <a:p>
            <a:r>
              <a:rPr lang="sl-SI" dirty="0"/>
              <a:t>				dogodkov			</a:t>
            </a:r>
          </a:p>
          <a:p>
            <a:endParaRPr lang="sl-SI" dirty="0"/>
          </a:p>
          <a:p>
            <a:endParaRPr lang="sl-SI" dirty="0"/>
          </a:p>
          <a:p>
            <a:r>
              <a:rPr lang="sl-SI" u="sng" dirty="0"/>
              <a:t>novo</a:t>
            </a:r>
            <a:r>
              <a:rPr lang="sl-SI" dirty="0"/>
              <a:t>:</a:t>
            </a:r>
          </a:p>
          <a:p>
            <a:r>
              <a:rPr lang="sl-SI" b="1" dirty="0"/>
              <a:t>spominjanje pozitivnih preteklih </a:t>
            </a:r>
          </a:p>
          <a:p>
            <a:r>
              <a:rPr lang="sl-SI" b="1" dirty="0"/>
              <a:t>dogodkov			biti tukaj, zdaj, zadovoljstvo	pričakovanje  						                                hvaležnost		pozitivnih 									                                    dogodkov</a:t>
            </a:r>
          </a:p>
          <a:p>
            <a:r>
              <a:rPr lang="sl-SI" b="1" dirty="0"/>
              <a:t>				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0992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105989" y="296091"/>
            <a:ext cx="1014083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/>
              <a:t>TERAPEVTSKI PRISTOP </a:t>
            </a:r>
          </a:p>
          <a:p>
            <a:endParaRPr lang="sl-SI" sz="2400" dirty="0"/>
          </a:p>
          <a:p>
            <a:r>
              <a:rPr lang="sl-SI" sz="2400" dirty="0"/>
              <a:t> SPREMEMBA:</a:t>
            </a:r>
            <a:endParaRPr lang="pl-PL" sz="2400" dirty="0"/>
          </a:p>
          <a:p>
            <a:endParaRPr lang="sl-S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  MIŠLJENJA (RAZMIŠLJANJA),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  PREPRIČANJ,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  (DVIG) SAMOZAVESTI,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  ŽIVLJENJSKEGA SLOGA,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  (GRADNJA NOVE) SAMOPODOBE.</a:t>
            </a:r>
          </a:p>
          <a:p>
            <a:endParaRPr lang="sl-SI" sz="2400" dirty="0"/>
          </a:p>
          <a:p>
            <a:r>
              <a:rPr lang="sl-SI" sz="2400" dirty="0"/>
              <a:t>Učinkovito, dolgotrajno in vseživljenjsko učenje, </a:t>
            </a:r>
            <a:r>
              <a:rPr lang="pl-PL" sz="2400" dirty="0"/>
              <a:t>za katero sta potrebna pogum in jasna odločitev za spremembo!</a:t>
            </a:r>
          </a:p>
        </p:txBody>
      </p:sp>
    </p:spTree>
    <p:extLst>
      <p:ext uri="{BB962C8B-B14F-4D97-AF65-F5344CB8AC3E}">
        <p14:creationId xmlns:p14="http://schemas.microsoft.com/office/powerpoint/2010/main" val="54071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6623">
        <p:fade/>
      </p:transition>
    </mc:Choice>
    <mc:Fallback xmlns="">
      <p:transition spd="med" advTm="206623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372533" y="465668"/>
            <a:ext cx="9520403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/>
              <a:t>TERAPEVTSKI PRISTOP</a:t>
            </a:r>
          </a:p>
          <a:p>
            <a:endParaRPr lang="sl-SI" sz="2400" dirty="0"/>
          </a:p>
          <a:p>
            <a:r>
              <a:rPr lang="sl-SI" sz="2400" dirty="0"/>
              <a:t>STABILIZACIJA NEVROLOŠKEGA SISTEMA/UMIRITEV</a:t>
            </a:r>
          </a:p>
          <a:p>
            <a:endParaRPr lang="sl-SI" sz="2400" dirty="0"/>
          </a:p>
          <a:p>
            <a:r>
              <a:rPr lang="sl-SI" sz="2400" dirty="0"/>
              <a:t>Predlogi:</a:t>
            </a:r>
          </a:p>
          <a:p>
            <a:endParaRPr lang="sl-SI" sz="2400" dirty="0"/>
          </a:p>
          <a:p>
            <a:pPr marL="285750" indent="-285750">
              <a:buFontTx/>
              <a:buChar char="-"/>
            </a:pPr>
            <a:r>
              <a:rPr lang="sl-SI" sz="2000" dirty="0"/>
              <a:t>ob težjih, ponavljajočih se napadih se predlaga </a:t>
            </a:r>
            <a:r>
              <a:rPr lang="sl-SI" sz="2000" u="sng" dirty="0"/>
              <a:t>začasen</a:t>
            </a:r>
            <a:r>
              <a:rPr lang="sl-SI" sz="2000" dirty="0"/>
              <a:t> fizični umik iz (stresnega) okolja v mirno okolje (!),</a:t>
            </a:r>
          </a:p>
          <a:p>
            <a:endParaRPr lang="sl-SI" sz="2000" dirty="0"/>
          </a:p>
          <a:p>
            <a:pPr marL="285750" indent="-285750">
              <a:buFontTx/>
              <a:buChar char="-"/>
            </a:pPr>
            <a:r>
              <a:rPr lang="sl-SI" sz="2000" dirty="0"/>
              <a:t>napotitev k zdravniku (ob simptomih, ki nas skrbijo npr. hitro bitje srca, tiščanje v prsih, pogoste slabosti itd.. izključitev fizičnih znakov bolezni 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anksiolitiki ob vsakodnevnih paničnih napadih…(AD na dolgi rok niso učinkoviti)</a:t>
            </a:r>
          </a:p>
          <a:p>
            <a:pPr marL="285750" indent="-285750">
              <a:buFontTx/>
              <a:buChar char="-"/>
            </a:pPr>
            <a:endParaRPr lang="sl-SI" sz="2000" dirty="0"/>
          </a:p>
          <a:p>
            <a:pPr marL="285750" indent="-285750">
              <a:buFontTx/>
              <a:buChar char="-"/>
            </a:pPr>
            <a:r>
              <a:rPr lang="sl-SI" sz="2000" dirty="0"/>
              <a:t>umik negativnih dejavnikov/vedenja (poslušanje poročil (TV), branje o tragičnih dogodkih oz. le ogled zabavnih oddaj, prenehanje primerjanja z drugimi, ne razpravljamo o slabih dogodkih, spodbujanje, da se zmanjšajo obveznosti, zahteve do sebe ...),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3731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3995">
        <p:fade/>
      </p:transition>
    </mc:Choice>
    <mc:Fallback xmlns="">
      <p:transition spd="med" advTm="463995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Vsebina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Uvod, opredelitev pojmov, ki vplivajo na razvoj </a:t>
            </a:r>
            <a:r>
              <a:rPr lang="sl-SI" dirty="0" err="1"/>
              <a:t>anksioznih</a:t>
            </a:r>
            <a:r>
              <a:rPr lang="sl-SI" dirty="0"/>
              <a:t> motenj </a:t>
            </a:r>
          </a:p>
          <a:p>
            <a:r>
              <a:rPr lang="sl-SI" dirty="0"/>
              <a:t>Teoretična izhodišča </a:t>
            </a:r>
          </a:p>
          <a:p>
            <a:r>
              <a:rPr lang="sl-SI" dirty="0"/>
              <a:t>Metode in tehnike pri soočanju z </a:t>
            </a:r>
            <a:r>
              <a:rPr lang="sl-SI" dirty="0" err="1"/>
              <a:t>anksioznimi</a:t>
            </a:r>
            <a:r>
              <a:rPr lang="sl-SI" dirty="0"/>
              <a:t> motnjami</a:t>
            </a:r>
          </a:p>
          <a:p>
            <a:r>
              <a:rPr lang="sl-SI" dirty="0"/>
              <a:t>Ohranjanje lastne stabilnosti in krepitev pozitivnega miselnega procesa</a:t>
            </a:r>
          </a:p>
          <a:p>
            <a:endParaRPr lang="sl-SI" dirty="0"/>
          </a:p>
          <a:p>
            <a:pPr marL="45720" indent="0">
              <a:buNone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2614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642026" y="836578"/>
            <a:ext cx="1092416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/>
              <a:t>-  ocena odnosa do sebe (prijaznost/strogost (?!) do sebe, kritika, kako se negujem, hranim predmete, ki mi prinašajo slabe spomine ali predmete, ki me „vodijo“…),</a:t>
            </a:r>
          </a:p>
          <a:p>
            <a:r>
              <a:rPr lang="sl-SI" sz="2000" dirty="0"/>
              <a:t>-  kvalitetno hranjenje/prehranjevanje,</a:t>
            </a:r>
          </a:p>
          <a:p>
            <a:r>
              <a:rPr lang="sl-SI" sz="2000" dirty="0"/>
              <a:t>-  zmerna fizična aktivnost, </a:t>
            </a:r>
          </a:p>
          <a:p>
            <a:r>
              <a:rPr lang="sl-SI" sz="2000" dirty="0"/>
              <a:t>-  poskrbimo za »domačnost« okolja (soba, postelja (spanje!), varnost!),</a:t>
            </a:r>
          </a:p>
          <a:p>
            <a:r>
              <a:rPr lang="sl-SI" sz="2000" dirty="0"/>
              <a:t>-  spodbujamo vprašanja: Kaj je dobro zame?,</a:t>
            </a:r>
          </a:p>
          <a:p>
            <a:r>
              <a:rPr lang="pl-PL" sz="2000" dirty="0"/>
              <a:t>-  ocena odnosov (s kom se družim, kakšen je njihov odnos do mene, </a:t>
            </a:r>
            <a:r>
              <a:rPr lang="sl-SI" sz="2000" dirty="0"/>
              <a:t>kakšen je moj odnos do njih, kdo me spodbuja, kdo vpliva negativno na moje počutje, koga si želim v svojem življenju ...),</a:t>
            </a:r>
          </a:p>
          <a:p>
            <a:pPr marL="342900" indent="-342900">
              <a:buFontTx/>
              <a:buChar char="-"/>
            </a:pPr>
            <a:r>
              <a:rPr lang="sl-SI" sz="2000" dirty="0"/>
              <a:t>osredotočam se nase in na dobro počutje (izvajam dejavnosti, ki me veselijo, vodim dnevnik pozitivnih občutkov, hvaležnosti),</a:t>
            </a:r>
          </a:p>
          <a:p>
            <a:pPr marL="342900" indent="-342900">
              <a:buFontTx/>
              <a:buChar char="-"/>
            </a:pPr>
            <a:r>
              <a:rPr lang="sl-SI" sz="2000" dirty="0"/>
              <a:t>umiritev, sproščanje.</a:t>
            </a:r>
          </a:p>
        </p:txBody>
      </p:sp>
    </p:spTree>
    <p:extLst>
      <p:ext uri="{BB962C8B-B14F-4D97-AF65-F5344CB8AC3E}">
        <p14:creationId xmlns:p14="http://schemas.microsoft.com/office/powerpoint/2010/main" val="283246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90576"/>
    </mc:Choice>
    <mc:Fallback xmlns="">
      <p:transition advTm="39057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976185" y="271849"/>
            <a:ext cx="1003368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Kaj je ČUJEČNOST (MINDFULNESS)?                                                                                        </a:t>
            </a:r>
          </a:p>
          <a:p>
            <a:endParaRPr lang="sl-SI" dirty="0"/>
          </a:p>
          <a:p>
            <a:r>
              <a:rPr lang="sl-SI" dirty="0"/>
              <a:t>Nekritično opazovanje misli, telesa, dogajanj, zvoka, okolice.</a:t>
            </a:r>
          </a:p>
          <a:p>
            <a:r>
              <a:rPr lang="sl-SI" dirty="0"/>
              <a:t>Ne vrednotimo. Ne obsojamo. Radovedno opazujemo. V tem trenutku. Potrpežljivo.                                                                                                               </a:t>
            </a:r>
          </a:p>
          <a:p>
            <a:endParaRPr lang="sl-SI" dirty="0"/>
          </a:p>
          <a:p>
            <a:r>
              <a:rPr lang="sl-SI" dirty="0"/>
              <a:t>Slovensko vodenje:</a:t>
            </a:r>
          </a:p>
          <a:p>
            <a:r>
              <a:rPr lang="sl-SI" dirty="0"/>
              <a:t>Študentje medicine (YouTube)</a:t>
            </a:r>
          </a:p>
          <a:p>
            <a:r>
              <a:rPr lang="sl-SI" dirty="0"/>
              <a:t>MF </a:t>
            </a:r>
            <a:r>
              <a:rPr lang="sl-SI" dirty="0" err="1"/>
              <a:t>Helpline</a:t>
            </a:r>
            <a:r>
              <a:rPr lang="sl-SI" dirty="0"/>
              <a:t> - Vodena meditacije čuječnosti (</a:t>
            </a:r>
            <a:r>
              <a:rPr lang="sl-SI" dirty="0" err="1"/>
              <a:t>Mindfulness</a:t>
            </a:r>
            <a:r>
              <a:rPr lang="sl-SI" dirty="0"/>
              <a:t>)</a:t>
            </a:r>
          </a:p>
          <a:p>
            <a:r>
              <a:rPr lang="sl-SI" dirty="0"/>
              <a:t>in</a:t>
            </a:r>
          </a:p>
          <a:p>
            <a:r>
              <a:rPr lang="en-US" dirty="0"/>
              <a:t>MF Helpline – Body Scan </a:t>
            </a:r>
            <a:r>
              <a:rPr lang="en-US" dirty="0" err="1"/>
              <a:t>Meditacija</a:t>
            </a:r>
            <a:r>
              <a:rPr lang="sl-SI" dirty="0"/>
              <a:t> </a:t>
            </a:r>
          </a:p>
          <a:p>
            <a:r>
              <a:rPr lang="sl-SI" dirty="0">
                <a:hlinkClick r:id="rId2"/>
              </a:rPr>
              <a:t>https://www.youtube.com/watch?v=1srtXD2fcVk</a:t>
            </a:r>
            <a:endParaRPr lang="sl-SI" dirty="0"/>
          </a:p>
          <a:p>
            <a:endParaRPr lang="sl-SI" dirty="0"/>
          </a:p>
          <a:p>
            <a:r>
              <a:rPr lang="sl-SI" dirty="0"/>
              <a:t>ČUJEČNOST</a:t>
            </a:r>
          </a:p>
          <a:p>
            <a:endParaRPr lang="sl-SI" dirty="0"/>
          </a:p>
          <a:p>
            <a:r>
              <a:rPr lang="sl-SI" dirty="0" err="1"/>
              <a:t>Eckhart</a:t>
            </a:r>
            <a:r>
              <a:rPr lang="sl-SI" dirty="0"/>
              <a:t> </a:t>
            </a:r>
            <a:r>
              <a:rPr lang="sl-SI" dirty="0" err="1"/>
              <a:t>Tollie</a:t>
            </a:r>
            <a:r>
              <a:rPr lang="sl-SI" dirty="0"/>
              <a:t>: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power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now</a:t>
            </a:r>
            <a:r>
              <a:rPr lang="sl-SI" dirty="0"/>
              <a:t>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sl-SI" dirty="0"/>
              <a:t> Nekritično opazovanje</a:t>
            </a:r>
          </a:p>
          <a:p>
            <a:r>
              <a:rPr lang="sl-SI" dirty="0"/>
              <a:t> </a:t>
            </a:r>
            <a:r>
              <a:rPr lang="sl-SI" dirty="0">
                <a:hlinkClick r:id="rId3"/>
              </a:rPr>
              <a:t>https://www.youtube.com/watch?v=Xeuj93J0Z3Y&amp;t=1256s</a:t>
            </a:r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en-US" dirty="0"/>
          </a:p>
        </p:txBody>
      </p:sp>
      <p:pic>
        <p:nvPicPr>
          <p:cNvPr id="5" name="Slika 4" descr="https://miro.medium.com/max/2000/1*DJA6ytMBVbLpnbdzYh6yTQ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661" y="5078627"/>
            <a:ext cx="8587945" cy="1791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110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401216" y="89929"/>
            <a:ext cx="9064478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b="1" dirty="0"/>
          </a:p>
          <a:p>
            <a:r>
              <a:rPr lang="sl-SI" sz="2400" b="1" dirty="0"/>
              <a:t>KREPIMO POZITIVNO MIŠLJENJA</a:t>
            </a:r>
          </a:p>
          <a:p>
            <a:r>
              <a:rPr lang="sl-SI" sz="2400" b="1" dirty="0"/>
              <a:t>VPLIV POZITIVNEGA MIŠLJENJA NA ZDRAVJE</a:t>
            </a:r>
          </a:p>
          <a:p>
            <a:endParaRPr lang="sl-SI" dirty="0"/>
          </a:p>
          <a:p>
            <a:r>
              <a:rPr lang="sl-SI" dirty="0"/>
              <a:t>Raziskave so pokazale, da slaba kontrola misli, negativno razmišljanje,</a:t>
            </a:r>
          </a:p>
          <a:p>
            <a:r>
              <a:rPr lang="sl-SI" dirty="0"/>
              <a:t>žalost, nesrečnost, apatičnost, občutki krivde, zamere … vplivajo na </a:t>
            </a:r>
          </a:p>
          <a:p>
            <a:r>
              <a:rPr lang="sl-SI" dirty="0"/>
              <a:t>delovanje/poškodbo LIMBIČNEGA SISTEMA (hipotalamus in posledično hipofizo).</a:t>
            </a:r>
            <a:endParaRPr lang="sl-SI" b="1" dirty="0"/>
          </a:p>
          <a:p>
            <a:endParaRPr lang="sl-SI" b="1" dirty="0"/>
          </a:p>
          <a:p>
            <a:r>
              <a:rPr lang="sl-SI" u="sng" dirty="0"/>
              <a:t>Hipotalamus oslabi delovanje živčnega in hormonalnega sistema </a:t>
            </a:r>
          </a:p>
          <a:p>
            <a:r>
              <a:rPr lang="sl-SI" u="sng" dirty="0"/>
              <a:t>(prenos sporočil).</a:t>
            </a:r>
          </a:p>
          <a:p>
            <a:r>
              <a:rPr lang="sl-SI" u="sng" dirty="0"/>
              <a:t>Posledično hipofiza prek endokrinih žil poveča</a:t>
            </a:r>
          </a:p>
          <a:p>
            <a:r>
              <a:rPr lang="sl-SI" u="sng" dirty="0"/>
              <a:t>rast nenormalnih celic v telesu, kar povzroči</a:t>
            </a:r>
          </a:p>
          <a:p>
            <a:r>
              <a:rPr lang="sl-SI" u="sng" dirty="0"/>
              <a:t>razvoj </a:t>
            </a:r>
            <a:r>
              <a:rPr lang="sl-SI" u="sng" dirty="0" err="1"/>
              <a:t>avtoimunih</a:t>
            </a:r>
            <a:r>
              <a:rPr lang="sl-SI" u="sng" dirty="0"/>
              <a:t> bolezni, rakavih obolenj </a:t>
            </a:r>
            <a:r>
              <a:rPr lang="sl-SI" dirty="0"/>
              <a:t>… 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S spremembo mišljenja, </a:t>
            </a:r>
            <a:r>
              <a:rPr lang="fi-FI" dirty="0"/>
              <a:t>vedenja, dojemanja realnosti, </a:t>
            </a:r>
            <a:r>
              <a:rPr lang="sl-SI" dirty="0"/>
              <a:t>s </a:t>
            </a:r>
            <a:r>
              <a:rPr lang="fi-FI" dirty="0"/>
              <a:t>pozitivnim pričakovanjem se </a:t>
            </a:r>
            <a:r>
              <a:rPr lang="sl-SI" dirty="0"/>
              <a:t>ponovno spodbudi delovanje limbičnega sistema, ki prek hipotalamusa in </a:t>
            </a:r>
          </a:p>
          <a:p>
            <a:r>
              <a:rPr lang="sl-SI" dirty="0"/>
              <a:t>hipofize deluje v smeri povečane imunske sposobnosti in zmanjševanja</a:t>
            </a:r>
          </a:p>
          <a:p>
            <a:r>
              <a:rPr lang="sl-SI" dirty="0"/>
              <a:t>rasti nenormalnih celic.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727" y="2371203"/>
            <a:ext cx="3713702" cy="26988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065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038"/>
    </mc:Choice>
    <mc:Fallback xmlns="">
      <p:transition advTm="114038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525293" y="236764"/>
            <a:ext cx="1100409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Kako krepimo POZITIVNO MIŠLJENJE – KREPITEV LASTNE STABILNOSTI</a:t>
            </a:r>
            <a:r>
              <a:rPr lang="sl-SI" dirty="0"/>
              <a:t>:</a:t>
            </a:r>
          </a:p>
          <a:p>
            <a:r>
              <a:rPr lang="sl-SI" dirty="0"/>
              <a:t>Tehnike za spreminjanje miselnih procesov, vzpostavitev novih nevronskih povezav, krepitev dobrega počutja:</a:t>
            </a:r>
          </a:p>
          <a:p>
            <a:r>
              <a:rPr lang="sl-SI" dirty="0"/>
              <a:t>KNJIGA/DNEVNIK POZITIVNIH STVARI, BESED, OBČUTIJ, HVALEŽNOSTI</a:t>
            </a:r>
          </a:p>
          <a:p>
            <a:r>
              <a:rPr lang="sl-SI" dirty="0"/>
              <a:t>( občutek  hvaležnosti sprosti 90 pozitivnih kemikalij (sledi občutek ljubezni !)</a:t>
            </a:r>
          </a:p>
          <a:p>
            <a:endParaRPr lang="sl-SI" dirty="0"/>
          </a:p>
          <a:p>
            <a:r>
              <a:rPr lang="sl-SI" dirty="0"/>
              <a:t>Kako krepimo občutek hvaležnosti?</a:t>
            </a:r>
          </a:p>
          <a:p>
            <a:endParaRPr lang="sl-SI" dirty="0"/>
          </a:p>
          <a:p>
            <a:r>
              <a:rPr lang="pt-BR" dirty="0"/>
              <a:t>V ZVEZEK beležimo stvari, KI NAS VESELIJO</a:t>
            </a:r>
            <a:r>
              <a:rPr lang="sl-SI" dirty="0"/>
              <a:t>, SO NAM VŠEČ, ZA KATERE SMO HVALEŽNI</a:t>
            </a:r>
          </a:p>
          <a:p>
            <a:r>
              <a:rPr lang="sl-SI" dirty="0"/>
              <a:t>-opazovanje okolice, opazovanje stvari, ki so nam všeč, aktivnosti, ki nas veselijo,..</a:t>
            </a:r>
          </a:p>
          <a:p>
            <a:endParaRPr lang="sl-SI" dirty="0"/>
          </a:p>
          <a:p>
            <a:r>
              <a:rPr lang="sl-SI" dirty="0"/>
              <a:t>PONAVLJAMO S PISANJEM pozitivnih besed; veselje, sreča, smeh, zabava, navdušenost, bogastvo, samozavest, svoboda, lepota, uspeh, mir,  sproščenost, umirjenost, zadovoljstvo, širina, jasnost, ljubezen,</a:t>
            </a:r>
          </a:p>
          <a:p>
            <a:r>
              <a:rPr lang="sl-SI" dirty="0"/>
              <a:t>občudovanje, spoštovanje, lahkotnost, igrivost …</a:t>
            </a:r>
          </a:p>
          <a:p>
            <a:endParaRPr lang="sl-SI" dirty="0"/>
          </a:p>
          <a:p>
            <a:r>
              <a:rPr lang="pl-PL" dirty="0"/>
              <a:t>POZITIVNI DOGODKI - Pomagamo si z dogodki, ki so v nas spodbudili pozitivna občutja.</a:t>
            </a:r>
          </a:p>
          <a:p>
            <a:endParaRPr lang="sl-SI" dirty="0"/>
          </a:p>
          <a:p>
            <a:r>
              <a:rPr lang="sl-SI" dirty="0"/>
              <a:t>							</a:t>
            </a:r>
          </a:p>
          <a:p>
            <a:r>
              <a:rPr lang="sl-SI" dirty="0"/>
              <a:t>									</a:t>
            </a:r>
          </a:p>
          <a:p>
            <a:r>
              <a:rPr lang="it-IT" dirty="0"/>
              <a:t>VAJA</a:t>
            </a:r>
            <a:r>
              <a:rPr lang="sl-SI" dirty="0"/>
              <a:t>: NASTAVITEV DNEVA</a:t>
            </a:r>
          </a:p>
          <a:p>
            <a:endParaRPr lang="sl-SI" dirty="0"/>
          </a:p>
          <a:p>
            <a:r>
              <a:rPr lang="sl-SI" dirty="0"/>
              <a:t>___________________________________________________________________________________________________________</a:t>
            </a:r>
          </a:p>
        </p:txBody>
      </p:sp>
      <p:pic>
        <p:nvPicPr>
          <p:cNvPr id="3" name="Picture 4" descr="Our Classroom Calm Corner Toolbox invites students to use developmentally appropriate self-regulation coping skills and calming strategies when they are feeling upset, sad, distracted or worried in class. Help foster a mindfulness based, compassionate trauma-sensitive classroom with this Calm Corner (Zen Zone) toolki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418" y="4668508"/>
            <a:ext cx="2585582" cy="265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Love all the bright colors">
            <a:extLst>
              <a:ext uri="{FF2B5EF4-FFF2-40B4-BE49-F238E27FC236}">
                <a16:creationId xmlns:a16="http://schemas.microsoft.com/office/drawing/2014/main" id="{AFE99ACF-B4DD-4DFF-A910-6A7B60BC0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454" y="1271009"/>
            <a:ext cx="1058346" cy="140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30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797">
        <p:fade/>
      </p:transition>
    </mc:Choice>
    <mc:Fallback xmlns="">
      <p:transition spd="med" advTm="8797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46DD00BD-E16E-41EE-9141-F218E5899A45}"/>
              </a:ext>
            </a:extLst>
          </p:cNvPr>
          <p:cNvSpPr txBox="1"/>
          <p:nvPr/>
        </p:nvSpPr>
        <p:spPr>
          <a:xfrm>
            <a:off x="335361" y="1124744"/>
            <a:ext cx="1111646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Kaj me osrečuje?</a:t>
            </a:r>
          </a:p>
          <a:p>
            <a:endParaRPr lang="sl-SI" dirty="0"/>
          </a:p>
          <a:p>
            <a:r>
              <a:rPr lang="sl-SI" dirty="0"/>
              <a:t>Kaj mi je všeč?</a:t>
            </a:r>
          </a:p>
          <a:p>
            <a:endParaRPr lang="sl-SI" dirty="0"/>
          </a:p>
          <a:p>
            <a:r>
              <a:rPr lang="sl-SI" dirty="0"/>
              <a:t>Katera misel mi je prijetna? Katera misel me spravi v dobro voljo?</a:t>
            </a:r>
          </a:p>
          <a:p>
            <a:endParaRPr lang="sl-SI" dirty="0"/>
          </a:p>
          <a:p>
            <a:r>
              <a:rPr lang="sl-SI" dirty="0"/>
              <a:t>Rad imam…?</a:t>
            </a:r>
          </a:p>
          <a:p>
            <a:r>
              <a:rPr lang="sl-SI" dirty="0"/>
              <a:t>-------------------------------------</a:t>
            </a:r>
          </a:p>
          <a:p>
            <a:r>
              <a:rPr lang="sl-SI" dirty="0"/>
              <a:t>Hvaležnost</a:t>
            </a:r>
          </a:p>
          <a:p>
            <a:endParaRPr lang="sl-SI" dirty="0"/>
          </a:p>
          <a:p>
            <a:r>
              <a:rPr lang="sl-SI" dirty="0"/>
              <a:t>Kaj že imam?</a:t>
            </a:r>
          </a:p>
          <a:p>
            <a:r>
              <a:rPr lang="sl-SI" dirty="0"/>
              <a:t>Kaj sem že dosegel?</a:t>
            </a:r>
          </a:p>
          <a:p>
            <a:r>
              <a:rPr lang="sl-SI" dirty="0"/>
              <a:t>Kaj mi je uspelo?</a:t>
            </a:r>
          </a:p>
          <a:p>
            <a:r>
              <a:rPr lang="sl-SI" dirty="0"/>
              <a:t>Za kaj sem lahko hvaležen?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189E90F-63F2-4CE0-81FA-4696D6E5AF9D}"/>
              </a:ext>
            </a:extLst>
          </p:cNvPr>
          <p:cNvSpPr txBox="1"/>
          <p:nvPr/>
        </p:nvSpPr>
        <p:spPr>
          <a:xfrm>
            <a:off x="911425" y="692696"/>
            <a:ext cx="2702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/>
              <a:t>VPRAŠANJA ZA POMOČ</a:t>
            </a:r>
            <a:r>
              <a:rPr lang="sl-SI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1003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345DC0CB-9DB4-4279-8DF4-67B35A438D8C}"/>
              </a:ext>
            </a:extLst>
          </p:cNvPr>
          <p:cNvSpPr txBox="1"/>
          <p:nvPr/>
        </p:nvSpPr>
        <p:spPr>
          <a:xfrm>
            <a:off x="551384" y="764704"/>
            <a:ext cx="114492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PRIKLIC POZITIVNIH OBČUTKOV – VAJA</a:t>
            </a:r>
          </a:p>
          <a:p>
            <a:r>
              <a:rPr lang="sl-SI" dirty="0"/>
              <a:t>Identifikacija pozitivnih občutkov</a:t>
            </a:r>
          </a:p>
          <a:p>
            <a:endParaRPr lang="sl-SI" dirty="0"/>
          </a:p>
          <a:p>
            <a:r>
              <a:rPr lang="sl-SI" dirty="0"/>
              <a:t>Kdaj sem se počutil…		Opiši dejavnost/spomin</a:t>
            </a:r>
          </a:p>
          <a:p>
            <a:endParaRPr lang="sl-SI" dirty="0"/>
          </a:p>
          <a:p>
            <a:r>
              <a:rPr lang="sl-SI" dirty="0"/>
              <a:t>SREČNO/SREČA</a:t>
            </a:r>
          </a:p>
          <a:p>
            <a:r>
              <a:rPr lang="sl-SI" dirty="0"/>
              <a:t>SPROŠČENO</a:t>
            </a:r>
          </a:p>
          <a:p>
            <a:r>
              <a:rPr lang="sl-SI" dirty="0"/>
              <a:t>ZADOVOLJNO</a:t>
            </a:r>
          </a:p>
          <a:p>
            <a:r>
              <a:rPr lang="sl-SI" dirty="0"/>
              <a:t>HVALEŽNOST</a:t>
            </a:r>
          </a:p>
          <a:p>
            <a:r>
              <a:rPr lang="sl-SI" dirty="0"/>
              <a:t>SVOBODA</a:t>
            </a:r>
          </a:p>
          <a:p>
            <a:r>
              <a:rPr lang="sl-SI" dirty="0"/>
              <a:t>BOGASTVO/BOGATO</a:t>
            </a:r>
          </a:p>
          <a:p>
            <a:r>
              <a:rPr lang="sl-SI" dirty="0"/>
              <a:t>VITALNO</a:t>
            </a:r>
          </a:p>
          <a:p>
            <a:r>
              <a:rPr lang="sl-SI" dirty="0"/>
              <a:t>VSEMOGOČNOST</a:t>
            </a:r>
          </a:p>
          <a:p>
            <a:r>
              <a:rPr lang="sl-SI" dirty="0"/>
              <a:t>IGRIVOST/HEC/SMEH</a:t>
            </a:r>
          </a:p>
        </p:txBody>
      </p:sp>
    </p:spTree>
    <p:extLst>
      <p:ext uri="{BB962C8B-B14F-4D97-AF65-F5344CB8AC3E}">
        <p14:creationId xmlns:p14="http://schemas.microsoft.com/office/powerpoint/2010/main" val="227863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588" y="572246"/>
            <a:ext cx="113375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/>
              <a:t>ANALIZA BESED (PISANJE)                </a:t>
            </a:r>
          </a:p>
          <a:p>
            <a:r>
              <a:rPr lang="sl-SI" sz="4400" dirty="0"/>
              <a:t>SVOBODA</a:t>
            </a:r>
          </a:p>
          <a:p>
            <a:r>
              <a:rPr lang="sl-SI" sz="4400" dirty="0"/>
              <a:t>   Izbira                         Delam, kar želim</a:t>
            </a:r>
          </a:p>
          <a:p>
            <a:r>
              <a:rPr lang="sl-SI" sz="4400" dirty="0"/>
              <a:t>Nimam obveznosti       Mir		  Sproščenost                       Neodgovornost</a:t>
            </a:r>
          </a:p>
          <a:p>
            <a:r>
              <a:rPr lang="sl-SI" sz="4400" dirty="0"/>
              <a:t>                          Zaupanje       </a:t>
            </a:r>
          </a:p>
          <a:p>
            <a:r>
              <a:rPr lang="sl-SI" sz="4400" dirty="0"/>
              <a:t>Ljubezen					Vsemogočnost</a:t>
            </a:r>
          </a:p>
          <a:p>
            <a:r>
              <a:rPr lang="sl-SI" sz="4400" dirty="0"/>
              <a:t>			    Sprejemanje</a:t>
            </a:r>
          </a:p>
        </p:txBody>
      </p:sp>
    </p:spTree>
    <p:extLst>
      <p:ext uri="{BB962C8B-B14F-4D97-AF65-F5344CB8AC3E}">
        <p14:creationId xmlns:p14="http://schemas.microsoft.com/office/powerpoint/2010/main" val="65795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5613"/>
    </mc:Choice>
    <mc:Fallback xmlns="">
      <p:transition advTm="75613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650240" y="350520"/>
            <a:ext cx="1123016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Kaj še raziskujemo in spreminjamo:</a:t>
            </a:r>
          </a:p>
          <a:p>
            <a:endParaRPr lang="pl-PL" dirty="0"/>
          </a:p>
          <a:p>
            <a:r>
              <a:rPr lang="pl-PL" b="1" dirty="0"/>
              <a:t>ODNOS DO SEBE </a:t>
            </a:r>
            <a:r>
              <a:rPr lang="pl-PL" dirty="0"/>
              <a:t>– DVIG SAMOPODOBE IN LJUBEZEN DO SEBE</a:t>
            </a:r>
          </a:p>
          <a:p>
            <a:endParaRPr lang="pl-PL" dirty="0"/>
          </a:p>
          <a:p>
            <a:r>
              <a:rPr lang="pl-PL" dirty="0"/>
              <a:t>LJUBEZEN DO SEBE – SEBI MORAMO POSTATI NAJBOLJŠI STARŠ!</a:t>
            </a:r>
          </a:p>
          <a:p>
            <a:r>
              <a:rPr lang="pl-PL" dirty="0"/>
              <a:t>in</a:t>
            </a:r>
          </a:p>
          <a:p>
            <a:r>
              <a:rPr lang="pl-PL" dirty="0"/>
              <a:t>KO PRIČAKUJEMO SPREMEMBO PRI OTROKU, MORAMO V TO NAJPREJ VERJETI (JO VIDETI) MI!</a:t>
            </a:r>
          </a:p>
          <a:p>
            <a:endParaRPr lang="pl-PL" dirty="0"/>
          </a:p>
          <a:p>
            <a:endParaRPr lang="pl-PL" dirty="0"/>
          </a:p>
          <a:p>
            <a:r>
              <a:rPr lang="pl-PL" b="1" dirty="0"/>
              <a:t>ODNOS DO DRUGIH</a:t>
            </a:r>
          </a:p>
          <a:p>
            <a:endParaRPr lang="pl-PL" dirty="0"/>
          </a:p>
          <a:p>
            <a:r>
              <a:rPr lang="sl-SI" dirty="0"/>
              <a:t>UČENJE SPREJEMANJA ODGOVORNOSTI ZA SVOJE POČUTJE/VEDENJE/MIŠLJENJE      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Pomoč pri reševanju odnosov</a:t>
            </a:r>
          </a:p>
          <a:p>
            <a:endParaRPr lang="sl-SI" dirty="0"/>
          </a:p>
          <a:p>
            <a:r>
              <a:rPr lang="sl-SI" dirty="0"/>
              <a:t>PRAVI ODNOS JE ODNOS BREZ PRIČAKOVANJ, DA JE/BO DRUGI ODGOVOREN ZA MOJE POČUTJE !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Primer: Sodelavec: „Če bi se vsakič nasmejal, ko prideš, bi se jaz bolje počutil.“</a:t>
            </a:r>
          </a:p>
          <a:p>
            <a:endParaRPr lang="sl-SI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448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723">
        <p:fade/>
      </p:transition>
    </mc:Choice>
    <mc:Fallback xmlns="">
      <p:transition spd="med" advTm="13723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337733" y="635000"/>
            <a:ext cx="3462867" cy="2006600"/>
          </a:xfrm>
        </p:spPr>
        <p:txBody>
          <a:bodyPr>
            <a:normAutofit/>
          </a:bodyPr>
          <a:lstStyle/>
          <a:p>
            <a:r>
              <a:rPr lang="sl-SI" dirty="0"/>
              <a:t>IZOBRAŽEVANJE</a:t>
            </a:r>
            <a:br>
              <a:rPr lang="sl-SI" dirty="0"/>
            </a:br>
            <a:r>
              <a:rPr lang="sl-SI" sz="2400" dirty="0"/>
              <a:t>delovanje možganov</a:t>
            </a:r>
            <a:br>
              <a:rPr lang="sl-SI" dirty="0"/>
            </a:br>
            <a:r>
              <a:rPr lang="sl-SI" sz="2200" dirty="0"/>
              <a:t> 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1134533" y="2853408"/>
            <a:ext cx="4415854" cy="3927935"/>
          </a:xfrm>
        </p:spPr>
        <p:txBody>
          <a:bodyPr>
            <a:normAutofit/>
          </a:bodyPr>
          <a:lstStyle/>
          <a:p>
            <a:r>
              <a:rPr lang="sl-SI" dirty="0"/>
              <a:t>Vsi zunanji dražljaji (vonj, sluh, dotik, vid …) gredo najprej v HIPOKAMPUS, ki pošilja signale normalno v prefrontalni korteks (naš miselni del). </a:t>
            </a:r>
          </a:p>
          <a:p>
            <a:r>
              <a:rPr lang="sl-SI" dirty="0"/>
              <a:t>Pri napaki/poškodbi pa pošlje signal direktno v </a:t>
            </a:r>
            <a:r>
              <a:rPr lang="sl-SI" dirty="0" err="1"/>
              <a:t>amigdalo</a:t>
            </a:r>
            <a:r>
              <a:rPr lang="sl-SI" dirty="0"/>
              <a:t>, ki odreagira po naših „spravljenih“ vzorcih in tako so naše reakcije v kontroli </a:t>
            </a:r>
            <a:r>
              <a:rPr lang="sl-SI" dirty="0" err="1"/>
              <a:t>amigdale</a:t>
            </a:r>
            <a:r>
              <a:rPr lang="sl-SI" dirty="0"/>
              <a:t>!</a:t>
            </a:r>
          </a:p>
          <a:p>
            <a:r>
              <a:rPr lang="sl-SI" dirty="0"/>
              <a:t> (borba, beg, zamrznitev)</a:t>
            </a:r>
          </a:p>
          <a:p>
            <a:endParaRPr lang="sl-SI" dirty="0"/>
          </a:p>
        </p:txBody>
      </p:sp>
      <p:pic>
        <p:nvPicPr>
          <p:cNvPr id="7" name="Picture 4" descr="Infrastructure Switch">
            <a:extLst>
              <a:ext uri="{FF2B5EF4-FFF2-40B4-BE49-F238E27FC236}">
                <a16:creationId xmlns:a16="http://schemas.microsoft.com/office/drawing/2014/main" id="{153E784E-16B9-4D96-A140-2B0BEC45A4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9" b="4165"/>
          <a:stretch/>
        </p:blipFill>
        <p:spPr bwMode="auto">
          <a:xfrm>
            <a:off x="9600720" y="5037667"/>
            <a:ext cx="2591280" cy="182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F6C0DB77-C9E1-4427-8DFB-D5706575E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107" y="1380067"/>
            <a:ext cx="4101493" cy="392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0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4" y="424255"/>
            <a:ext cx="4424829" cy="224563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17" y="283889"/>
            <a:ext cx="5047709" cy="2526366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3" y="3179400"/>
            <a:ext cx="5271194" cy="2656598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6061166" y="2891246"/>
            <a:ext cx="444137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SPREMEMBA MISELNIH VZORCEV</a:t>
            </a:r>
          </a:p>
          <a:p>
            <a:endParaRPr lang="sl-SI" dirty="0"/>
          </a:p>
          <a:p>
            <a:r>
              <a:rPr lang="sl-SI" dirty="0"/>
              <a:t>Obrambni mehanizem:</a:t>
            </a:r>
          </a:p>
          <a:p>
            <a:endParaRPr lang="sl-SI" dirty="0"/>
          </a:p>
          <a:p>
            <a:r>
              <a:rPr lang="sl-SI" dirty="0"/>
              <a:t>boj – beg – zamrznitev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Sprememba miselnih vzorcev, prepričanj = sprememba našega odziva, PREPRIČANJ !</a:t>
            </a:r>
          </a:p>
          <a:p>
            <a:endParaRPr lang="sl-SI" dirty="0"/>
          </a:p>
          <a:p>
            <a:r>
              <a:rPr lang="sl-SI" dirty="0"/>
              <a:t>Tašča: Razumevanje, odpuščanje, zmanjševanje vrednosti, ….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158D1086-0407-4D57-A040-32DBA600B7F1}"/>
              </a:ext>
            </a:extLst>
          </p:cNvPr>
          <p:cNvSpPr/>
          <p:nvPr/>
        </p:nvSpPr>
        <p:spPr>
          <a:xfrm>
            <a:off x="609599" y="5916989"/>
            <a:ext cx="6350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latin typeface="Liberation Serif" panose="02020603050405020304" pitchFamily="18" charset="0"/>
              </a:rPr>
              <a:t>TED TALK:</a:t>
            </a:r>
          </a:p>
          <a:p>
            <a:r>
              <a:rPr lang="sl-SI" dirty="0">
                <a:latin typeface="Liberation Serif" panose="02020603050405020304" pitchFamily="18" charset="0"/>
                <a:hlinkClick r:id="rId5"/>
              </a:rPr>
              <a:t>https://www.youtube.com/watch?v=W81CHn4l4AM</a:t>
            </a:r>
            <a:endParaRPr lang="sl-SI" dirty="0">
              <a:latin typeface="Liberation Serif" panose="02020603050405020304" pitchFamily="18" charset="0"/>
            </a:endParaRPr>
          </a:p>
          <a:p>
            <a:endParaRPr lang="sl-SI" dirty="0">
              <a:latin typeface="Liberation Serif" panose="02020603050405020304" pitchFamily="18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F802AF11-039D-4A80-BB92-CD149552FFA1}"/>
              </a:ext>
            </a:extLst>
          </p:cNvPr>
          <p:cNvSpPr txBox="1"/>
          <p:nvPr/>
        </p:nvSpPr>
        <p:spPr>
          <a:xfrm>
            <a:off x="1126067" y="160867"/>
            <a:ext cx="1984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Novejše raziskave </a:t>
            </a:r>
          </a:p>
        </p:txBody>
      </p:sp>
    </p:spTree>
    <p:extLst>
      <p:ext uri="{BB962C8B-B14F-4D97-AF65-F5344CB8AC3E}">
        <p14:creationId xmlns:p14="http://schemas.microsoft.com/office/powerpoint/2010/main" val="296061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Tehnike, ki jih bomo pogledali, so uporabne pri: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endParaRPr lang="sl-SI" dirty="0"/>
          </a:p>
          <a:p>
            <a:r>
              <a:rPr lang="sl-SI" sz="7200" dirty="0"/>
              <a:t> zdravljenju </a:t>
            </a:r>
            <a:r>
              <a:rPr lang="sl-SI" sz="7200" dirty="0" err="1"/>
              <a:t>anksioznih</a:t>
            </a:r>
            <a:r>
              <a:rPr lang="sl-SI" sz="7200" dirty="0"/>
              <a:t>, paničnih motenj, OKM, fobij, motnjah hranjenja …,</a:t>
            </a:r>
          </a:p>
          <a:p>
            <a:r>
              <a:rPr lang="sl-SI" sz="7200" dirty="0"/>
              <a:t> depresiji,</a:t>
            </a:r>
          </a:p>
          <a:p>
            <a:r>
              <a:rPr lang="sl-SI" sz="7200" dirty="0"/>
              <a:t> lažjem soočanju ob izgubah (zapustitev, smrt …),</a:t>
            </a:r>
          </a:p>
          <a:p>
            <a:r>
              <a:rPr lang="sl-SI" sz="7200" dirty="0"/>
              <a:t> predelavi travmatskih dogodkov,</a:t>
            </a:r>
          </a:p>
          <a:p>
            <a:r>
              <a:rPr lang="sl-SI" sz="7200" dirty="0"/>
              <a:t> pri mejni osebnostni motnji (sorodniki, bližnji, stabilnost terapevta),</a:t>
            </a:r>
          </a:p>
          <a:p>
            <a:r>
              <a:rPr lang="sl-SI" sz="7200" dirty="0"/>
              <a:t> partnerskih odnosih,</a:t>
            </a:r>
          </a:p>
          <a:p>
            <a:r>
              <a:rPr lang="sl-SI" sz="7200" dirty="0"/>
              <a:t> izboljšanju kvalitete življenja,</a:t>
            </a:r>
          </a:p>
          <a:p>
            <a:r>
              <a:rPr lang="sl-SI" sz="7200" dirty="0"/>
              <a:t> kariernem svetovanju,</a:t>
            </a:r>
          </a:p>
          <a:p>
            <a:r>
              <a:rPr lang="sl-SI" sz="7200" dirty="0"/>
              <a:t> dvigu občutka vrednosti, samozavesti, poguma</a:t>
            </a:r>
          </a:p>
          <a:p>
            <a:r>
              <a:rPr lang="sl-SI" sz="7200" dirty="0"/>
              <a:t> itd. ...</a:t>
            </a:r>
          </a:p>
          <a:p>
            <a:endParaRPr lang="sl-SI" sz="72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5522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2027">
        <p:fade/>
      </p:transition>
    </mc:Choice>
    <mc:Fallback xmlns="">
      <p:transition spd="med" advTm="222027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60"/>
            <a:ext cx="4354287" cy="2174981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212" y="30459"/>
            <a:ext cx="4126788" cy="2174981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6804"/>
            <a:ext cx="5477691" cy="310885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412" y="2916804"/>
            <a:ext cx="6574588" cy="315045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155" y="0"/>
            <a:ext cx="3582188" cy="2205441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1637454" y="2399084"/>
            <a:ext cx="10145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                                            NASTAJANJE NOVIH NEVRONSKIH POVEZAV</a:t>
            </a:r>
          </a:p>
        </p:txBody>
      </p:sp>
      <p:sp>
        <p:nvSpPr>
          <p:cNvPr id="8" name="Pravokotnik 7"/>
          <p:cNvSpPr/>
          <p:nvPr/>
        </p:nvSpPr>
        <p:spPr>
          <a:xfrm rot="10800000" flipV="1">
            <a:off x="2813539" y="6198988"/>
            <a:ext cx="7104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Obujanje negativnih dogodkov je kot „jama brez dna“!</a:t>
            </a:r>
          </a:p>
        </p:txBody>
      </p:sp>
    </p:spTree>
    <p:extLst>
      <p:ext uri="{BB962C8B-B14F-4D97-AF65-F5344CB8AC3E}">
        <p14:creationId xmlns:p14="http://schemas.microsoft.com/office/powerpoint/2010/main" val="209940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216403" y="318782"/>
            <a:ext cx="982105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Dr. Maxwell </a:t>
            </a:r>
            <a:r>
              <a:rPr lang="sl-SI" dirty="0" err="1"/>
              <a:t>Maltz</a:t>
            </a:r>
            <a:r>
              <a:rPr lang="sl-SI" dirty="0"/>
              <a:t> (napisal </a:t>
            </a:r>
            <a:r>
              <a:rPr lang="sl-SI" dirty="0" err="1"/>
              <a:t>Psycho-Cybernetics</a:t>
            </a:r>
            <a:r>
              <a:rPr lang="sl-SI" dirty="0"/>
              <a:t> 1960 in ustanovitelj NLP tehnike – </a:t>
            </a:r>
            <a:r>
              <a:rPr lang="sl-SI" dirty="0" err="1"/>
              <a:t>nevrolingvističnega</a:t>
            </a:r>
            <a:r>
              <a:rPr lang="sl-SI" dirty="0"/>
              <a:t> programiranja</a:t>
            </a:r>
          </a:p>
          <a:p>
            <a:r>
              <a:rPr lang="sl-SI" dirty="0"/>
              <a:t>Kot plastični kirurg je ugotovil, da se počutje po operacijah v nekaterih primerih ne spremeni. 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Dr. Maxwell </a:t>
            </a:r>
            <a:r>
              <a:rPr lang="sl-SI" u="sng" dirty="0"/>
              <a:t>NE-samozavest</a:t>
            </a:r>
            <a:r>
              <a:rPr lang="sl-SI" dirty="0"/>
              <a:t> povezuje z:</a:t>
            </a:r>
          </a:p>
          <a:p>
            <a:endParaRPr lang="sl-SI" dirty="0"/>
          </a:p>
          <a:p>
            <a:r>
              <a:rPr lang="pl-PL" dirty="0"/>
              <a:t>1. ”HRANJENJE” ZAMERE (zamera je največji strup za telo!) </a:t>
            </a:r>
          </a:p>
          <a:p>
            <a:r>
              <a:rPr lang="pl-PL" dirty="0"/>
              <a:t>Sebi in drugim moramo odpustiti  ZARADI SEBE! </a:t>
            </a:r>
          </a:p>
          <a:p>
            <a:r>
              <a:rPr lang="pl-PL" dirty="0"/>
              <a:t>Rezultat: Lažji, „pomlajeni”, bolj sproščeni (negativna napetost izgine).</a:t>
            </a:r>
          </a:p>
          <a:p>
            <a:endParaRPr lang="sl-SI" dirty="0"/>
          </a:p>
          <a:p>
            <a:r>
              <a:rPr lang="sl-SI" dirty="0"/>
              <a:t>VAJA: Razmislimo ali v sebi nosimo zamero? Do koga? Zakaj? Ali lahko odpustim?</a:t>
            </a:r>
          </a:p>
          <a:p>
            <a:endParaRPr lang="sl-SI" dirty="0"/>
          </a:p>
          <a:p>
            <a:r>
              <a:rPr lang="sl-SI" dirty="0"/>
              <a:t>Ali se lahko postavim v njeno kožo? Ali ima ta oseba kakšne pozitivne lastnosti? Ali lahko razumem njeno vedenje?</a:t>
            </a:r>
          </a:p>
          <a:p>
            <a:endParaRPr lang="sl-SI" dirty="0"/>
          </a:p>
          <a:p>
            <a:r>
              <a:rPr lang="sl-SI" dirty="0"/>
              <a:t>2. Ustvarjanje »MOČNIH LJUDI« in njihovih negativnih odzivov. </a:t>
            </a:r>
          </a:p>
          <a:p>
            <a:endParaRPr lang="sl-SI" dirty="0"/>
          </a:p>
          <a:p>
            <a:r>
              <a:rPr lang="sl-SI" dirty="0"/>
              <a:t>3. SAMOKRITIKA (in kritika drugih), ki ni namenjena izboljšanju, ampak </a:t>
            </a:r>
            <a:r>
              <a:rPr lang="sl-SI" dirty="0" err="1"/>
              <a:t>obsesiranju</a:t>
            </a:r>
            <a:r>
              <a:rPr lang="sl-SI" dirty="0"/>
              <a:t> in opazovanju lastnik napak. Nismo naše napake! </a:t>
            </a:r>
          </a:p>
          <a:p>
            <a:r>
              <a:rPr lang="sl-S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502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897467" y="999067"/>
            <a:ext cx="91357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4. BREZ CILJA - pomanjkanje življenjskega cilja, nezaupanje v uspeh, v več, v boljše. </a:t>
            </a:r>
          </a:p>
          <a:p>
            <a:endParaRPr lang="sl-SI" dirty="0">
              <a:latin typeface="Liberation Serif" panose="02020603050405020304" pitchFamily="18" charset="0"/>
            </a:endParaRPr>
          </a:p>
          <a:p>
            <a:r>
              <a:rPr lang="sv-SE" dirty="0">
                <a:latin typeface="Liberation Serif" panose="02020603050405020304" pitchFamily="18" charset="0"/>
              </a:rPr>
              <a:t>5. STRAH pred negativnim odzivom </a:t>
            </a:r>
            <a:r>
              <a:rPr lang="sl-SI" dirty="0">
                <a:latin typeface="Liberation Serif" panose="02020603050405020304" pitchFamily="18" charset="0"/>
              </a:rPr>
              <a:t>oz.</a:t>
            </a:r>
            <a:r>
              <a:rPr lang="sv-SE" dirty="0">
                <a:latin typeface="Liberation Serif" panose="02020603050405020304" pitchFamily="18" charset="0"/>
              </a:rPr>
              <a:t> pretiran odziv</a:t>
            </a:r>
            <a:r>
              <a:rPr lang="sl-SI" dirty="0">
                <a:latin typeface="Liberation Serif" panose="02020603050405020304" pitchFamily="18" charset="0"/>
              </a:rPr>
              <a:t>.</a:t>
            </a:r>
            <a:r>
              <a:rPr lang="sv-SE" dirty="0">
                <a:latin typeface="Liberation Serif" panose="02020603050405020304" pitchFamily="18" charset="0"/>
              </a:rPr>
              <a:t>  </a:t>
            </a:r>
            <a:r>
              <a:rPr lang="sl-SI" dirty="0">
                <a:latin typeface="Liberation Serif" panose="02020603050405020304" pitchFamily="18" charset="0"/>
              </a:rPr>
              <a:t>Spodbujamo spontane akcije.</a:t>
            </a:r>
          </a:p>
          <a:p>
            <a:endParaRPr lang="sl-SI" dirty="0">
              <a:latin typeface="Liberation Serif" panose="02020603050405020304" pitchFamily="18" charset="0"/>
            </a:endParaRPr>
          </a:p>
          <a:p>
            <a:r>
              <a:rPr lang="sl-SI" dirty="0">
                <a:latin typeface="Liberation Serif" panose="02020603050405020304" pitchFamily="18" charset="0"/>
              </a:rPr>
              <a:t>6. NESPREJEMANJE (potlačitev) negativnih občutkov. </a:t>
            </a:r>
          </a:p>
          <a:p>
            <a:endParaRPr lang="sl-SI" dirty="0"/>
          </a:p>
          <a:p>
            <a:r>
              <a:rPr lang="sl-SI" dirty="0">
                <a:latin typeface="Liberation Serif" panose="02020603050405020304" pitchFamily="18" charset="0"/>
              </a:rPr>
              <a:t>7. Stalna SKRB, ki povzroči še večje neugodje.</a:t>
            </a:r>
          </a:p>
          <a:p>
            <a:endParaRPr lang="sl-SI" dirty="0"/>
          </a:p>
          <a:p>
            <a:r>
              <a:rPr lang="sl-SI" dirty="0">
                <a:latin typeface="Liberation Serif" panose="02020603050405020304" pitchFamily="18" charset="0"/>
              </a:rPr>
              <a:t>8. POZICIJA ŽRTVE – prenos moči, krivde na drugega.</a:t>
            </a:r>
          </a:p>
          <a:p>
            <a:endParaRPr lang="sl-SI" dirty="0"/>
          </a:p>
          <a:p>
            <a:r>
              <a:rPr lang="pl-PL" dirty="0">
                <a:latin typeface="Liberation Serif" panose="02020603050405020304" pitchFamily="18" charset="0"/>
              </a:rPr>
              <a:t>9. NE GLEDAMO S POZICIJE DRUGIH LJUDI  (zakaj je njihovo </a:t>
            </a:r>
            <a:r>
              <a:rPr lang="sl-SI" dirty="0">
                <a:latin typeface="Liberation Serif" panose="02020603050405020304" pitchFamily="18" charset="0"/>
              </a:rPr>
              <a:t>vedenje takšno, kot je).</a:t>
            </a:r>
          </a:p>
        </p:txBody>
      </p:sp>
    </p:spTree>
    <p:extLst>
      <p:ext uri="{BB962C8B-B14F-4D97-AF65-F5344CB8AC3E}">
        <p14:creationId xmlns:p14="http://schemas.microsoft.com/office/powerpoint/2010/main" val="290473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343472" y="1124744"/>
            <a:ext cx="9577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  <a:p>
            <a:pPr marL="285750" indent="-285750">
              <a:buFontTx/>
              <a:buChar char="-"/>
            </a:pPr>
            <a:endParaRPr lang="sl-SI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1199455" y="-86040"/>
            <a:ext cx="1045067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  <a:p>
            <a:r>
              <a:rPr lang="sl-SI" dirty="0"/>
              <a:t>Soočanje s strahom/priznavanje – določimo pomen in negativno prepričanje.</a:t>
            </a:r>
          </a:p>
          <a:p>
            <a:endParaRPr lang="sl-SI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/>
              <a:t> Zakaj? Česa me je res strah?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/>
              <a:t>17 sekund za aktivacijo strahu</a:t>
            </a:r>
          </a:p>
          <a:p>
            <a:r>
              <a:rPr lang="sl-SI" dirty="0"/>
              <a:t>      Pogosti strahovi pri </a:t>
            </a:r>
            <a:r>
              <a:rPr lang="sl-SI" dirty="0" err="1"/>
              <a:t>anksioznosti</a:t>
            </a:r>
            <a:r>
              <a:rPr lang="sl-SI" dirty="0"/>
              <a:t>:</a:t>
            </a:r>
          </a:p>
          <a:p>
            <a:r>
              <a:rPr lang="sl-SI" dirty="0"/>
              <a:t>      Strah me je neuspeha. Kaj bodo rekli drugi.</a:t>
            </a:r>
          </a:p>
          <a:p>
            <a:r>
              <a:rPr lang="sl-SI" dirty="0"/>
              <a:t>      Strah pred boleznijo. Negativna pričakovanja.</a:t>
            </a:r>
          </a:p>
          <a:p>
            <a:endParaRPr lang="sl-SI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/>
              <a:t>Kaj lahko naredim? Kaj potrebujem?</a:t>
            </a:r>
          </a:p>
          <a:p>
            <a:endParaRPr lang="sl-SI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/>
              <a:t>Vprašajo naj se: Ali pretiravam? Imam kakšne dokaze, da se bo moja misel uresničila?        </a:t>
            </a:r>
          </a:p>
          <a:p>
            <a:r>
              <a:rPr lang="sl-SI" dirty="0"/>
              <a:t>      Kolikokrat se mi je že kaj takega zgodilo? Ali sem zamešal misli z dejstvi?</a:t>
            </a:r>
          </a:p>
          <a:p>
            <a:endParaRPr lang="sl-SI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dirty="0"/>
              <a:t> Kaj najslabšega se mi lahko zgodi?</a:t>
            </a:r>
          </a:p>
          <a:p>
            <a:r>
              <a:rPr lang="sl-SI" dirty="0"/>
              <a:t>      Kaj je najbolj verjetno, da se bo zgodilo?</a:t>
            </a:r>
          </a:p>
          <a:p>
            <a:r>
              <a:rPr lang="sl-SI" dirty="0"/>
              <a:t>      Kaj je najboljše, kar se lahko zgodi? </a:t>
            </a:r>
          </a:p>
          <a:p>
            <a:endParaRPr lang="sl-SI" dirty="0"/>
          </a:p>
          <a:p>
            <a:pPr marL="45720" indent="0">
              <a:buNone/>
            </a:pPr>
            <a:endParaRPr lang="sl-SI" b="1" dirty="0"/>
          </a:p>
          <a:p>
            <a:pPr marL="331470" indent="-285750">
              <a:buFont typeface="Wingdings" panose="05000000000000000000" pitchFamily="2" charset="2"/>
              <a:buChar char="Ø"/>
            </a:pPr>
            <a:r>
              <a:rPr lang="sl-SI" b="1" dirty="0"/>
              <a:t>Pričakovanje, da se nam bo zgodilo nekaj slabega, je vedno strašnejše od stanja, ki se ga bojimo</a:t>
            </a:r>
            <a:endParaRPr lang="sl-SI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87DE3EC6-F5C9-4589-92E6-1C64DFD9F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799" y="5901266"/>
            <a:ext cx="1559373" cy="956733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49EC2EF-79F7-4A22-841A-65E304315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599" y="948267"/>
            <a:ext cx="2289111" cy="145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3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526473" y="318782"/>
            <a:ext cx="115408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SPREMINJANJE PREPRIČANJ </a:t>
            </a:r>
          </a:p>
          <a:p>
            <a:endParaRPr lang="sl-SI" dirty="0"/>
          </a:p>
          <a:p>
            <a:r>
              <a:rPr lang="sl-SI" dirty="0"/>
              <a:t>Prepričanje je misel, ki jo mislim vedno znova in znova!</a:t>
            </a:r>
          </a:p>
          <a:p>
            <a:endParaRPr lang="pl-PL" dirty="0"/>
          </a:p>
          <a:p>
            <a:r>
              <a:rPr lang="pl-PL" dirty="0"/>
              <a:t>Kako ugotavljamo prepričanja? Poslušamo ! Jaz nikoli ne bom...Jaz tega ne zmorem....To ni zame...To je zame pretežko...</a:t>
            </a:r>
          </a:p>
          <a:p>
            <a:endParaRPr lang="pl-PL" dirty="0"/>
          </a:p>
          <a:p>
            <a:r>
              <a:rPr lang="sl-SI" dirty="0"/>
              <a:t>(Npr.: Če bom moker in bom šel ven, se bom prehladil. Če ne delam dovolj, </a:t>
            </a:r>
            <a:r>
              <a:rPr lang="nl-NL" dirty="0"/>
              <a:t>nisem vreden</a:t>
            </a:r>
            <a:r>
              <a:rPr lang="sl-SI" dirty="0"/>
              <a:t>.</a:t>
            </a:r>
            <a:r>
              <a:rPr lang="nl-NL" dirty="0"/>
              <a:t> </a:t>
            </a:r>
            <a:r>
              <a:rPr lang="sl-SI" dirty="0"/>
              <a:t>Kakšna so prepričanja o sebi, svetu </a:t>
            </a:r>
            <a:r>
              <a:rPr lang="nl-NL" dirty="0"/>
              <a:t>...</a:t>
            </a:r>
            <a:r>
              <a:rPr lang="sl-SI" dirty="0"/>
              <a:t>?</a:t>
            </a:r>
            <a:r>
              <a:rPr lang="nl-NL" dirty="0"/>
              <a:t>)</a:t>
            </a:r>
            <a:endParaRPr lang="sl-SI" dirty="0"/>
          </a:p>
          <a:p>
            <a:endParaRPr lang="nl-NL" dirty="0"/>
          </a:p>
          <a:p>
            <a:r>
              <a:rPr lang="sl-SI" dirty="0"/>
              <a:t>Rekli so starši, drugi ljudje, časopis, radio, TV, poročila ...?</a:t>
            </a:r>
          </a:p>
          <a:p>
            <a:endParaRPr lang="sl-SI" dirty="0"/>
          </a:p>
          <a:p>
            <a:r>
              <a:rPr lang="sl-SI" dirty="0"/>
              <a:t>Kakšno je moje prepričanje o svetu? </a:t>
            </a:r>
          </a:p>
          <a:p>
            <a:r>
              <a:rPr lang="sl-SI" dirty="0"/>
              <a:t>(Svet je nevaren, svet je lep, življenje je lepo, življenje je težko …?)</a:t>
            </a:r>
          </a:p>
          <a:p>
            <a:endParaRPr lang="sl-SI" dirty="0"/>
          </a:p>
          <a:p>
            <a:r>
              <a:rPr lang="sl-SI" dirty="0"/>
              <a:t>Kakšna so moja prepričanja o sebi?</a:t>
            </a:r>
          </a:p>
          <a:p>
            <a:r>
              <a:rPr lang="sl-SI" dirty="0"/>
              <a:t>(Sem pameten, samozavesten, sem lep, sem len, priden …?)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D955B0F-B870-4E70-91E3-513F9DF6B9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434" y="4412773"/>
            <a:ext cx="3719566" cy="245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0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499533" y="499533"/>
            <a:ext cx="98639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KREPITEV MOTIVACIJE </a:t>
            </a:r>
          </a:p>
          <a:p>
            <a:r>
              <a:rPr lang="sl-SI" dirty="0"/>
              <a:t>Kaj si želim? Zakaj si to želim? Kaj moram za to narediti/spremeniti?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JASEN CILJ </a:t>
            </a:r>
          </a:p>
          <a:p>
            <a:r>
              <a:rPr lang="sl-SI" dirty="0"/>
              <a:t>Preprečevanje depresije, </a:t>
            </a:r>
            <a:r>
              <a:rPr lang="sl-SI" dirty="0" err="1"/>
              <a:t>anksioznosti</a:t>
            </a:r>
            <a:r>
              <a:rPr lang="sl-SI" dirty="0"/>
              <a:t>, pomen življenju, pomoč pri spreminjanju</a:t>
            </a:r>
          </a:p>
          <a:p>
            <a:r>
              <a:rPr lang="sl-SI" dirty="0"/>
              <a:t>negativnega fokusa, pozitivna pričakovanja.</a:t>
            </a:r>
          </a:p>
          <a:p>
            <a:r>
              <a:rPr lang="sl-SI" dirty="0"/>
              <a:t>Ko se odločimo za nove cilje in prihodnost, smo pripravljeni „spustiti“ PRETEKLOST!</a:t>
            </a:r>
          </a:p>
          <a:p>
            <a:endParaRPr lang="sl-SI" dirty="0"/>
          </a:p>
          <a:p>
            <a:r>
              <a:rPr lang="sl-SI" dirty="0"/>
              <a:t>Priznanje, spoštovanje do sebe, do doseženih ciljev. Pohvala. Zaupanje. Krepitev samozavesti!</a:t>
            </a:r>
          </a:p>
          <a:p>
            <a:endParaRPr lang="sl-SI" dirty="0"/>
          </a:p>
          <a:p>
            <a:r>
              <a:rPr lang="sl-SI" dirty="0"/>
              <a:t>JASNI CILJI, DVIG SAMOZAVESTI/SAMOPODOBE, NEGUJOČI ODNOS DO SEBE, STIK S SABO, POZITIVNO MIŠLJENJE = PREPREČUJEJO ODVISNOST (TELEFONI)</a:t>
            </a:r>
          </a:p>
          <a:p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800" y="4460743"/>
            <a:ext cx="2709084" cy="239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9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643467" y="702733"/>
            <a:ext cx="111586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KO VEM, KAJ ŽELIM …</a:t>
            </a:r>
          </a:p>
          <a:p>
            <a:endParaRPr lang="sl-SI" dirty="0"/>
          </a:p>
          <a:p>
            <a:endParaRPr lang="sl-SI" dirty="0"/>
          </a:p>
          <a:p>
            <a:pPr marL="285750" indent="-285750">
              <a:buFontTx/>
              <a:buChar char="-"/>
            </a:pPr>
            <a:r>
              <a:rPr lang="sl-SI" dirty="0"/>
              <a:t>Ko vem, kaj želim, se osredotočim na rešitev. </a:t>
            </a:r>
          </a:p>
          <a:p>
            <a:pPr marL="285750" indent="-285750">
              <a:buFontTx/>
              <a:buChar char="-"/>
            </a:pPr>
            <a:endParaRPr lang="sl-SI" dirty="0"/>
          </a:p>
          <a:p>
            <a:pPr marL="285750" indent="-285750">
              <a:buFontTx/>
              <a:buChar char="-"/>
            </a:pPr>
            <a:r>
              <a:rPr lang="sl-SI" dirty="0"/>
              <a:t>Ko vem, kaj želim, se poslovim od preteklosti. </a:t>
            </a:r>
          </a:p>
          <a:p>
            <a:pPr marL="285750" indent="-285750">
              <a:buFontTx/>
              <a:buChar char="-"/>
            </a:pPr>
            <a:endParaRPr lang="sl-SI" dirty="0"/>
          </a:p>
          <a:p>
            <a:pPr marL="285750" indent="-285750">
              <a:buFontTx/>
              <a:buChar char="-"/>
            </a:pPr>
            <a:r>
              <a:rPr lang="sl-SI" dirty="0"/>
              <a:t>Ko vem, kaj želim, pričakujem pozitivno prihodnost – KREPITEV POZITIVNIH PRIČAKOVANJ (!)</a:t>
            </a:r>
          </a:p>
          <a:p>
            <a:pPr marL="285750" indent="-285750">
              <a:buFontTx/>
              <a:buChar char="-"/>
            </a:pPr>
            <a:endParaRPr lang="sl-SI" dirty="0"/>
          </a:p>
          <a:p>
            <a:pPr marL="285750" indent="-285750">
              <a:buFontTx/>
              <a:buChar char="-"/>
            </a:pPr>
            <a:r>
              <a:rPr lang="sl-SI" dirty="0"/>
              <a:t>Ko vem, kaj želim, se osredotočam nase in na svoje potrebe.</a:t>
            </a:r>
          </a:p>
          <a:p>
            <a:endParaRPr lang="sl-SI" dirty="0"/>
          </a:p>
          <a:p>
            <a:pPr marL="285750" indent="-285750">
              <a:buFontTx/>
              <a:buChar char="-"/>
            </a:pPr>
            <a:r>
              <a:rPr lang="sl-SI" dirty="0"/>
              <a:t>Ko vem, kaj želim, vzpostavljam nove nevronske povezave.</a:t>
            </a:r>
          </a:p>
          <a:p>
            <a:pPr marL="285750" indent="-285750">
              <a:buFontTx/>
              <a:buChar char="-"/>
            </a:pPr>
            <a:endParaRPr lang="sl-SI" dirty="0"/>
          </a:p>
          <a:p>
            <a:pPr marL="285750" indent="-285750">
              <a:buFontTx/>
              <a:buChar char="-"/>
            </a:pPr>
            <a:r>
              <a:rPr lang="sl-SI" dirty="0"/>
              <a:t>Ko vem, kaj želim, spreminjam svojo prihodnost.</a:t>
            </a:r>
          </a:p>
          <a:p>
            <a:pPr marL="285750" indent="-285750">
              <a:buFontTx/>
              <a:buChar char="-"/>
            </a:pPr>
            <a:endParaRPr lang="sl-SI" dirty="0"/>
          </a:p>
          <a:p>
            <a:pPr marL="285750" indent="-285750">
              <a:buFontTx/>
              <a:buChar char="-"/>
            </a:pPr>
            <a:r>
              <a:rPr lang="sl-SI" dirty="0"/>
              <a:t>Ko vem, kakšno spremembo si želim pri drugem – prilagodim svoje vedenje. </a:t>
            </a:r>
          </a:p>
          <a:p>
            <a:endParaRPr lang="sl-SI" dirty="0"/>
          </a:p>
          <a:p>
            <a:endParaRPr lang="sl-SI" dirty="0"/>
          </a:p>
          <a:p>
            <a:pPr marL="285750" indent="-285750">
              <a:buFontTx/>
              <a:buChar char="-"/>
            </a:pPr>
            <a:endParaRPr lang="sl-SI" dirty="0"/>
          </a:p>
          <a:p>
            <a:r>
              <a:rPr lang="sl-S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021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695400" y="294903"/>
            <a:ext cx="1116124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STARŠI </a:t>
            </a:r>
            <a:r>
              <a:rPr lang="sl-SI" dirty="0">
                <a:hlinkClick r:id="rId2"/>
              </a:rPr>
              <a:t>https://youtu.be/gpB5hSyTjjE</a:t>
            </a:r>
            <a:endParaRPr lang="sl-SI" dirty="0"/>
          </a:p>
          <a:p>
            <a:endParaRPr lang="sl-SI" dirty="0"/>
          </a:p>
          <a:p>
            <a:r>
              <a:rPr lang="sl-SI" dirty="0"/>
              <a:t>------------------------------------------------------------------------------------------------------------------------------------------</a:t>
            </a:r>
          </a:p>
          <a:p>
            <a:r>
              <a:rPr lang="sl-SI" sz="2000" dirty="0"/>
              <a:t>Ne-</a:t>
            </a:r>
            <a:r>
              <a:rPr lang="sl-SI" sz="2000" dirty="0" err="1"/>
              <a:t>anksiozen</a:t>
            </a:r>
            <a:r>
              <a:rPr lang="sl-SI" sz="2000" dirty="0"/>
              <a:t> starš:</a:t>
            </a:r>
          </a:p>
          <a:p>
            <a:endParaRPr lang="sl-SI" sz="2000" dirty="0"/>
          </a:p>
          <a:p>
            <a:r>
              <a:rPr lang="sl-SI" sz="2000" dirty="0"/>
              <a:t>-    Iskrena ljubezen, sprejemanje drugačnosti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otrokov neuspeh vidi kot učenje, napredek,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ob negativnem dogodku (slaba ocena, neuspeh otroka) se ne počuti prizadetega – razume, da je to del razvoja otroka, ki se uči,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spodbuja samostojnost,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krepi lastne interese otroka,</a:t>
            </a:r>
          </a:p>
          <a:p>
            <a:pPr marL="285750" indent="-285750">
              <a:buFontTx/>
              <a:buChar char="-"/>
            </a:pPr>
            <a:r>
              <a:rPr lang="sl-SI" sz="2000" dirty="0"/>
              <a:t>stik z otrokom (in ne navezanost !). </a:t>
            </a:r>
          </a:p>
          <a:p>
            <a:pPr marL="285750" indent="-285750">
              <a:buFontTx/>
              <a:buChar char="-"/>
            </a:pPr>
            <a:endParaRPr lang="sl-SI" dirty="0"/>
          </a:p>
          <a:p>
            <a:pPr marL="285750" indent="-285750">
              <a:buFontTx/>
              <a:buChar char="-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028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271464" y="260648"/>
            <a:ext cx="9701336" cy="5682952"/>
          </a:xfrm>
        </p:spPr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endParaRPr lang="sl-SI" sz="6000" dirty="0"/>
          </a:p>
          <a:p>
            <a:pPr marL="45720" indent="0">
              <a:buNone/>
            </a:pPr>
            <a:r>
              <a:rPr lang="sl-SI" sz="6000" dirty="0" err="1"/>
              <a:t>Anksiozen</a:t>
            </a:r>
            <a:r>
              <a:rPr lang="sl-SI" sz="6000" dirty="0"/>
              <a:t> starš:</a:t>
            </a:r>
          </a:p>
          <a:p>
            <a:pPr marL="45720" indent="0">
              <a:buNone/>
            </a:pPr>
            <a:endParaRPr lang="sl-SI" sz="6000" dirty="0"/>
          </a:p>
          <a:p>
            <a:pPr marL="285750" indent="-285750">
              <a:buFontTx/>
              <a:buChar char="-"/>
            </a:pPr>
            <a:r>
              <a:rPr lang="sl-SI" sz="6000" dirty="0"/>
              <a:t>prenos lastnih strahov na otroka (tudi sram, krivda!),</a:t>
            </a:r>
          </a:p>
          <a:p>
            <a:pPr marL="285750" indent="-285750">
              <a:buFontTx/>
              <a:buChar char="-"/>
            </a:pPr>
            <a:r>
              <a:rPr lang="sl-SI" sz="6000" dirty="0"/>
              <a:t>pretirana zaščita (v imenu ljubezni)    </a:t>
            </a:r>
          </a:p>
          <a:p>
            <a:pPr marL="285750" indent="-285750">
              <a:buFontTx/>
              <a:buChar char="-"/>
            </a:pPr>
            <a:r>
              <a:rPr lang="sl-SI" sz="6000" dirty="0"/>
              <a:t>neuspeh otroka jemlje kot lasten neuspeh (neuspeh v šoli, zavrnitev, jok …),</a:t>
            </a:r>
          </a:p>
          <a:p>
            <a:pPr marL="285750" indent="-285750">
              <a:buFontTx/>
              <a:buChar char="-"/>
            </a:pPr>
            <a:r>
              <a:rPr lang="sl-SI" sz="6000" dirty="0"/>
              <a:t>pretirano ukvarjanje z otrokom, ustrežljivost,</a:t>
            </a:r>
          </a:p>
          <a:p>
            <a:pPr marL="285750" indent="-285750">
              <a:buFontTx/>
              <a:buChar char="-"/>
            </a:pPr>
            <a:r>
              <a:rPr lang="sl-SI" sz="6000" dirty="0"/>
              <a:t>pretirana navezanost na otroka.</a:t>
            </a:r>
          </a:p>
          <a:p>
            <a:pPr marL="0" indent="0">
              <a:buNone/>
            </a:pPr>
            <a:endParaRPr lang="sl-SI" sz="6000" dirty="0"/>
          </a:p>
          <a:p>
            <a:pPr marL="0" indent="0">
              <a:buNone/>
            </a:pPr>
            <a:r>
              <a:rPr lang="sl-SI" sz="6000" dirty="0"/>
              <a:t>Odziv otroka: </a:t>
            </a:r>
            <a:r>
              <a:rPr lang="sl-SI" sz="6000" dirty="0" err="1"/>
              <a:t>anksioznost</a:t>
            </a:r>
            <a:r>
              <a:rPr lang="sl-SI" sz="6000" dirty="0"/>
              <a:t>, strah, nesamostojnost, napetost, ki se lahko izrazi z izbruhi jeze, grizenjem nohtov, tiki, kasneje tudi s </a:t>
            </a:r>
            <a:r>
              <a:rPr lang="sl-SI" sz="6000" dirty="0" err="1"/>
              <a:t>samopoškodbenim</a:t>
            </a:r>
            <a:r>
              <a:rPr lang="sl-SI" sz="6000" dirty="0"/>
              <a:t> vedenjem itd.</a:t>
            </a:r>
          </a:p>
          <a:p>
            <a:pPr marL="0" indent="0">
              <a:buNone/>
            </a:pPr>
            <a:endParaRPr lang="sl-SI" sz="6000" dirty="0"/>
          </a:p>
          <a:p>
            <a:pPr marL="0" indent="0">
              <a:buNone/>
            </a:pPr>
            <a:r>
              <a:rPr lang="sl-SI" sz="6000" dirty="0"/>
              <a:t>Članek </a:t>
            </a:r>
            <a:r>
              <a:rPr lang="sl-SI" sz="6000" dirty="0" err="1"/>
              <a:t>Mojpsihoterapevt</a:t>
            </a:r>
            <a:r>
              <a:rPr lang="sl-SI" sz="6000" dirty="0"/>
              <a:t>: </a:t>
            </a:r>
            <a:r>
              <a:rPr lang="pl-PL" sz="7200" i="1" dirty="0"/>
              <a:t>Za dobro duševno zdravje; št. 14, Pomlad 2024</a:t>
            </a:r>
            <a:endParaRPr lang="sl-SI" sz="7200" dirty="0"/>
          </a:p>
          <a:p>
            <a:pPr marL="0" indent="0">
              <a:buNone/>
            </a:pPr>
            <a:endParaRPr lang="sl-SI" sz="96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2012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402336" y="707136"/>
            <a:ext cx="110258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 pomoč:</a:t>
            </a:r>
          </a:p>
          <a:p>
            <a:r>
              <a:rPr lang="sl-SI" dirty="0"/>
              <a:t>Priročnik z vajami</a:t>
            </a:r>
          </a:p>
          <a:p>
            <a:r>
              <a:rPr lang="sl-SI" b="1" dirty="0"/>
              <a:t>Osreči to knjigo ali </a:t>
            </a:r>
          </a:p>
          <a:p>
            <a:r>
              <a:rPr lang="sl-SI" b="1" dirty="0"/>
              <a:t>Ustvarjajmo občutke sreče, samozavesti in poguma    </a:t>
            </a:r>
          </a:p>
          <a:p>
            <a:r>
              <a:rPr lang="sl-SI" dirty="0"/>
              <a:t>Več kot 50 nalog / 180 strani</a:t>
            </a:r>
          </a:p>
          <a:p>
            <a:endParaRPr lang="sl-SI" dirty="0"/>
          </a:p>
          <a:p>
            <a:r>
              <a:rPr lang="sl-SI" dirty="0"/>
              <a:t>Spodbujamo pozitivne občutke</a:t>
            </a:r>
          </a:p>
          <a:p>
            <a:pPr marL="457200" indent="-457200">
              <a:buFontTx/>
              <a:buChar char="-"/>
            </a:pPr>
            <a:r>
              <a:rPr lang="sl-SI" dirty="0"/>
              <a:t>Negujoči odnos do sebe</a:t>
            </a:r>
          </a:p>
          <a:p>
            <a:pPr marL="457200" indent="-457200">
              <a:buFontTx/>
              <a:buChar char="-"/>
            </a:pPr>
            <a:r>
              <a:rPr lang="sl-SI" dirty="0"/>
              <a:t>Pomoč pri postavitvi ciljev, vizualizacija</a:t>
            </a:r>
          </a:p>
          <a:p>
            <a:pPr marL="457200" indent="-457200">
              <a:buFontTx/>
              <a:buChar char="-"/>
            </a:pPr>
            <a:r>
              <a:rPr lang="sl-SI" dirty="0"/>
              <a:t>Ostajanje v trenutku</a:t>
            </a:r>
          </a:p>
          <a:p>
            <a:pPr marL="457200" indent="-457200">
              <a:buFontTx/>
              <a:buChar char="-"/>
            </a:pPr>
            <a:r>
              <a:rPr lang="sl-SI" dirty="0"/>
              <a:t>Pričakovanje pozitivne prihodnosti</a:t>
            </a:r>
          </a:p>
          <a:p>
            <a:pPr marL="457200" indent="-457200">
              <a:buFontTx/>
              <a:buChar char="-"/>
            </a:pPr>
            <a:r>
              <a:rPr lang="sl-SI" dirty="0"/>
              <a:t>Itd..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479" y="2245968"/>
            <a:ext cx="4566234" cy="380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3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670561" y="807720"/>
            <a:ext cx="110424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Pomen razumevanja delovanja miselnih procesov</a:t>
            </a:r>
          </a:p>
          <a:p>
            <a:endParaRPr lang="sl-SI" dirty="0"/>
          </a:p>
          <a:p>
            <a:r>
              <a:rPr lang="sl-SI" dirty="0"/>
              <a:t>NAŠE MIŠLJENJE …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Kdo nadzira naše misli?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Ali lahko sam izbiram, o čem bom razmišljal?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Kdo je prepričan, da ima naše mišljenje vpliv na življenje, ki ga živimo?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Ali prepoznam, kako določena misel vpliva na moje počutje (občutek v telesu)?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5058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254000" y="567267"/>
            <a:ext cx="12158403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Kontakt: </a:t>
            </a:r>
            <a:r>
              <a:rPr lang="sl-SI" dirty="0">
                <a:hlinkClick r:id="rId2"/>
              </a:rPr>
              <a:t>maja.hartman@guest.arnes.si</a:t>
            </a:r>
            <a:r>
              <a:rPr lang="sl-SI" dirty="0"/>
              <a:t>  </a:t>
            </a:r>
            <a:r>
              <a:rPr lang="sl-SI" dirty="0" err="1"/>
              <a:t>gsm</a:t>
            </a:r>
            <a:r>
              <a:rPr lang="sl-SI" dirty="0"/>
              <a:t>: 041 566 458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				ZATIS (izobraževanje), Ljubljana</a:t>
            </a:r>
          </a:p>
          <a:p>
            <a:r>
              <a:rPr lang="sl-SI" dirty="0"/>
              <a:t>				TSITA  (psihoterapija), Ljubljana </a:t>
            </a:r>
          </a:p>
          <a:p>
            <a:r>
              <a:rPr lang="sl-SI" dirty="0"/>
              <a:t>				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                                                                        </a:t>
            </a:r>
            <a:r>
              <a:rPr lang="sl-SI" sz="4000" dirty="0"/>
              <a:t>HVALA!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870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sl-SI" dirty="0"/>
            </a:br>
            <a:r>
              <a:rPr lang="sl-SI" dirty="0"/>
              <a:t>Občutki in</a:t>
            </a:r>
            <a:br>
              <a:rPr lang="sl-SI" dirty="0"/>
            </a:br>
            <a:r>
              <a:rPr lang="sl-SI" dirty="0"/>
              <a:t>HORMONSKO NE/RAVNOVESJE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/>
              <a:t>Najpomembnejša </a:t>
            </a:r>
            <a:r>
              <a:rPr lang="sl-SI" dirty="0" err="1"/>
              <a:t>nevrotransmiterja</a:t>
            </a:r>
            <a:r>
              <a:rPr lang="sl-SI" dirty="0"/>
              <a:t>/prenašalca pri panični motnji sta GABA IN SERATONIN in njun padec, narasteta pa ADRENALIN IN KORTIZOL!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213730"/>
              </p:ext>
            </p:extLst>
          </p:nvPr>
        </p:nvGraphicFramePr>
        <p:xfrm>
          <a:off x="4480560" y="457197"/>
          <a:ext cx="6675120" cy="5943604"/>
        </p:xfrm>
        <a:graphic>
          <a:graphicData uri="http://schemas.openxmlformats.org/drawingml/2006/table">
            <a:tbl>
              <a:tblPr/>
              <a:tblGrid>
                <a:gridCol w="2225040">
                  <a:extLst>
                    <a:ext uri="{9D8B030D-6E8A-4147-A177-3AD203B41FA5}">
                      <a16:colId xmlns:a16="http://schemas.microsoft.com/office/drawing/2014/main" val="464909438"/>
                    </a:ext>
                  </a:extLst>
                </a:gridCol>
                <a:gridCol w="2225040">
                  <a:extLst>
                    <a:ext uri="{9D8B030D-6E8A-4147-A177-3AD203B41FA5}">
                      <a16:colId xmlns:a16="http://schemas.microsoft.com/office/drawing/2014/main" val="57354526"/>
                    </a:ext>
                  </a:extLst>
                </a:gridCol>
                <a:gridCol w="2225040">
                  <a:extLst>
                    <a:ext uri="{9D8B030D-6E8A-4147-A177-3AD203B41FA5}">
                      <a16:colId xmlns:a16="http://schemas.microsoft.com/office/drawing/2014/main" val="609021863"/>
                    </a:ext>
                  </a:extLst>
                </a:gridCol>
              </a:tblGrid>
              <a:tr h="812292"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ČUSTVA/ODZIV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KEMIČNI PRENAŠALCI SPOROČIL – HORMONI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VPLIV/SPREMEMBA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 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76580"/>
                  </a:ext>
                </a:extLst>
              </a:tr>
              <a:tr h="990601"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Jeza, agresivnost, »boj«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NORADRENALIN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ADRENALIN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TESTOSTERON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KORTIZOL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 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 dirty="0">
                          <a:effectLst/>
                        </a:rPr>
                        <a:t>znatno povečanje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majhno povečanje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majhno povečanje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ni spremembe ali pa je neznatna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186210"/>
                  </a:ext>
                </a:extLst>
              </a:tr>
              <a:tr h="1168908"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 dirty="0">
                          <a:effectLst/>
                        </a:rPr>
                        <a:t>Strah, umik, »beg«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ADRENALIN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KORTIZOL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NORADRENALIN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TESTOSTERON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 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znatno povečanje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povečanje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majhno povečanje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ni spremembe ali pa je neznatna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 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032835"/>
                  </a:ext>
                </a:extLst>
              </a:tr>
              <a:tr h="990601"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Depresija, izguba nadzora, predaja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 dirty="0">
                          <a:effectLst/>
                        </a:rPr>
                        <a:t>KORTIZOL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ADRENALIN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NORADRENALIN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TESTOSTERON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 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veliko povečanje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ni spremembe ali pa je neznatna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padec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761046"/>
                  </a:ext>
                </a:extLst>
              </a:tr>
              <a:tr h="990601"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 dirty="0">
                          <a:effectLst/>
                        </a:rPr>
                        <a:t>Veselje, sprostitev, meditacija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 dirty="0">
                          <a:effectLst/>
                        </a:rPr>
                        <a:t>NORADRENALIN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ADRENALIN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KORTIZOL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TESTOSTERON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 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pl-PL" sz="800" dirty="0">
                          <a:effectLst/>
                        </a:rPr>
                        <a:t>padec</a:t>
                      </a:r>
                    </a:p>
                    <a:p>
                      <a:pPr algn="l" fontAlgn="base"/>
                      <a:r>
                        <a:rPr lang="pl-PL" sz="800" dirty="0">
                          <a:effectLst/>
                        </a:rPr>
                        <a:t>padec</a:t>
                      </a:r>
                    </a:p>
                    <a:p>
                      <a:pPr algn="l" fontAlgn="base"/>
                      <a:r>
                        <a:rPr lang="pl-PL" sz="800" dirty="0">
                          <a:effectLst/>
                        </a:rPr>
                        <a:t>ni spremembe ali pa je neznatna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030446"/>
                  </a:ext>
                </a:extLst>
              </a:tr>
              <a:tr h="990601"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Vznesenost, varnost, ljubezen in razumevanje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>
                          <a:effectLst/>
                        </a:rPr>
                        <a:t>TESTOSTERON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NORADRENALIN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ADRENALIN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KORTIZOL</a:t>
                      </a:r>
                    </a:p>
                    <a:p>
                      <a:pPr algn="l" fontAlgn="base"/>
                      <a:r>
                        <a:rPr lang="sl-SI" sz="800">
                          <a:effectLst/>
                        </a:rPr>
                        <a:t> 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sl-SI" sz="800" dirty="0">
                          <a:effectLst/>
                        </a:rPr>
                        <a:t>povečanje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padec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padec</a:t>
                      </a:r>
                    </a:p>
                    <a:p>
                      <a:pPr algn="l" fontAlgn="base"/>
                      <a:r>
                        <a:rPr lang="sl-SI" sz="800" dirty="0">
                          <a:effectLst/>
                        </a:rPr>
                        <a:t>padec</a:t>
                      </a:r>
                    </a:p>
                  </a:txBody>
                  <a:tcPr marL="69215" marR="69215" marT="34607" marB="34607" anchor="ctr">
                    <a:lnL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21912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3771083" y="-468689"/>
            <a:ext cx="2411405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Open Sans"/>
              </a:rPr>
              <a:t>Povezanost med čustvenim odzivanjem in sproščanjem hormonov</a:t>
            </a:r>
            <a:endParaRPr kumimoji="0" lang="sl-SI" altLang="sl-SI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l-SI" altLang="sl-SI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01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03">
        <p:fade/>
      </p:transition>
    </mc:Choice>
    <mc:Fallback xmlns="">
      <p:transition spd="med" advTm="1203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2003898" y="933855"/>
            <a:ext cx="756811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OPREDELITEV POJMOV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STRAH – REALNI IN NEREALNI STRAH</a:t>
            </a:r>
          </a:p>
          <a:p>
            <a:endParaRPr lang="sl-SI" dirty="0"/>
          </a:p>
          <a:p>
            <a:r>
              <a:rPr lang="sl-SI" dirty="0"/>
              <a:t>REALNI STRAH – prisoten ob življenjsko ogrožajočih situacijah, ima samozaščitno funkcijo.</a:t>
            </a:r>
          </a:p>
          <a:p>
            <a:r>
              <a:rPr lang="sl-SI" dirty="0"/>
              <a:t>Odziv telesa: hitre, spontane reakcije, odločnost, učinkovitost.</a:t>
            </a:r>
          </a:p>
          <a:p>
            <a:r>
              <a:rPr lang="sl-SI" dirty="0"/>
              <a:t>Primer življenjske nevarnosti: Hoja nad prepadom.</a:t>
            </a:r>
          </a:p>
          <a:p>
            <a:endParaRPr lang="sl-SI" dirty="0"/>
          </a:p>
          <a:p>
            <a:r>
              <a:rPr lang="sl-SI" dirty="0"/>
              <a:t>NEREALNI STRAH/ANKSIOZNOST – posledica naučenih vzorcev mišljenja.</a:t>
            </a:r>
          </a:p>
          <a:p>
            <a:r>
              <a:rPr lang="sl-SI" dirty="0"/>
              <a:t>Odziv telesa: zmedenost, občutek nemoči, neučinkovitost, omajan občutek sposobnosti in samozavesti …</a:t>
            </a:r>
          </a:p>
          <a:p>
            <a:r>
              <a:rPr lang="sl-SI" dirty="0"/>
              <a:t>Primer naučenega vzorca mišljenja: Hoja ponoči je nevarna.</a:t>
            </a:r>
          </a:p>
          <a:p>
            <a:endParaRPr lang="sl-SI" dirty="0"/>
          </a:p>
          <a:p>
            <a:r>
              <a:rPr lang="sl-SI" dirty="0"/>
              <a:t>GENERALIZIRANA ANKSIOZNA MOTNJA – prisotna pri vsakodnevnih opravilih (nakupovanje, vožnja z avtomobilom, odhod od doma …).</a:t>
            </a:r>
          </a:p>
        </p:txBody>
      </p:sp>
    </p:spTree>
    <p:extLst>
      <p:ext uri="{BB962C8B-B14F-4D97-AF65-F5344CB8AC3E}">
        <p14:creationId xmlns:p14="http://schemas.microsoft.com/office/powerpoint/2010/main" val="103251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660400" y="558800"/>
            <a:ext cx="1094105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PANIČNA MOTNJA – neprijetni telesni občutki, izraženi simptomi strahu kot pri življenjski </a:t>
            </a:r>
          </a:p>
          <a:p>
            <a:r>
              <a:rPr lang="sl-SI" dirty="0"/>
              <a:t>ogroženosti.</a:t>
            </a:r>
          </a:p>
          <a:p>
            <a:endParaRPr lang="sl-SI" dirty="0"/>
          </a:p>
          <a:p>
            <a:r>
              <a:rPr lang="sl-SI" dirty="0"/>
              <a:t>STRES – občutki ob situacijah, za katere menimo, da jim nismo kos, jih ne moremo sprejeti oz. fokus na dogodke, stvari, ki so za nas neprijetni/negativni in se </a:t>
            </a:r>
            <a:r>
              <a:rPr lang="sl-SI" u="sng" dirty="0"/>
              <a:t>razlikujejo od naših pričakovanj </a:t>
            </a:r>
            <a:r>
              <a:rPr lang="sl-SI" dirty="0"/>
              <a:t>(!).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IZGORELOST – dolgotrajna osredotočenost na stvari, ki so za nas neprijetni/negativni in se razlikujejo od naših pričakovanj</a:t>
            </a:r>
          </a:p>
          <a:p>
            <a:pPr marL="285750" indent="-285750">
              <a:buFontTx/>
              <a:buChar char="-"/>
            </a:pPr>
            <a:r>
              <a:rPr lang="sl-SI" dirty="0"/>
              <a:t>v odnosih </a:t>
            </a:r>
          </a:p>
          <a:p>
            <a:pPr marL="285750" indent="-285750">
              <a:buFontTx/>
              <a:buChar char="-"/>
            </a:pPr>
            <a:r>
              <a:rPr lang="sl-SI" dirty="0"/>
              <a:t>opravljanje dela, ki nas ne izpopolnjuje 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_______________________________________________                       </a:t>
            </a:r>
          </a:p>
          <a:p>
            <a:r>
              <a:rPr lang="sl-SI" dirty="0"/>
              <a:t>»Pravi razlog za to, da smo nesrečni, nikoli ni situacija sama, ampak naše misli o njej. Bodite pozorni </a:t>
            </a:r>
          </a:p>
          <a:p>
            <a:r>
              <a:rPr lang="sl-SI" dirty="0"/>
              <a:t>na misli, ki jih mislite. Ločite jih od situacije, ki je sama po sebi nevtralna. Je, kot je.« </a:t>
            </a:r>
          </a:p>
          <a:p>
            <a:r>
              <a:rPr lang="sl-SI" dirty="0"/>
              <a:t>     </a:t>
            </a:r>
          </a:p>
          <a:p>
            <a:r>
              <a:rPr lang="en-US" dirty="0"/>
              <a:t>						Eckhart Tolle (The power of now)</a:t>
            </a:r>
          </a:p>
        </p:txBody>
      </p:sp>
    </p:spTree>
    <p:extLst>
      <p:ext uri="{BB962C8B-B14F-4D97-AF65-F5344CB8AC3E}">
        <p14:creationId xmlns:p14="http://schemas.microsoft.com/office/powerpoint/2010/main" val="369823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36621">
        <p:fade/>
      </p:transition>
    </mc:Choice>
    <mc:Fallback xmlns="">
      <p:transition spd="med" advTm="436621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542925" y="704851"/>
            <a:ext cx="1435682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/>
              <a:t>Opredelitev  po DSM V – diagnostični psihiatrični priročnik</a:t>
            </a:r>
          </a:p>
          <a:p>
            <a:endParaRPr lang="sl-SI" sz="2400" dirty="0"/>
          </a:p>
          <a:p>
            <a:r>
              <a:rPr lang="sl-SI" sz="2400" dirty="0" err="1"/>
              <a:t>Anksiozne</a:t>
            </a:r>
            <a:r>
              <a:rPr lang="sl-SI" sz="2400" dirty="0"/>
              <a:t> motnje spadajo med duševne motnje,</a:t>
            </a:r>
          </a:p>
          <a:p>
            <a:r>
              <a:rPr lang="sl-SI" sz="2400" dirty="0"/>
              <a:t>in sicer:</a:t>
            </a:r>
          </a:p>
          <a:p>
            <a:endParaRPr lang="sl-SI" sz="2000" dirty="0"/>
          </a:p>
          <a:p>
            <a:r>
              <a:rPr lang="sv-SE" sz="2000" dirty="0"/>
              <a:t>1. </a:t>
            </a:r>
            <a:r>
              <a:rPr lang="sl-SI" sz="2000" dirty="0"/>
              <a:t>g</a:t>
            </a:r>
            <a:r>
              <a:rPr lang="sv-SE" sz="2000" dirty="0"/>
              <a:t>eneralizirana anksiozna motnja (prisotna v vsakodnevnem življenju)</a:t>
            </a:r>
            <a:r>
              <a:rPr lang="sl-SI" sz="2000" dirty="0"/>
              <a:t>;</a:t>
            </a:r>
            <a:endParaRPr lang="sv-SE" sz="2000" dirty="0"/>
          </a:p>
          <a:p>
            <a:endParaRPr lang="sl-SI" sz="2000" dirty="0"/>
          </a:p>
          <a:p>
            <a:r>
              <a:rPr lang="sl-SI" sz="2000" dirty="0"/>
              <a:t>2. socialna </a:t>
            </a:r>
            <a:r>
              <a:rPr lang="sl-SI" sz="2000" dirty="0" err="1"/>
              <a:t>anksioznost</a:t>
            </a:r>
            <a:r>
              <a:rPr lang="sl-SI" sz="2000" dirty="0"/>
              <a:t> (strah pred osramočenostjo, ponižanostjo, velik pomen</a:t>
            </a:r>
          </a:p>
          <a:p>
            <a:r>
              <a:rPr lang="sl-SI" sz="2000" dirty="0"/>
              <a:t> komentarjem, izogibanje spoznavanju novih ljudi, strah pred nastopanjem, </a:t>
            </a:r>
          </a:p>
          <a:p>
            <a:r>
              <a:rPr lang="sl-SI" sz="2000" dirty="0"/>
              <a:t> izogibanje hranjenju ali pitju v javnosti ...);</a:t>
            </a:r>
          </a:p>
          <a:p>
            <a:endParaRPr lang="sl-SI" sz="2000" dirty="0"/>
          </a:p>
          <a:p>
            <a:r>
              <a:rPr lang="sl-SI" sz="2000" dirty="0"/>
              <a:t>3. separacijska </a:t>
            </a:r>
            <a:r>
              <a:rPr lang="sl-SI" sz="2000" dirty="0" err="1"/>
              <a:t>anksioznost</a:t>
            </a:r>
            <a:r>
              <a:rPr lang="sl-SI" sz="2000" dirty="0"/>
              <a:t> (strah pred resnično ali namišljeno ločitvijo od ljudi, na</a:t>
            </a:r>
          </a:p>
          <a:p>
            <a:r>
              <a:rPr lang="sl-SI" sz="2000" dirty="0"/>
              <a:t> katere so navezani, pretirana zaskrbljenost, da bi izgubili osebo, ki jim je blizu, </a:t>
            </a:r>
          </a:p>
          <a:p>
            <a:r>
              <a:rPr lang="sl-SI" sz="2000" dirty="0"/>
              <a:t> lahko zavrača odhode od doma, spanje …);</a:t>
            </a:r>
          </a:p>
        </p:txBody>
      </p:sp>
    </p:spTree>
    <p:extLst>
      <p:ext uri="{BB962C8B-B14F-4D97-AF65-F5344CB8AC3E}">
        <p14:creationId xmlns:p14="http://schemas.microsoft.com/office/powerpoint/2010/main" val="243523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3068">
        <p:fade/>
      </p:transition>
    </mc:Choice>
    <mc:Fallback xmlns="">
      <p:transition spd="med" advTm="103068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714375" y="990600"/>
            <a:ext cx="103751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/>
              <a:t>4. panična motnja in panična motnja z </a:t>
            </a:r>
            <a:r>
              <a:rPr lang="sl-SI" sz="2000" dirty="0" err="1"/>
              <a:t>agorofobijo</a:t>
            </a:r>
            <a:r>
              <a:rPr lang="sl-SI" sz="2000" dirty="0"/>
              <a:t> (zaplet PM, strah</a:t>
            </a:r>
          </a:p>
          <a:p>
            <a:r>
              <a:rPr lang="sl-SI" sz="2000" dirty="0"/>
              <a:t>pred prostori/mesti);</a:t>
            </a:r>
          </a:p>
          <a:p>
            <a:endParaRPr lang="sl-SI" sz="2000" dirty="0"/>
          </a:p>
          <a:p>
            <a:r>
              <a:rPr lang="sl-SI" sz="2000" dirty="0"/>
              <a:t>5. specifične fobije (strah pred letenjem, nevihtami, živalmi …);</a:t>
            </a:r>
          </a:p>
          <a:p>
            <a:endParaRPr lang="sl-SI" sz="2000" dirty="0"/>
          </a:p>
          <a:p>
            <a:r>
              <a:rPr lang="sl-SI" sz="2000" dirty="0"/>
              <a:t>6. obsesivno-kompulzivna motnja (strah pred namišljeno nevarnostjo, ponavljajoče se misli, dejanja, ki olajšajo tesnobo ponavljajočih misli ...)…</a:t>
            </a:r>
          </a:p>
        </p:txBody>
      </p:sp>
    </p:spTree>
    <p:extLst>
      <p:ext uri="{BB962C8B-B14F-4D97-AF65-F5344CB8AC3E}">
        <p14:creationId xmlns:p14="http://schemas.microsoft.com/office/powerpoint/2010/main" val="355357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4145">
        <p:fade/>
      </p:transition>
    </mc:Choice>
    <mc:Fallback xmlns="">
      <p:transition spd="med" advTm="34145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2.6|17.9|13|9.2"/>
</p:tagLst>
</file>

<file path=ppt/theme/theme1.xml><?xml version="1.0" encoding="utf-8"?>
<a:theme xmlns:a="http://schemas.openxmlformats.org/drawingml/2006/main" name="Spet v šoli 16 x 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286_TF02895269" id="{A043FC33-E11B-4F9C-B544-9E0A63241135}" vid="{F438A894-57EE-4022-8F63-F94803F91963}"/>
    </a:ext>
  </a:extLst>
</a:theme>
</file>

<file path=ppt/theme/theme2.xml><?xml version="1.0" encoding="utf-8"?>
<a:theme xmlns:a="http://schemas.openxmlformats.org/drawingml/2006/main" name="Officeova tema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6818ED76543D4EB8A4E25E5883EE15" ma:contentTypeVersion="18" ma:contentTypeDescription="Ustvari nov dokument." ma:contentTypeScope="" ma:versionID="563cc4b0925c6d1a8dfd453ccc714f3b">
  <xsd:schema xmlns:xsd="http://www.w3.org/2001/XMLSchema" xmlns:xs="http://www.w3.org/2001/XMLSchema" xmlns:p="http://schemas.microsoft.com/office/2006/metadata/properties" xmlns:ns2="adfc19c4-5502-4337-a563-80122bb492c5" xmlns:ns3="459b17cd-c081-40af-8ae3-7291a8ba2f52" targetNamespace="http://schemas.microsoft.com/office/2006/metadata/properties" ma:root="true" ma:fieldsID="721395681201f5cda7d33dc8704637e2" ns2:_="" ns3:_="">
    <xsd:import namespace="adfc19c4-5502-4337-a563-80122bb492c5"/>
    <xsd:import namespace="459b17cd-c081-40af-8ae3-7291a8ba2f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fc19c4-5502-4337-a563-80122bb492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Oznake slike" ma:readOnly="false" ma:fieldId="{5cf76f15-5ced-4ddc-b409-7134ff3c332f}" ma:taxonomyMulti="true" ma:sspId="7d85cfa7-94e1-4748-823b-e73a70bce8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b17cd-c081-40af-8ae3-7291a8ba2f5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4fa5da9-315f-4b5f-a669-9c928266b46c}" ma:internalName="TaxCatchAll" ma:showField="CatchAllData" ma:web="459b17cd-c081-40af-8ae3-7291a8ba2f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dfc19c4-5502-4337-a563-80122bb492c5">
      <Terms xmlns="http://schemas.microsoft.com/office/infopath/2007/PartnerControls"/>
    </lcf76f155ced4ddcb4097134ff3c332f>
    <TaxCatchAll xmlns="459b17cd-c081-40af-8ae3-7291a8ba2f5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1FB930-F75D-4E15-AC55-0B33898B2172}"/>
</file>

<file path=customXml/itemProps2.xml><?xml version="1.0" encoding="utf-8"?>
<ds:datastoreItem xmlns:ds="http://schemas.openxmlformats.org/officeDocument/2006/customXml" ds:itemID="{B5F5AFAE-B80F-42D3-94B4-729362BC1BCB}">
  <ds:schemaRefs>
    <ds:schemaRef ds:uri="http://purl.org/dc/terms/"/>
    <ds:schemaRef ds:uri="40262f94-9f35-4ac3-9a90-690165a166b7"/>
    <ds:schemaRef ds:uri="http://purl.org/dc/dcmitype/"/>
    <ds:schemaRef ds:uri="http://schemas.microsoft.com/office/2006/metadata/properties"/>
    <ds:schemaRef ds:uri="http://schemas.microsoft.com/office/2006/documentManagement/types"/>
    <ds:schemaRef ds:uri="a4f35948-e619-41b3-aa29-22878b09cfd2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Jesenska predstavitev (širokozaslonska)</Template>
  <TotalTime>81772</TotalTime>
  <Words>3619</Words>
  <Application>Microsoft Office PowerPoint</Application>
  <PresentationFormat>Širokozaslonsko</PresentationFormat>
  <Paragraphs>580</Paragraphs>
  <Slides>40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40</vt:i4>
      </vt:variant>
    </vt:vector>
  </HeadingPairs>
  <TitlesOfParts>
    <vt:vector size="47" baseType="lpstr">
      <vt:lpstr>Arial</vt:lpstr>
      <vt:lpstr>Cambria</vt:lpstr>
      <vt:lpstr>Liberation Serif</vt:lpstr>
      <vt:lpstr>Open Sans</vt:lpstr>
      <vt:lpstr>Times New Roman</vt:lpstr>
      <vt:lpstr>Wingdings</vt:lpstr>
      <vt:lpstr>Spet v šoli 16 x 9</vt:lpstr>
      <vt:lpstr>         Razumevanje anksioznosti in učinkovit psihoterapevtski pristop </vt:lpstr>
      <vt:lpstr>Vsebina</vt:lpstr>
      <vt:lpstr>Tehnike, ki jih bomo pogledali, so uporabne pri:</vt:lpstr>
      <vt:lpstr>PowerPointova predstavitev</vt:lpstr>
      <vt:lpstr> Občutki in HORMONSKO NE/RAVNOVESJE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IZOBRAŽEVANJE delovanje možganov 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Postavitev naslova</dc:title>
  <dc:creator>Maja</dc:creator>
  <cp:lastModifiedBy>Maja Hartman</cp:lastModifiedBy>
  <cp:revision>497</cp:revision>
  <dcterms:created xsi:type="dcterms:W3CDTF">2019-11-15T19:44:15Z</dcterms:created>
  <dcterms:modified xsi:type="dcterms:W3CDTF">2024-05-30T09:58:56Z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