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webextensions/webextension1.xml" ContentType="application/vnd.ms-office.webextension+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56"/>
  </p:notesMasterIdLst>
  <p:sldIdLst>
    <p:sldId id="257" r:id="rId5"/>
    <p:sldId id="261" r:id="rId6"/>
    <p:sldId id="259" r:id="rId7"/>
    <p:sldId id="256" r:id="rId8"/>
    <p:sldId id="554" r:id="rId9"/>
    <p:sldId id="269" r:id="rId10"/>
    <p:sldId id="263" r:id="rId11"/>
    <p:sldId id="264" r:id="rId12"/>
    <p:sldId id="266" r:id="rId13"/>
    <p:sldId id="273" r:id="rId14"/>
    <p:sldId id="274" r:id="rId15"/>
    <p:sldId id="541" r:id="rId16"/>
    <p:sldId id="542" r:id="rId17"/>
    <p:sldId id="543" r:id="rId18"/>
    <p:sldId id="544" r:id="rId19"/>
    <p:sldId id="550" r:id="rId20"/>
    <p:sldId id="549" r:id="rId21"/>
    <p:sldId id="548" r:id="rId22"/>
    <p:sldId id="551" r:id="rId23"/>
    <p:sldId id="552" r:id="rId24"/>
    <p:sldId id="553" r:id="rId25"/>
    <p:sldId id="270" r:id="rId26"/>
    <p:sldId id="303" r:id="rId27"/>
    <p:sldId id="555" r:id="rId28"/>
    <p:sldId id="293" r:id="rId29"/>
    <p:sldId id="292" r:id="rId30"/>
    <p:sldId id="265" r:id="rId31"/>
    <p:sldId id="556" r:id="rId32"/>
    <p:sldId id="557" r:id="rId33"/>
    <p:sldId id="262" r:id="rId34"/>
    <p:sldId id="294" r:id="rId35"/>
    <p:sldId id="295" r:id="rId36"/>
    <p:sldId id="302" r:id="rId37"/>
    <p:sldId id="306" r:id="rId38"/>
    <p:sldId id="305" r:id="rId39"/>
    <p:sldId id="304" r:id="rId40"/>
    <p:sldId id="558" r:id="rId41"/>
    <p:sldId id="559" r:id="rId42"/>
    <p:sldId id="560" r:id="rId43"/>
    <p:sldId id="561" r:id="rId44"/>
    <p:sldId id="562" r:id="rId45"/>
    <p:sldId id="563" r:id="rId46"/>
    <p:sldId id="564" r:id="rId47"/>
    <p:sldId id="565" r:id="rId48"/>
    <p:sldId id="566" r:id="rId49"/>
    <p:sldId id="268" r:id="rId50"/>
    <p:sldId id="272" r:id="rId51"/>
    <p:sldId id="569" r:id="rId52"/>
    <p:sldId id="567" r:id="rId53"/>
    <p:sldId id="568" r:id="rId54"/>
    <p:sldId id="271" r:id="rId55"/>
  </p:sldIdLst>
  <p:sldSz cx="9144000" cy="5143500" type="screen16x9"/>
  <p:notesSz cx="6858000" cy="9144000"/>
  <p:embeddedFontLst>
    <p:embeddedFont>
      <p:font typeface="Franklin Gothic Demi" panose="020B0703020102020204" pitchFamily="34" charset="0"/>
      <p:regular r:id="rId57"/>
      <p:italic r:id="rId58"/>
    </p:embeddedFont>
    <p:embeddedFont>
      <p:font typeface="Roboto" panose="02000000000000000000" pitchFamily="2" charset="0"/>
      <p:regular r:id="rId59"/>
      <p:bold r:id="rId60"/>
      <p:italic r:id="rId61"/>
      <p:boldItalic r:id="rId62"/>
    </p:embeddedFont>
    <p:embeddedFont>
      <p:font typeface="Trebuchet MS" panose="020B0603020202020204" pitchFamily="34" charset="0"/>
      <p:regular r:id="rId63"/>
      <p:bold r:id="rId64"/>
      <p:italic r:id="rId65"/>
      <p:boldItalic r:id="rId66"/>
    </p:embeddedFont>
    <p:embeddedFont>
      <p:font typeface="Wingdings 3" panose="05040102010807070707" pitchFamily="18" charset="2"/>
      <p:regular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EB3010-FF0E-472E-AD64-EBDE0763BE90}" v="4" dt="2024-11-11T10:07:06.121"/>
    <p1510:client id="{F2470C15-AB47-4EDB-A60E-0DA3B2F7823F}" v="45" dt="2024-11-11T06:31:40.0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54" y="77"/>
      </p:cViewPr>
      <p:guideLst>
        <p:guide orient="horz" pos="162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7.fntdata"/><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2.fntdata"/><Relationship Id="rId66" Type="http://schemas.openxmlformats.org/officeDocument/2006/relationships/font" Target="fonts/font10.fntdata"/><Relationship Id="rId5" Type="http://schemas.openxmlformats.org/officeDocument/2006/relationships/slide" Target="slides/slide1.xml"/><Relationship Id="rId61" Type="http://schemas.openxmlformats.org/officeDocument/2006/relationships/font" Target="fonts/font5.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64" Type="http://schemas.openxmlformats.org/officeDocument/2006/relationships/font" Target="fonts/font8.fntdata"/><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3.fntdata"/><Relationship Id="rId67" Type="http://schemas.openxmlformats.org/officeDocument/2006/relationships/font" Target="fonts/font11.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6.fntdata"/><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1.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4.fntdata"/><Relationship Id="rId65"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26F24E-5D46-46A6-8A1C-46FF435F220D}"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US"/>
        </a:p>
      </dgm:t>
    </dgm:pt>
    <dgm:pt modelId="{C2FFB227-E624-402C-ACF7-E14BE2955EEB}">
      <dgm:prSet phldrT="[Text]"/>
      <dgm:spPr/>
      <dgm:t>
        <a:bodyPr/>
        <a:lstStyle/>
        <a:p>
          <a:r>
            <a:rPr lang="sl-SI" b="1" dirty="0"/>
            <a:t>Ključni ukrep 1 (KA1): </a:t>
          </a:r>
        </a:p>
        <a:p>
          <a:r>
            <a:rPr lang="sl-SI" dirty="0"/>
            <a:t>Učna mobilnost posameznikov</a:t>
          </a:r>
          <a:endParaRPr lang="en-US" dirty="0"/>
        </a:p>
      </dgm:t>
    </dgm:pt>
    <dgm:pt modelId="{181B221F-B21F-4B19-B737-0F79D90CA31D}" type="parTrans" cxnId="{E5F518CC-4E3D-4B9C-B7A6-1D2FF438DAEE}">
      <dgm:prSet/>
      <dgm:spPr/>
      <dgm:t>
        <a:bodyPr/>
        <a:lstStyle/>
        <a:p>
          <a:endParaRPr lang="en-US"/>
        </a:p>
      </dgm:t>
    </dgm:pt>
    <dgm:pt modelId="{4FCDF49B-3144-4403-866A-B9671B57ADDA}" type="sibTrans" cxnId="{E5F518CC-4E3D-4B9C-B7A6-1D2FF438DAEE}">
      <dgm:prSet/>
      <dgm:spPr/>
      <dgm:t>
        <a:bodyPr/>
        <a:lstStyle/>
        <a:p>
          <a:endParaRPr lang="en-US"/>
        </a:p>
      </dgm:t>
    </dgm:pt>
    <dgm:pt modelId="{34EBDE63-F307-467D-AF75-C3F81C30F45E}">
      <dgm:prSet phldrT="[Text]" custT="1"/>
      <dgm:spPr>
        <a:solidFill>
          <a:srgbClr val="109647"/>
        </a:solidFill>
      </dgm:spPr>
      <dgm:t>
        <a:bodyPr/>
        <a:lstStyle/>
        <a:p>
          <a:r>
            <a:rPr lang="sl-SI" sz="1100" dirty="0"/>
            <a:t>Projekti mobilnosti: izobraževanje, usposabljanje, mladina </a:t>
          </a:r>
          <a:endParaRPr lang="en-US" sz="1100" dirty="0"/>
        </a:p>
      </dgm:t>
    </dgm:pt>
    <dgm:pt modelId="{21325612-1F5D-497E-A74C-2A937026F0E7}" type="parTrans" cxnId="{360694C8-8D13-4DB5-98CB-F33FFE439A8B}">
      <dgm:prSet/>
      <dgm:spPr/>
      <dgm:t>
        <a:bodyPr/>
        <a:lstStyle/>
        <a:p>
          <a:endParaRPr lang="en-US"/>
        </a:p>
      </dgm:t>
    </dgm:pt>
    <dgm:pt modelId="{496C83B9-074B-4F05-A06F-48EF48CE8DB6}" type="sibTrans" cxnId="{360694C8-8D13-4DB5-98CB-F33FFE439A8B}">
      <dgm:prSet/>
      <dgm:spPr/>
      <dgm:t>
        <a:bodyPr/>
        <a:lstStyle/>
        <a:p>
          <a:endParaRPr lang="en-US"/>
        </a:p>
      </dgm:t>
    </dgm:pt>
    <dgm:pt modelId="{79ACDB50-D3EE-43CD-8DC4-6E77BE095CFB}">
      <dgm:prSet phldrT="[Text]" custT="1"/>
      <dgm:spPr>
        <a:solidFill>
          <a:srgbClr val="FDB71A"/>
        </a:solidFill>
      </dgm:spPr>
      <dgm:t>
        <a:bodyPr/>
        <a:lstStyle/>
        <a:p>
          <a:r>
            <a:rPr lang="sl-SI" sz="1050" dirty="0"/>
            <a:t>Aktivnosti udejstvovanja mladih</a:t>
          </a:r>
          <a:endParaRPr lang="en-US" sz="1050" dirty="0"/>
        </a:p>
      </dgm:t>
    </dgm:pt>
    <dgm:pt modelId="{D3C73A66-5B1B-48CD-8B8C-9CC119836F5A}" type="parTrans" cxnId="{5D8E0A5C-1A6E-4DDE-A30F-D8CFFE0EDD14}">
      <dgm:prSet/>
      <dgm:spPr/>
      <dgm:t>
        <a:bodyPr/>
        <a:lstStyle/>
        <a:p>
          <a:endParaRPr lang="en-US"/>
        </a:p>
      </dgm:t>
    </dgm:pt>
    <dgm:pt modelId="{32FDDA2C-9E16-403D-8495-27018A683734}" type="sibTrans" cxnId="{5D8E0A5C-1A6E-4DDE-A30F-D8CFFE0EDD14}">
      <dgm:prSet/>
      <dgm:spPr/>
      <dgm:t>
        <a:bodyPr/>
        <a:lstStyle/>
        <a:p>
          <a:endParaRPr lang="en-US"/>
        </a:p>
      </dgm:t>
    </dgm:pt>
    <dgm:pt modelId="{7DB5222B-C777-465A-8FAD-BF986BE44A24}">
      <dgm:prSet phldrT="[Text]"/>
      <dgm:spPr/>
      <dgm:t>
        <a:bodyPr/>
        <a:lstStyle/>
        <a:p>
          <a:r>
            <a:rPr lang="sl-SI" b="1" dirty="0"/>
            <a:t>Ključni ukrep 2 (KA2):</a:t>
          </a:r>
        </a:p>
        <a:p>
          <a:r>
            <a:rPr lang="sl-SI" dirty="0"/>
            <a:t>Sodelovanje med organizacijami / institucijami</a:t>
          </a:r>
          <a:endParaRPr lang="en-US" dirty="0"/>
        </a:p>
      </dgm:t>
    </dgm:pt>
    <dgm:pt modelId="{CD48D710-9BA7-4EFA-83C4-5BC5D9B44F8C}" type="parTrans" cxnId="{7FDC55DD-EF87-4384-89A5-6C729EFB666D}">
      <dgm:prSet/>
      <dgm:spPr/>
      <dgm:t>
        <a:bodyPr/>
        <a:lstStyle/>
        <a:p>
          <a:endParaRPr lang="en-US"/>
        </a:p>
      </dgm:t>
    </dgm:pt>
    <dgm:pt modelId="{AEB967A8-2FCF-4BD3-A7DC-81CD77C2163F}" type="sibTrans" cxnId="{7FDC55DD-EF87-4384-89A5-6C729EFB666D}">
      <dgm:prSet/>
      <dgm:spPr/>
      <dgm:t>
        <a:bodyPr/>
        <a:lstStyle/>
        <a:p>
          <a:endParaRPr lang="en-US"/>
        </a:p>
      </dgm:t>
    </dgm:pt>
    <dgm:pt modelId="{CA2BF3BE-3FBB-40FF-BD80-1C8BE6A46FC8}">
      <dgm:prSet phldrT="[Text]" custT="1"/>
      <dgm:spPr>
        <a:solidFill>
          <a:srgbClr val="109647"/>
        </a:solidFill>
      </dgm:spPr>
      <dgm:t>
        <a:bodyPr/>
        <a:lstStyle/>
        <a:p>
          <a:r>
            <a:rPr lang="sl-SI" sz="1100" dirty="0"/>
            <a:t>Partnerstva za sodelovanje</a:t>
          </a:r>
          <a:endParaRPr lang="en-US" sz="1100" dirty="0"/>
        </a:p>
      </dgm:t>
    </dgm:pt>
    <dgm:pt modelId="{9F5A8EF2-CB30-4B87-80A4-EF2C16D51476}" type="parTrans" cxnId="{C99948A9-15C1-47DB-A7F2-36A5BB30048D}">
      <dgm:prSet/>
      <dgm:spPr/>
      <dgm:t>
        <a:bodyPr/>
        <a:lstStyle/>
        <a:p>
          <a:endParaRPr lang="en-US"/>
        </a:p>
      </dgm:t>
    </dgm:pt>
    <dgm:pt modelId="{F2B6E9EF-48FE-4CA3-9A41-8A41C5267C4D}" type="sibTrans" cxnId="{C99948A9-15C1-47DB-A7F2-36A5BB30048D}">
      <dgm:prSet/>
      <dgm:spPr/>
      <dgm:t>
        <a:bodyPr/>
        <a:lstStyle/>
        <a:p>
          <a:endParaRPr lang="en-US"/>
        </a:p>
      </dgm:t>
    </dgm:pt>
    <dgm:pt modelId="{0260E75F-16B1-434D-B84A-7B379905FE99}">
      <dgm:prSet phldrT="[Text]" custT="1"/>
      <dgm:spPr>
        <a:solidFill>
          <a:srgbClr val="EF5350"/>
        </a:solidFill>
      </dgm:spPr>
      <dgm:t>
        <a:bodyPr/>
        <a:lstStyle/>
        <a:p>
          <a:r>
            <a:rPr lang="sl-SI" sz="1100" dirty="0"/>
            <a:t>Partnerstva za inovacije</a:t>
          </a:r>
          <a:endParaRPr lang="en-US" sz="1100" dirty="0"/>
        </a:p>
      </dgm:t>
    </dgm:pt>
    <dgm:pt modelId="{1BA3AF3D-DAB4-4078-AF76-0A0B3056927A}" type="parTrans" cxnId="{85D8FAE9-2EE7-406D-9BDB-2F457BC4B0FE}">
      <dgm:prSet/>
      <dgm:spPr/>
      <dgm:t>
        <a:bodyPr/>
        <a:lstStyle/>
        <a:p>
          <a:endParaRPr lang="en-US"/>
        </a:p>
      </dgm:t>
    </dgm:pt>
    <dgm:pt modelId="{4FC9CBF1-286D-42A0-95AC-0291605116D6}" type="sibTrans" cxnId="{85D8FAE9-2EE7-406D-9BDB-2F457BC4B0FE}">
      <dgm:prSet/>
      <dgm:spPr/>
      <dgm:t>
        <a:bodyPr/>
        <a:lstStyle/>
        <a:p>
          <a:endParaRPr lang="en-US"/>
        </a:p>
      </dgm:t>
    </dgm:pt>
    <dgm:pt modelId="{5589E8AA-D457-4FED-8F4F-83F87F19AA71}">
      <dgm:prSet phldrT="[Text]"/>
      <dgm:spPr/>
      <dgm:t>
        <a:bodyPr/>
        <a:lstStyle/>
        <a:p>
          <a:r>
            <a:rPr lang="sl-SI" b="1" dirty="0"/>
            <a:t>Ključni ukrep 3 (KA3):</a:t>
          </a:r>
        </a:p>
        <a:p>
          <a:r>
            <a:rPr lang="sl-SI" dirty="0"/>
            <a:t>Podpora razvoju politik in sodelovanju</a:t>
          </a:r>
        </a:p>
      </dgm:t>
    </dgm:pt>
    <dgm:pt modelId="{0376045A-4271-45E9-8CC6-45D0593E13DE}" type="parTrans" cxnId="{5451A397-994C-4606-8FC5-8596BC772ABF}">
      <dgm:prSet/>
      <dgm:spPr/>
      <dgm:t>
        <a:bodyPr/>
        <a:lstStyle/>
        <a:p>
          <a:endParaRPr lang="en-US"/>
        </a:p>
      </dgm:t>
    </dgm:pt>
    <dgm:pt modelId="{3D301107-95DF-4E06-956C-BB502A6EDAF8}" type="sibTrans" cxnId="{5451A397-994C-4606-8FC5-8596BC772ABF}">
      <dgm:prSet/>
      <dgm:spPr/>
      <dgm:t>
        <a:bodyPr/>
        <a:lstStyle/>
        <a:p>
          <a:endParaRPr lang="en-US"/>
        </a:p>
      </dgm:t>
    </dgm:pt>
    <dgm:pt modelId="{9EBE3040-5A82-4F72-853B-D5BDDFEBD538}">
      <dgm:prSet phldrT="[Text]" custT="1"/>
      <dgm:spPr>
        <a:solidFill>
          <a:srgbClr val="EF5350"/>
        </a:solidFill>
      </dgm:spPr>
      <dgm:t>
        <a:bodyPr/>
        <a:lstStyle/>
        <a:p>
          <a:r>
            <a:rPr lang="sl-SI" sz="1100" dirty="0"/>
            <a:t>Partnerstva za odličnost</a:t>
          </a:r>
          <a:endParaRPr lang="en-US" sz="1100" dirty="0"/>
        </a:p>
      </dgm:t>
    </dgm:pt>
    <dgm:pt modelId="{CEB9FDB3-2A04-4EF5-A3E3-915DAD3F56D9}" type="parTrans" cxnId="{8CBBC1C8-F7DF-4B33-BADB-002F839B2C1B}">
      <dgm:prSet/>
      <dgm:spPr/>
      <dgm:t>
        <a:bodyPr/>
        <a:lstStyle/>
        <a:p>
          <a:endParaRPr lang="en-US"/>
        </a:p>
      </dgm:t>
    </dgm:pt>
    <dgm:pt modelId="{58E983EE-B8D1-4274-AD77-C8C4256C7500}" type="sibTrans" cxnId="{8CBBC1C8-F7DF-4B33-BADB-002F839B2C1B}">
      <dgm:prSet/>
      <dgm:spPr/>
      <dgm:t>
        <a:bodyPr/>
        <a:lstStyle/>
        <a:p>
          <a:endParaRPr lang="en-US"/>
        </a:p>
      </dgm:t>
    </dgm:pt>
    <dgm:pt modelId="{A2B211C6-38A1-490E-9B20-E76997F92988}">
      <dgm:prSet phldrT="[Text]" custT="1"/>
      <dgm:spPr>
        <a:solidFill>
          <a:srgbClr val="109647"/>
        </a:solidFill>
        <a:ln w="76200">
          <a:solidFill>
            <a:srgbClr val="D7182A"/>
          </a:solidFill>
        </a:ln>
      </dgm:spPr>
      <dgm:t>
        <a:bodyPr/>
        <a:lstStyle/>
        <a:p>
          <a:r>
            <a:rPr lang="sl-SI" sz="1100" dirty="0"/>
            <a:t>Sodelovalna partnerstva</a:t>
          </a:r>
          <a:endParaRPr lang="en-US" sz="1100" dirty="0"/>
        </a:p>
      </dgm:t>
    </dgm:pt>
    <dgm:pt modelId="{AEFB2FC8-978D-41E7-A8BD-385DDD5BC75F}" type="parTrans" cxnId="{FDE0818B-1BEB-4803-97B7-5F97D0308BF7}">
      <dgm:prSet/>
      <dgm:spPr/>
      <dgm:t>
        <a:bodyPr/>
        <a:lstStyle/>
        <a:p>
          <a:endParaRPr lang="en-US"/>
        </a:p>
      </dgm:t>
    </dgm:pt>
    <dgm:pt modelId="{13B0B75D-7F9F-48CF-B726-54691A4C3F53}" type="sibTrans" cxnId="{FDE0818B-1BEB-4803-97B7-5F97D0308BF7}">
      <dgm:prSet/>
      <dgm:spPr/>
      <dgm:t>
        <a:bodyPr/>
        <a:lstStyle/>
        <a:p>
          <a:endParaRPr lang="en-US"/>
        </a:p>
      </dgm:t>
    </dgm:pt>
    <dgm:pt modelId="{BE0DDF33-B832-4771-AAD7-118EFA1E8385}">
      <dgm:prSet phldrT="[Text]" custT="1"/>
      <dgm:spPr>
        <a:solidFill>
          <a:srgbClr val="EF5350"/>
        </a:solidFill>
      </dgm:spPr>
      <dgm:t>
        <a:bodyPr/>
        <a:lstStyle/>
        <a:p>
          <a:r>
            <a:rPr lang="sl-SI" sz="1100" dirty="0"/>
            <a:t>Centri poklicne odličnosti</a:t>
          </a:r>
          <a:endParaRPr lang="en-US" sz="1100" dirty="0"/>
        </a:p>
      </dgm:t>
    </dgm:pt>
    <dgm:pt modelId="{FE0D533A-EFF0-422B-B325-196AFF2C2B32}" type="parTrans" cxnId="{E016474F-9AF9-4929-9D40-CBDBD8926C8C}">
      <dgm:prSet/>
      <dgm:spPr/>
      <dgm:t>
        <a:bodyPr/>
        <a:lstStyle/>
        <a:p>
          <a:endParaRPr lang="en-US"/>
        </a:p>
      </dgm:t>
    </dgm:pt>
    <dgm:pt modelId="{20524A96-BC75-4C5F-9F43-52BC655E462C}" type="sibTrans" cxnId="{E016474F-9AF9-4929-9D40-CBDBD8926C8C}">
      <dgm:prSet/>
      <dgm:spPr/>
      <dgm:t>
        <a:bodyPr/>
        <a:lstStyle/>
        <a:p>
          <a:endParaRPr lang="en-US"/>
        </a:p>
      </dgm:t>
    </dgm:pt>
    <dgm:pt modelId="{84CE2F16-3C58-4698-A616-E5E353FB6B7C}">
      <dgm:prSet phldrT="[Text]" custT="1"/>
      <dgm:spPr>
        <a:solidFill>
          <a:srgbClr val="EF5350"/>
        </a:solidFill>
      </dgm:spPr>
      <dgm:t>
        <a:bodyPr/>
        <a:lstStyle/>
        <a:p>
          <a:r>
            <a:rPr lang="sl-SI" sz="1100" dirty="0"/>
            <a:t>Učiteljske akademije E+</a:t>
          </a:r>
          <a:endParaRPr lang="en-US" sz="1100" dirty="0"/>
        </a:p>
      </dgm:t>
    </dgm:pt>
    <dgm:pt modelId="{92BDE265-24E3-42C3-A70D-7B8D996200B0}" type="parTrans" cxnId="{055B1705-65F7-4805-9F2D-78FF0F5A62E1}">
      <dgm:prSet/>
      <dgm:spPr/>
      <dgm:t>
        <a:bodyPr/>
        <a:lstStyle/>
        <a:p>
          <a:endParaRPr lang="en-US"/>
        </a:p>
      </dgm:t>
    </dgm:pt>
    <dgm:pt modelId="{FF9EA4AD-694E-456F-AEA2-276D35672651}" type="sibTrans" cxnId="{055B1705-65F7-4805-9F2D-78FF0F5A62E1}">
      <dgm:prSet/>
      <dgm:spPr/>
      <dgm:t>
        <a:bodyPr/>
        <a:lstStyle/>
        <a:p>
          <a:endParaRPr lang="en-US"/>
        </a:p>
      </dgm:t>
    </dgm:pt>
    <dgm:pt modelId="{D33EA630-CD57-40D9-9BB8-33ECBAF1A593}">
      <dgm:prSet phldrT="[Text]" custT="1"/>
      <dgm:spPr>
        <a:solidFill>
          <a:srgbClr val="EF5350"/>
        </a:solidFill>
      </dgm:spPr>
      <dgm:t>
        <a:bodyPr/>
        <a:lstStyle/>
        <a:p>
          <a:r>
            <a:rPr lang="sl-SI" sz="1100" dirty="0"/>
            <a:t>Erasmsus mundus</a:t>
          </a:r>
          <a:endParaRPr lang="en-US" sz="1100" dirty="0"/>
        </a:p>
      </dgm:t>
    </dgm:pt>
    <dgm:pt modelId="{1C4FE453-8D1F-4656-9CB0-5D653B608191}" type="parTrans" cxnId="{A9A27BF8-E890-4D8C-900A-DC467C7D2F0C}">
      <dgm:prSet/>
      <dgm:spPr/>
      <dgm:t>
        <a:bodyPr/>
        <a:lstStyle/>
        <a:p>
          <a:endParaRPr lang="en-US"/>
        </a:p>
      </dgm:t>
    </dgm:pt>
    <dgm:pt modelId="{C9B42B01-762A-4D79-9A4C-AC1E725D8A80}" type="sibTrans" cxnId="{A9A27BF8-E890-4D8C-900A-DC467C7D2F0C}">
      <dgm:prSet/>
      <dgm:spPr/>
      <dgm:t>
        <a:bodyPr/>
        <a:lstStyle/>
        <a:p>
          <a:endParaRPr lang="en-US"/>
        </a:p>
      </dgm:t>
    </dgm:pt>
    <dgm:pt modelId="{DB1BE36B-11F5-4090-9AB1-4FFC3C37E82D}">
      <dgm:prSet phldrT="[Text]" custT="1"/>
      <dgm:spPr>
        <a:solidFill>
          <a:srgbClr val="EF5350"/>
        </a:solidFill>
      </dgm:spPr>
      <dgm:t>
        <a:bodyPr/>
        <a:lstStyle/>
        <a:p>
          <a:r>
            <a:rPr lang="sl-SI" sz="1100" dirty="0"/>
            <a:t>Koalicije za inovacije</a:t>
          </a:r>
          <a:endParaRPr lang="en-US" sz="1100" dirty="0"/>
        </a:p>
      </dgm:t>
    </dgm:pt>
    <dgm:pt modelId="{C90872D2-0C19-450E-9014-1EB57D383790}" type="parTrans" cxnId="{FE97C456-B236-4E36-B83B-9E3F1ADB30AB}">
      <dgm:prSet/>
      <dgm:spPr/>
      <dgm:t>
        <a:bodyPr/>
        <a:lstStyle/>
        <a:p>
          <a:endParaRPr lang="en-US"/>
        </a:p>
      </dgm:t>
    </dgm:pt>
    <dgm:pt modelId="{DC20FA9D-5E95-4A62-AB9A-71C27CF2DDAB}" type="sibTrans" cxnId="{FE97C456-B236-4E36-B83B-9E3F1ADB30AB}">
      <dgm:prSet/>
      <dgm:spPr/>
      <dgm:t>
        <a:bodyPr/>
        <a:lstStyle/>
        <a:p>
          <a:endParaRPr lang="en-US"/>
        </a:p>
      </dgm:t>
    </dgm:pt>
    <dgm:pt modelId="{12E27B67-EDC3-44CF-AB26-030470A505B8}">
      <dgm:prSet phldrT="[Text]" custT="1"/>
      <dgm:spPr>
        <a:solidFill>
          <a:srgbClr val="109647"/>
        </a:solidFill>
      </dgm:spPr>
      <dgm:t>
        <a:bodyPr/>
        <a:lstStyle/>
        <a:p>
          <a:r>
            <a:rPr lang="sl-SI" sz="1100" dirty="0"/>
            <a:t>Manjša partnerstva</a:t>
          </a:r>
          <a:endParaRPr lang="en-US" sz="1100" dirty="0"/>
        </a:p>
      </dgm:t>
    </dgm:pt>
    <dgm:pt modelId="{DD230126-05BA-4183-B22D-6E83DD8E876D}" type="parTrans" cxnId="{DCE5729A-8F85-4DCC-90B2-F313A023F320}">
      <dgm:prSet/>
      <dgm:spPr/>
      <dgm:t>
        <a:bodyPr/>
        <a:lstStyle/>
        <a:p>
          <a:endParaRPr lang="en-US"/>
        </a:p>
      </dgm:t>
    </dgm:pt>
    <dgm:pt modelId="{7DE48F56-4F6C-4446-815E-6AFCD9CDB34A}" type="sibTrans" cxnId="{DCE5729A-8F85-4DCC-90B2-F313A023F320}">
      <dgm:prSet/>
      <dgm:spPr/>
      <dgm:t>
        <a:bodyPr/>
        <a:lstStyle/>
        <a:p>
          <a:endParaRPr lang="en-US"/>
        </a:p>
      </dgm:t>
    </dgm:pt>
    <dgm:pt modelId="{3C98C958-1D77-4B28-B342-D61351B87D96}" type="pres">
      <dgm:prSet presAssocID="{5326F24E-5D46-46A6-8A1C-46FF435F220D}" presName="Name0" presStyleCnt="0">
        <dgm:presLayoutVars>
          <dgm:chPref val="1"/>
          <dgm:dir/>
          <dgm:animOne val="branch"/>
          <dgm:animLvl val="lvl"/>
          <dgm:resizeHandles/>
        </dgm:presLayoutVars>
      </dgm:prSet>
      <dgm:spPr/>
    </dgm:pt>
    <dgm:pt modelId="{23A02029-0F81-4258-9FC1-E05E0AD15A64}" type="pres">
      <dgm:prSet presAssocID="{C2FFB227-E624-402C-ACF7-E14BE2955EEB}" presName="vertOne" presStyleCnt="0"/>
      <dgm:spPr/>
    </dgm:pt>
    <dgm:pt modelId="{F3DF5234-BF93-45A6-8AB7-250597B5D307}" type="pres">
      <dgm:prSet presAssocID="{C2FFB227-E624-402C-ACF7-E14BE2955EEB}" presName="txOne" presStyleLbl="node0" presStyleIdx="0" presStyleCnt="3">
        <dgm:presLayoutVars>
          <dgm:chPref val="3"/>
        </dgm:presLayoutVars>
      </dgm:prSet>
      <dgm:spPr/>
    </dgm:pt>
    <dgm:pt modelId="{6452EFCE-8D6E-4DC6-AA7E-3CB851D9AAE3}" type="pres">
      <dgm:prSet presAssocID="{C2FFB227-E624-402C-ACF7-E14BE2955EEB}" presName="parTransOne" presStyleCnt="0"/>
      <dgm:spPr/>
    </dgm:pt>
    <dgm:pt modelId="{288BDBB6-1018-4180-A05C-26E0CC1829F8}" type="pres">
      <dgm:prSet presAssocID="{C2FFB227-E624-402C-ACF7-E14BE2955EEB}" presName="horzOne" presStyleCnt="0"/>
      <dgm:spPr/>
    </dgm:pt>
    <dgm:pt modelId="{9EBD02F0-3A8B-4149-B158-A48D69884392}" type="pres">
      <dgm:prSet presAssocID="{34EBDE63-F307-467D-AF75-C3F81C30F45E}" presName="vertTwo" presStyleCnt="0"/>
      <dgm:spPr/>
    </dgm:pt>
    <dgm:pt modelId="{53B3D4DF-27D0-47EF-98D1-8E75C9F51C27}" type="pres">
      <dgm:prSet presAssocID="{34EBDE63-F307-467D-AF75-C3F81C30F45E}" presName="txTwo" presStyleLbl="node2" presStyleIdx="0" presStyleCnt="5" custScaleX="131468">
        <dgm:presLayoutVars>
          <dgm:chPref val="3"/>
        </dgm:presLayoutVars>
      </dgm:prSet>
      <dgm:spPr/>
    </dgm:pt>
    <dgm:pt modelId="{5F346FC4-06A0-423B-BEDB-F794F3EBF308}" type="pres">
      <dgm:prSet presAssocID="{34EBDE63-F307-467D-AF75-C3F81C30F45E}" presName="horzTwo" presStyleCnt="0"/>
      <dgm:spPr/>
    </dgm:pt>
    <dgm:pt modelId="{A6DE681B-3EAA-429E-8055-D889FEBFD118}" type="pres">
      <dgm:prSet presAssocID="{496C83B9-074B-4F05-A06F-48EF48CE8DB6}" presName="sibSpaceTwo" presStyleCnt="0"/>
      <dgm:spPr/>
    </dgm:pt>
    <dgm:pt modelId="{95FDC9CD-8B11-4F4B-BCBA-3485676E9A23}" type="pres">
      <dgm:prSet presAssocID="{79ACDB50-D3EE-43CD-8DC4-6E77BE095CFB}" presName="vertTwo" presStyleCnt="0"/>
      <dgm:spPr/>
    </dgm:pt>
    <dgm:pt modelId="{3F9CBC87-6DF5-44BE-BB95-815A26214509}" type="pres">
      <dgm:prSet presAssocID="{79ACDB50-D3EE-43CD-8DC4-6E77BE095CFB}" presName="txTwo" presStyleLbl="node2" presStyleIdx="1" presStyleCnt="5" custScaleX="114454">
        <dgm:presLayoutVars>
          <dgm:chPref val="3"/>
        </dgm:presLayoutVars>
      </dgm:prSet>
      <dgm:spPr/>
    </dgm:pt>
    <dgm:pt modelId="{7D45FF8A-11DE-44A5-ACBC-58CE54D24543}" type="pres">
      <dgm:prSet presAssocID="{79ACDB50-D3EE-43CD-8DC4-6E77BE095CFB}" presName="horzTwo" presStyleCnt="0"/>
      <dgm:spPr/>
    </dgm:pt>
    <dgm:pt modelId="{EC334624-DDF1-4994-95ED-81DEADF2F812}" type="pres">
      <dgm:prSet presAssocID="{4FCDF49B-3144-4403-866A-B9671B57ADDA}" presName="sibSpaceOne" presStyleCnt="0"/>
      <dgm:spPr/>
    </dgm:pt>
    <dgm:pt modelId="{5736078F-C961-4F69-92DA-EC09F2248016}" type="pres">
      <dgm:prSet presAssocID="{7DB5222B-C777-465A-8FAD-BF986BE44A24}" presName="vertOne" presStyleCnt="0"/>
      <dgm:spPr/>
    </dgm:pt>
    <dgm:pt modelId="{83DF0F05-C4B7-4857-8B2A-028F2151AF08}" type="pres">
      <dgm:prSet presAssocID="{7DB5222B-C777-465A-8FAD-BF986BE44A24}" presName="txOne" presStyleLbl="node0" presStyleIdx="1" presStyleCnt="3">
        <dgm:presLayoutVars>
          <dgm:chPref val="3"/>
        </dgm:presLayoutVars>
      </dgm:prSet>
      <dgm:spPr/>
    </dgm:pt>
    <dgm:pt modelId="{A3BEC5EA-2EFA-4E1F-924A-C8F1867CC95A}" type="pres">
      <dgm:prSet presAssocID="{7DB5222B-C777-465A-8FAD-BF986BE44A24}" presName="parTransOne" presStyleCnt="0"/>
      <dgm:spPr/>
    </dgm:pt>
    <dgm:pt modelId="{F7D7CA1B-CB70-41CB-B849-791ACD9C3456}" type="pres">
      <dgm:prSet presAssocID="{7DB5222B-C777-465A-8FAD-BF986BE44A24}" presName="horzOne" presStyleCnt="0"/>
      <dgm:spPr/>
    </dgm:pt>
    <dgm:pt modelId="{ED472514-AB75-49A0-804B-CE0DF1C92FCC}" type="pres">
      <dgm:prSet presAssocID="{CA2BF3BE-3FBB-40FF-BD80-1C8BE6A46FC8}" presName="vertTwo" presStyleCnt="0"/>
      <dgm:spPr/>
    </dgm:pt>
    <dgm:pt modelId="{CF522175-4AB7-4FE0-B8BF-51F084521D29}" type="pres">
      <dgm:prSet presAssocID="{CA2BF3BE-3FBB-40FF-BD80-1C8BE6A46FC8}" presName="txTwo" presStyleLbl="node2" presStyleIdx="2" presStyleCnt="5">
        <dgm:presLayoutVars>
          <dgm:chPref val="3"/>
        </dgm:presLayoutVars>
      </dgm:prSet>
      <dgm:spPr/>
    </dgm:pt>
    <dgm:pt modelId="{12DBF1E7-A89A-4D9D-8DC8-BFD62A9AAC05}" type="pres">
      <dgm:prSet presAssocID="{CA2BF3BE-3FBB-40FF-BD80-1C8BE6A46FC8}" presName="parTransTwo" presStyleCnt="0"/>
      <dgm:spPr/>
    </dgm:pt>
    <dgm:pt modelId="{3D465254-A9AF-4797-AF4B-53B27DDDEEFA}" type="pres">
      <dgm:prSet presAssocID="{CA2BF3BE-3FBB-40FF-BD80-1C8BE6A46FC8}" presName="horzTwo" presStyleCnt="0"/>
      <dgm:spPr/>
    </dgm:pt>
    <dgm:pt modelId="{6D8B394B-1264-4FA1-A830-10E57B83F502}" type="pres">
      <dgm:prSet presAssocID="{A2B211C6-38A1-490E-9B20-E76997F92988}" presName="vertThree" presStyleCnt="0"/>
      <dgm:spPr/>
    </dgm:pt>
    <dgm:pt modelId="{75B1F6F7-9FE6-42C4-8252-4B4A1F29982E}" type="pres">
      <dgm:prSet presAssocID="{A2B211C6-38A1-490E-9B20-E76997F92988}" presName="txThree" presStyleLbl="node3" presStyleIdx="0" presStyleCnt="6" custScaleX="102809">
        <dgm:presLayoutVars>
          <dgm:chPref val="3"/>
        </dgm:presLayoutVars>
      </dgm:prSet>
      <dgm:spPr/>
    </dgm:pt>
    <dgm:pt modelId="{D2E48AAD-8440-4ECC-998E-6AEE0E198983}" type="pres">
      <dgm:prSet presAssocID="{A2B211C6-38A1-490E-9B20-E76997F92988}" presName="horzThree" presStyleCnt="0"/>
      <dgm:spPr/>
    </dgm:pt>
    <dgm:pt modelId="{02A2EE89-ADBB-449E-8FA7-2A068A8D3FF0}" type="pres">
      <dgm:prSet presAssocID="{13B0B75D-7F9F-48CF-B726-54691A4C3F53}" presName="sibSpaceThree" presStyleCnt="0"/>
      <dgm:spPr/>
    </dgm:pt>
    <dgm:pt modelId="{FDBB2526-9CCA-42E0-8FC2-E657E5B91C11}" type="pres">
      <dgm:prSet presAssocID="{12E27B67-EDC3-44CF-AB26-030470A505B8}" presName="vertThree" presStyleCnt="0"/>
      <dgm:spPr/>
    </dgm:pt>
    <dgm:pt modelId="{A9C460CD-264E-406B-A065-29D544BCE5BA}" type="pres">
      <dgm:prSet presAssocID="{12E27B67-EDC3-44CF-AB26-030470A505B8}" presName="txThree" presStyleLbl="node3" presStyleIdx="1" presStyleCnt="6">
        <dgm:presLayoutVars>
          <dgm:chPref val="3"/>
        </dgm:presLayoutVars>
      </dgm:prSet>
      <dgm:spPr/>
    </dgm:pt>
    <dgm:pt modelId="{98F9B439-4EC9-407F-BE40-A573549C95E0}" type="pres">
      <dgm:prSet presAssocID="{12E27B67-EDC3-44CF-AB26-030470A505B8}" presName="horzThree" presStyleCnt="0"/>
      <dgm:spPr/>
    </dgm:pt>
    <dgm:pt modelId="{AFA97857-794C-4279-AF61-EF51C3F24F91}" type="pres">
      <dgm:prSet presAssocID="{F2B6E9EF-48FE-4CA3-9A41-8A41C5267C4D}" presName="sibSpaceTwo" presStyleCnt="0"/>
      <dgm:spPr/>
    </dgm:pt>
    <dgm:pt modelId="{927D0EA9-68EF-457B-9656-82727439A517}" type="pres">
      <dgm:prSet presAssocID="{9EBE3040-5A82-4F72-853B-D5BDDFEBD538}" presName="vertTwo" presStyleCnt="0"/>
      <dgm:spPr/>
    </dgm:pt>
    <dgm:pt modelId="{BA709134-78B2-4894-AF36-A7EBD4913122}" type="pres">
      <dgm:prSet presAssocID="{9EBE3040-5A82-4F72-853B-D5BDDFEBD538}" presName="txTwo" presStyleLbl="node2" presStyleIdx="3" presStyleCnt="5">
        <dgm:presLayoutVars>
          <dgm:chPref val="3"/>
        </dgm:presLayoutVars>
      </dgm:prSet>
      <dgm:spPr/>
    </dgm:pt>
    <dgm:pt modelId="{47E6445E-5E8C-4315-9658-D1CA33E61BF9}" type="pres">
      <dgm:prSet presAssocID="{9EBE3040-5A82-4F72-853B-D5BDDFEBD538}" presName="parTransTwo" presStyleCnt="0"/>
      <dgm:spPr/>
    </dgm:pt>
    <dgm:pt modelId="{13E9747D-12C1-424F-8ACD-40A488B86FAB}" type="pres">
      <dgm:prSet presAssocID="{9EBE3040-5A82-4F72-853B-D5BDDFEBD538}" presName="horzTwo" presStyleCnt="0"/>
      <dgm:spPr/>
    </dgm:pt>
    <dgm:pt modelId="{676D29BD-B4FD-4EF3-AB26-00F48BAD81B8}" type="pres">
      <dgm:prSet presAssocID="{BE0DDF33-B832-4771-AAD7-118EFA1E8385}" presName="vertThree" presStyleCnt="0"/>
      <dgm:spPr/>
    </dgm:pt>
    <dgm:pt modelId="{DF33A18A-D90D-47F0-9663-8C97747C6B0B}" type="pres">
      <dgm:prSet presAssocID="{BE0DDF33-B832-4771-AAD7-118EFA1E8385}" presName="txThree" presStyleLbl="node3" presStyleIdx="2" presStyleCnt="6">
        <dgm:presLayoutVars>
          <dgm:chPref val="3"/>
        </dgm:presLayoutVars>
      </dgm:prSet>
      <dgm:spPr/>
    </dgm:pt>
    <dgm:pt modelId="{03A823E7-35C1-4AB6-AD17-D111EBD914E4}" type="pres">
      <dgm:prSet presAssocID="{BE0DDF33-B832-4771-AAD7-118EFA1E8385}" presName="horzThree" presStyleCnt="0"/>
      <dgm:spPr/>
    </dgm:pt>
    <dgm:pt modelId="{8ABE182A-46AB-43B9-8B48-8DF2A00512B9}" type="pres">
      <dgm:prSet presAssocID="{20524A96-BC75-4C5F-9F43-52BC655E462C}" presName="sibSpaceThree" presStyleCnt="0"/>
      <dgm:spPr/>
    </dgm:pt>
    <dgm:pt modelId="{6142EE25-7574-491B-941F-F266BF1E1527}" type="pres">
      <dgm:prSet presAssocID="{84CE2F16-3C58-4698-A616-E5E353FB6B7C}" presName="vertThree" presStyleCnt="0"/>
      <dgm:spPr/>
    </dgm:pt>
    <dgm:pt modelId="{C66C6EA9-DC1C-4931-8A7E-D93F57AF5189}" type="pres">
      <dgm:prSet presAssocID="{84CE2F16-3C58-4698-A616-E5E353FB6B7C}" presName="txThree" presStyleLbl="node3" presStyleIdx="3" presStyleCnt="6" custLinFactNeighborX="0">
        <dgm:presLayoutVars>
          <dgm:chPref val="3"/>
        </dgm:presLayoutVars>
      </dgm:prSet>
      <dgm:spPr/>
    </dgm:pt>
    <dgm:pt modelId="{BA999E7D-9A67-4038-B82E-EEFEA920E395}" type="pres">
      <dgm:prSet presAssocID="{84CE2F16-3C58-4698-A616-E5E353FB6B7C}" presName="horzThree" presStyleCnt="0"/>
      <dgm:spPr/>
    </dgm:pt>
    <dgm:pt modelId="{B8BD6382-1799-41D9-B96F-FEAFB225BE0C}" type="pres">
      <dgm:prSet presAssocID="{FF9EA4AD-694E-456F-AEA2-276D35672651}" presName="sibSpaceThree" presStyleCnt="0"/>
      <dgm:spPr/>
    </dgm:pt>
    <dgm:pt modelId="{C9ECD675-8DEC-4A7F-A9F5-408A06059E41}" type="pres">
      <dgm:prSet presAssocID="{D33EA630-CD57-40D9-9BB8-33ECBAF1A593}" presName="vertThree" presStyleCnt="0"/>
      <dgm:spPr/>
    </dgm:pt>
    <dgm:pt modelId="{87BE3EBA-6DAB-49C6-8859-C7FF0793CFBC}" type="pres">
      <dgm:prSet presAssocID="{D33EA630-CD57-40D9-9BB8-33ECBAF1A593}" presName="txThree" presStyleLbl="node3" presStyleIdx="4" presStyleCnt="6">
        <dgm:presLayoutVars>
          <dgm:chPref val="3"/>
        </dgm:presLayoutVars>
      </dgm:prSet>
      <dgm:spPr/>
    </dgm:pt>
    <dgm:pt modelId="{EBBAE829-8BC3-4F7F-AF0E-8486E258E13C}" type="pres">
      <dgm:prSet presAssocID="{D33EA630-CD57-40D9-9BB8-33ECBAF1A593}" presName="horzThree" presStyleCnt="0"/>
      <dgm:spPr/>
    </dgm:pt>
    <dgm:pt modelId="{4805ADEC-6E6B-45D0-B7A0-D37F1ACC69DE}" type="pres">
      <dgm:prSet presAssocID="{58E983EE-B8D1-4274-AD77-C8C4256C7500}" presName="sibSpaceTwo" presStyleCnt="0"/>
      <dgm:spPr/>
    </dgm:pt>
    <dgm:pt modelId="{A9E8F979-CD9F-469C-A2A0-E01ECC912A7B}" type="pres">
      <dgm:prSet presAssocID="{0260E75F-16B1-434D-B84A-7B379905FE99}" presName="vertTwo" presStyleCnt="0"/>
      <dgm:spPr/>
    </dgm:pt>
    <dgm:pt modelId="{A9AF59B4-9789-407B-8B17-70BF4DA3F62A}" type="pres">
      <dgm:prSet presAssocID="{0260E75F-16B1-434D-B84A-7B379905FE99}" presName="txTwo" presStyleLbl="node2" presStyleIdx="4" presStyleCnt="5">
        <dgm:presLayoutVars>
          <dgm:chPref val="3"/>
        </dgm:presLayoutVars>
      </dgm:prSet>
      <dgm:spPr/>
    </dgm:pt>
    <dgm:pt modelId="{9401320E-02B9-4F8E-AA57-7B394F8671C5}" type="pres">
      <dgm:prSet presAssocID="{0260E75F-16B1-434D-B84A-7B379905FE99}" presName="parTransTwo" presStyleCnt="0"/>
      <dgm:spPr/>
    </dgm:pt>
    <dgm:pt modelId="{EF5F5D30-1937-4535-8FD5-A8285CB32E4E}" type="pres">
      <dgm:prSet presAssocID="{0260E75F-16B1-434D-B84A-7B379905FE99}" presName="horzTwo" presStyleCnt="0"/>
      <dgm:spPr/>
    </dgm:pt>
    <dgm:pt modelId="{766E75D0-B2F9-48B1-B657-07CBE22A7EB7}" type="pres">
      <dgm:prSet presAssocID="{DB1BE36B-11F5-4090-9AB1-4FFC3C37E82D}" presName="vertThree" presStyleCnt="0"/>
      <dgm:spPr/>
    </dgm:pt>
    <dgm:pt modelId="{0D948623-1698-4298-BFAA-97D013F09233}" type="pres">
      <dgm:prSet presAssocID="{DB1BE36B-11F5-4090-9AB1-4FFC3C37E82D}" presName="txThree" presStyleLbl="node3" presStyleIdx="5" presStyleCnt="6">
        <dgm:presLayoutVars>
          <dgm:chPref val="3"/>
        </dgm:presLayoutVars>
      </dgm:prSet>
      <dgm:spPr/>
    </dgm:pt>
    <dgm:pt modelId="{3B7E4B73-F2DB-4FBE-B1E2-8B7C118B8777}" type="pres">
      <dgm:prSet presAssocID="{DB1BE36B-11F5-4090-9AB1-4FFC3C37E82D}" presName="horzThree" presStyleCnt="0"/>
      <dgm:spPr/>
    </dgm:pt>
    <dgm:pt modelId="{743E2F87-E99D-4BE8-AD20-FF39C3267656}" type="pres">
      <dgm:prSet presAssocID="{AEB967A8-2FCF-4BD3-A7DC-81CD77C2163F}" presName="sibSpaceOne" presStyleCnt="0"/>
      <dgm:spPr/>
    </dgm:pt>
    <dgm:pt modelId="{19493211-3033-47CF-8F13-BC5E33D5378D}" type="pres">
      <dgm:prSet presAssocID="{5589E8AA-D457-4FED-8F4F-83F87F19AA71}" presName="vertOne" presStyleCnt="0"/>
      <dgm:spPr/>
    </dgm:pt>
    <dgm:pt modelId="{0B3C9A92-0E30-4CC8-AE55-64DCE67DDBF8}" type="pres">
      <dgm:prSet presAssocID="{5589E8AA-D457-4FED-8F4F-83F87F19AA71}" presName="txOne" presStyleLbl="node0" presStyleIdx="2" presStyleCnt="3">
        <dgm:presLayoutVars>
          <dgm:chPref val="3"/>
        </dgm:presLayoutVars>
      </dgm:prSet>
      <dgm:spPr/>
    </dgm:pt>
    <dgm:pt modelId="{6987DA84-4B00-4323-BF6C-D9E4DB930ED7}" type="pres">
      <dgm:prSet presAssocID="{5589E8AA-D457-4FED-8F4F-83F87F19AA71}" presName="horzOne" presStyleCnt="0"/>
      <dgm:spPr/>
    </dgm:pt>
  </dgm:ptLst>
  <dgm:cxnLst>
    <dgm:cxn modelId="{055B1705-65F7-4805-9F2D-78FF0F5A62E1}" srcId="{9EBE3040-5A82-4F72-853B-D5BDDFEBD538}" destId="{84CE2F16-3C58-4698-A616-E5E353FB6B7C}" srcOrd="1" destOrd="0" parTransId="{92BDE265-24E3-42C3-A70D-7B8D996200B0}" sibTransId="{FF9EA4AD-694E-456F-AEA2-276D35672651}"/>
    <dgm:cxn modelId="{1C2A3626-88DB-45B4-9CCE-8F9374F2319B}" type="presOf" srcId="{5589E8AA-D457-4FED-8F4F-83F87F19AA71}" destId="{0B3C9A92-0E30-4CC8-AE55-64DCE67DDBF8}" srcOrd="0" destOrd="0" presId="urn:microsoft.com/office/officeart/2005/8/layout/hierarchy4"/>
    <dgm:cxn modelId="{D2DA5B27-D743-433B-A35C-95EA8A9D1A85}" type="presOf" srcId="{0260E75F-16B1-434D-B84A-7B379905FE99}" destId="{A9AF59B4-9789-407B-8B17-70BF4DA3F62A}" srcOrd="0" destOrd="0" presId="urn:microsoft.com/office/officeart/2005/8/layout/hierarchy4"/>
    <dgm:cxn modelId="{001BC027-CA1E-471D-BCAB-EE1AE61E8C15}" type="presOf" srcId="{79ACDB50-D3EE-43CD-8DC4-6E77BE095CFB}" destId="{3F9CBC87-6DF5-44BE-BB95-815A26214509}" srcOrd="0" destOrd="0" presId="urn:microsoft.com/office/officeart/2005/8/layout/hierarchy4"/>
    <dgm:cxn modelId="{B443C73B-6904-4316-8748-FF39BA983B04}" type="presOf" srcId="{D33EA630-CD57-40D9-9BB8-33ECBAF1A593}" destId="{87BE3EBA-6DAB-49C6-8859-C7FF0793CFBC}" srcOrd="0" destOrd="0" presId="urn:microsoft.com/office/officeart/2005/8/layout/hierarchy4"/>
    <dgm:cxn modelId="{E944363D-B473-4B7D-BCE8-3F9D5096F451}" type="presOf" srcId="{BE0DDF33-B832-4771-AAD7-118EFA1E8385}" destId="{DF33A18A-D90D-47F0-9663-8C97747C6B0B}" srcOrd="0" destOrd="0" presId="urn:microsoft.com/office/officeart/2005/8/layout/hierarchy4"/>
    <dgm:cxn modelId="{5D8E0A5C-1A6E-4DDE-A30F-D8CFFE0EDD14}" srcId="{C2FFB227-E624-402C-ACF7-E14BE2955EEB}" destId="{79ACDB50-D3EE-43CD-8DC4-6E77BE095CFB}" srcOrd="1" destOrd="0" parTransId="{D3C73A66-5B1B-48CD-8B8C-9CC119836F5A}" sibTransId="{32FDDA2C-9E16-403D-8495-27018A683734}"/>
    <dgm:cxn modelId="{F2929E5D-C803-4068-88DA-3D985DC43AE3}" type="presOf" srcId="{34EBDE63-F307-467D-AF75-C3F81C30F45E}" destId="{53B3D4DF-27D0-47EF-98D1-8E75C9F51C27}" srcOrd="0" destOrd="0" presId="urn:microsoft.com/office/officeart/2005/8/layout/hierarchy4"/>
    <dgm:cxn modelId="{E016474F-9AF9-4929-9D40-CBDBD8926C8C}" srcId="{9EBE3040-5A82-4F72-853B-D5BDDFEBD538}" destId="{BE0DDF33-B832-4771-AAD7-118EFA1E8385}" srcOrd="0" destOrd="0" parTransId="{FE0D533A-EFF0-422B-B325-196AFF2C2B32}" sibTransId="{20524A96-BC75-4C5F-9F43-52BC655E462C}"/>
    <dgm:cxn modelId="{0493BB52-A839-47F8-A790-FB989E1D61C9}" type="presOf" srcId="{84CE2F16-3C58-4698-A616-E5E353FB6B7C}" destId="{C66C6EA9-DC1C-4931-8A7E-D93F57AF5189}" srcOrd="0" destOrd="0" presId="urn:microsoft.com/office/officeart/2005/8/layout/hierarchy4"/>
    <dgm:cxn modelId="{3835A254-B334-4EFB-80B2-30C64592E6C3}" type="presOf" srcId="{C2FFB227-E624-402C-ACF7-E14BE2955EEB}" destId="{F3DF5234-BF93-45A6-8AB7-250597B5D307}" srcOrd="0" destOrd="0" presId="urn:microsoft.com/office/officeart/2005/8/layout/hierarchy4"/>
    <dgm:cxn modelId="{FE97C456-B236-4E36-B83B-9E3F1ADB30AB}" srcId="{0260E75F-16B1-434D-B84A-7B379905FE99}" destId="{DB1BE36B-11F5-4090-9AB1-4FFC3C37E82D}" srcOrd="0" destOrd="0" parTransId="{C90872D2-0C19-450E-9014-1EB57D383790}" sibTransId="{DC20FA9D-5E95-4A62-AB9A-71C27CF2DDAB}"/>
    <dgm:cxn modelId="{FDE0818B-1BEB-4803-97B7-5F97D0308BF7}" srcId="{CA2BF3BE-3FBB-40FF-BD80-1C8BE6A46FC8}" destId="{A2B211C6-38A1-490E-9B20-E76997F92988}" srcOrd="0" destOrd="0" parTransId="{AEFB2FC8-978D-41E7-A8BD-385DDD5BC75F}" sibTransId="{13B0B75D-7F9F-48CF-B726-54691A4C3F53}"/>
    <dgm:cxn modelId="{5451A397-994C-4606-8FC5-8596BC772ABF}" srcId="{5326F24E-5D46-46A6-8A1C-46FF435F220D}" destId="{5589E8AA-D457-4FED-8F4F-83F87F19AA71}" srcOrd="2" destOrd="0" parTransId="{0376045A-4271-45E9-8CC6-45D0593E13DE}" sibTransId="{3D301107-95DF-4E06-956C-BB502A6EDAF8}"/>
    <dgm:cxn modelId="{DCE5729A-8F85-4DCC-90B2-F313A023F320}" srcId="{CA2BF3BE-3FBB-40FF-BD80-1C8BE6A46FC8}" destId="{12E27B67-EDC3-44CF-AB26-030470A505B8}" srcOrd="1" destOrd="0" parTransId="{DD230126-05BA-4183-B22D-6E83DD8E876D}" sibTransId="{7DE48F56-4F6C-4446-815E-6AFCD9CDB34A}"/>
    <dgm:cxn modelId="{C99948A9-15C1-47DB-A7F2-36A5BB30048D}" srcId="{7DB5222B-C777-465A-8FAD-BF986BE44A24}" destId="{CA2BF3BE-3FBB-40FF-BD80-1C8BE6A46FC8}" srcOrd="0" destOrd="0" parTransId="{9F5A8EF2-CB30-4B87-80A4-EF2C16D51476}" sibTransId="{F2B6E9EF-48FE-4CA3-9A41-8A41C5267C4D}"/>
    <dgm:cxn modelId="{F77DEBB3-660D-49C5-B13D-E7832A0D9674}" type="presOf" srcId="{12E27B67-EDC3-44CF-AB26-030470A505B8}" destId="{A9C460CD-264E-406B-A065-29D544BCE5BA}" srcOrd="0" destOrd="0" presId="urn:microsoft.com/office/officeart/2005/8/layout/hierarchy4"/>
    <dgm:cxn modelId="{933C11B5-AB91-46B5-9437-FEE1F2006C46}" type="presOf" srcId="{A2B211C6-38A1-490E-9B20-E76997F92988}" destId="{75B1F6F7-9FE6-42C4-8252-4B4A1F29982E}" srcOrd="0" destOrd="0" presId="urn:microsoft.com/office/officeart/2005/8/layout/hierarchy4"/>
    <dgm:cxn modelId="{E1DE88B9-AA03-4D7B-8BBC-0D91D95F33D4}" type="presOf" srcId="{9EBE3040-5A82-4F72-853B-D5BDDFEBD538}" destId="{BA709134-78B2-4894-AF36-A7EBD4913122}" srcOrd="0" destOrd="0" presId="urn:microsoft.com/office/officeart/2005/8/layout/hierarchy4"/>
    <dgm:cxn modelId="{360694C8-8D13-4DB5-98CB-F33FFE439A8B}" srcId="{C2FFB227-E624-402C-ACF7-E14BE2955EEB}" destId="{34EBDE63-F307-467D-AF75-C3F81C30F45E}" srcOrd="0" destOrd="0" parTransId="{21325612-1F5D-497E-A74C-2A937026F0E7}" sibTransId="{496C83B9-074B-4F05-A06F-48EF48CE8DB6}"/>
    <dgm:cxn modelId="{8CBBC1C8-F7DF-4B33-BADB-002F839B2C1B}" srcId="{7DB5222B-C777-465A-8FAD-BF986BE44A24}" destId="{9EBE3040-5A82-4F72-853B-D5BDDFEBD538}" srcOrd="1" destOrd="0" parTransId="{CEB9FDB3-2A04-4EF5-A3E3-915DAD3F56D9}" sibTransId="{58E983EE-B8D1-4274-AD77-C8C4256C7500}"/>
    <dgm:cxn modelId="{E5F518CC-4E3D-4B9C-B7A6-1D2FF438DAEE}" srcId="{5326F24E-5D46-46A6-8A1C-46FF435F220D}" destId="{C2FFB227-E624-402C-ACF7-E14BE2955EEB}" srcOrd="0" destOrd="0" parTransId="{181B221F-B21F-4B19-B737-0F79D90CA31D}" sibTransId="{4FCDF49B-3144-4403-866A-B9671B57ADDA}"/>
    <dgm:cxn modelId="{4E1643D3-51F6-4041-B913-AB36D1D12AEB}" type="presOf" srcId="{DB1BE36B-11F5-4090-9AB1-4FFC3C37E82D}" destId="{0D948623-1698-4298-BFAA-97D013F09233}" srcOrd="0" destOrd="0" presId="urn:microsoft.com/office/officeart/2005/8/layout/hierarchy4"/>
    <dgm:cxn modelId="{7FDC55DD-EF87-4384-89A5-6C729EFB666D}" srcId="{5326F24E-5D46-46A6-8A1C-46FF435F220D}" destId="{7DB5222B-C777-465A-8FAD-BF986BE44A24}" srcOrd="1" destOrd="0" parTransId="{CD48D710-9BA7-4EFA-83C4-5BC5D9B44F8C}" sibTransId="{AEB967A8-2FCF-4BD3-A7DC-81CD77C2163F}"/>
    <dgm:cxn modelId="{85D8FAE9-2EE7-406D-9BDB-2F457BC4B0FE}" srcId="{7DB5222B-C777-465A-8FAD-BF986BE44A24}" destId="{0260E75F-16B1-434D-B84A-7B379905FE99}" srcOrd="2" destOrd="0" parTransId="{1BA3AF3D-DAB4-4078-AF76-0A0B3056927A}" sibTransId="{4FC9CBF1-286D-42A0-95AC-0291605116D6}"/>
    <dgm:cxn modelId="{ED816CED-10B0-4C27-84F0-3C10B50A05D0}" type="presOf" srcId="{7DB5222B-C777-465A-8FAD-BF986BE44A24}" destId="{83DF0F05-C4B7-4857-8B2A-028F2151AF08}" srcOrd="0" destOrd="0" presId="urn:microsoft.com/office/officeart/2005/8/layout/hierarchy4"/>
    <dgm:cxn modelId="{A9A27BF8-E890-4D8C-900A-DC467C7D2F0C}" srcId="{9EBE3040-5A82-4F72-853B-D5BDDFEBD538}" destId="{D33EA630-CD57-40D9-9BB8-33ECBAF1A593}" srcOrd="2" destOrd="0" parTransId="{1C4FE453-8D1F-4656-9CB0-5D653B608191}" sibTransId="{C9B42B01-762A-4D79-9A4C-AC1E725D8A80}"/>
    <dgm:cxn modelId="{2C58EAF8-2A61-4A97-B349-813F2551CC9A}" type="presOf" srcId="{CA2BF3BE-3FBB-40FF-BD80-1C8BE6A46FC8}" destId="{CF522175-4AB7-4FE0-B8BF-51F084521D29}" srcOrd="0" destOrd="0" presId="urn:microsoft.com/office/officeart/2005/8/layout/hierarchy4"/>
    <dgm:cxn modelId="{5F32AEFD-DDC7-482C-B979-5A4E0C369730}" type="presOf" srcId="{5326F24E-5D46-46A6-8A1C-46FF435F220D}" destId="{3C98C958-1D77-4B28-B342-D61351B87D96}" srcOrd="0" destOrd="0" presId="urn:microsoft.com/office/officeart/2005/8/layout/hierarchy4"/>
    <dgm:cxn modelId="{99637AF8-FE72-450B-97DC-3E6AFB2B8C58}" type="presParOf" srcId="{3C98C958-1D77-4B28-B342-D61351B87D96}" destId="{23A02029-0F81-4258-9FC1-E05E0AD15A64}" srcOrd="0" destOrd="0" presId="urn:microsoft.com/office/officeart/2005/8/layout/hierarchy4"/>
    <dgm:cxn modelId="{F1478F29-15CE-47F9-99D3-8A974DBD1999}" type="presParOf" srcId="{23A02029-0F81-4258-9FC1-E05E0AD15A64}" destId="{F3DF5234-BF93-45A6-8AB7-250597B5D307}" srcOrd="0" destOrd="0" presId="urn:microsoft.com/office/officeart/2005/8/layout/hierarchy4"/>
    <dgm:cxn modelId="{7860A8D9-4FE0-4EBB-939D-493CB6613AC2}" type="presParOf" srcId="{23A02029-0F81-4258-9FC1-E05E0AD15A64}" destId="{6452EFCE-8D6E-4DC6-AA7E-3CB851D9AAE3}" srcOrd="1" destOrd="0" presId="urn:microsoft.com/office/officeart/2005/8/layout/hierarchy4"/>
    <dgm:cxn modelId="{EB2C403B-612F-4D17-ACBC-486DF8763860}" type="presParOf" srcId="{23A02029-0F81-4258-9FC1-E05E0AD15A64}" destId="{288BDBB6-1018-4180-A05C-26E0CC1829F8}" srcOrd="2" destOrd="0" presId="urn:microsoft.com/office/officeart/2005/8/layout/hierarchy4"/>
    <dgm:cxn modelId="{D6511A20-3BBA-41FC-BE3C-E5877B833DBF}" type="presParOf" srcId="{288BDBB6-1018-4180-A05C-26E0CC1829F8}" destId="{9EBD02F0-3A8B-4149-B158-A48D69884392}" srcOrd="0" destOrd="0" presId="urn:microsoft.com/office/officeart/2005/8/layout/hierarchy4"/>
    <dgm:cxn modelId="{33ABD0BC-8FB5-4C13-8FB4-FCA0F4ED8B29}" type="presParOf" srcId="{9EBD02F0-3A8B-4149-B158-A48D69884392}" destId="{53B3D4DF-27D0-47EF-98D1-8E75C9F51C27}" srcOrd="0" destOrd="0" presId="urn:microsoft.com/office/officeart/2005/8/layout/hierarchy4"/>
    <dgm:cxn modelId="{8EF56E52-BEAD-4CD5-B824-EAC93ACAB3BC}" type="presParOf" srcId="{9EBD02F0-3A8B-4149-B158-A48D69884392}" destId="{5F346FC4-06A0-423B-BEDB-F794F3EBF308}" srcOrd="1" destOrd="0" presId="urn:microsoft.com/office/officeart/2005/8/layout/hierarchy4"/>
    <dgm:cxn modelId="{E95B8503-6304-4AD7-AF5C-CA9F3C2F5278}" type="presParOf" srcId="{288BDBB6-1018-4180-A05C-26E0CC1829F8}" destId="{A6DE681B-3EAA-429E-8055-D889FEBFD118}" srcOrd="1" destOrd="0" presId="urn:microsoft.com/office/officeart/2005/8/layout/hierarchy4"/>
    <dgm:cxn modelId="{BF1D5767-C67B-4626-9961-544D7964E577}" type="presParOf" srcId="{288BDBB6-1018-4180-A05C-26E0CC1829F8}" destId="{95FDC9CD-8B11-4F4B-BCBA-3485676E9A23}" srcOrd="2" destOrd="0" presId="urn:microsoft.com/office/officeart/2005/8/layout/hierarchy4"/>
    <dgm:cxn modelId="{F48FA372-3765-4B6F-9AE9-05CEE7637EE0}" type="presParOf" srcId="{95FDC9CD-8B11-4F4B-BCBA-3485676E9A23}" destId="{3F9CBC87-6DF5-44BE-BB95-815A26214509}" srcOrd="0" destOrd="0" presId="urn:microsoft.com/office/officeart/2005/8/layout/hierarchy4"/>
    <dgm:cxn modelId="{76C0687C-CDB7-4A09-B55B-86821729B991}" type="presParOf" srcId="{95FDC9CD-8B11-4F4B-BCBA-3485676E9A23}" destId="{7D45FF8A-11DE-44A5-ACBC-58CE54D24543}" srcOrd="1" destOrd="0" presId="urn:microsoft.com/office/officeart/2005/8/layout/hierarchy4"/>
    <dgm:cxn modelId="{939F65E2-330A-4340-A0B7-4F5A10C94244}" type="presParOf" srcId="{3C98C958-1D77-4B28-B342-D61351B87D96}" destId="{EC334624-DDF1-4994-95ED-81DEADF2F812}" srcOrd="1" destOrd="0" presId="urn:microsoft.com/office/officeart/2005/8/layout/hierarchy4"/>
    <dgm:cxn modelId="{6F50E017-7581-4334-B3A3-CD1A345D1404}" type="presParOf" srcId="{3C98C958-1D77-4B28-B342-D61351B87D96}" destId="{5736078F-C961-4F69-92DA-EC09F2248016}" srcOrd="2" destOrd="0" presId="urn:microsoft.com/office/officeart/2005/8/layout/hierarchy4"/>
    <dgm:cxn modelId="{C8C16B42-0070-48BD-BF68-451A1702C86D}" type="presParOf" srcId="{5736078F-C961-4F69-92DA-EC09F2248016}" destId="{83DF0F05-C4B7-4857-8B2A-028F2151AF08}" srcOrd="0" destOrd="0" presId="urn:microsoft.com/office/officeart/2005/8/layout/hierarchy4"/>
    <dgm:cxn modelId="{646F3325-048C-4909-8E42-EDA8508CC1FF}" type="presParOf" srcId="{5736078F-C961-4F69-92DA-EC09F2248016}" destId="{A3BEC5EA-2EFA-4E1F-924A-C8F1867CC95A}" srcOrd="1" destOrd="0" presId="urn:microsoft.com/office/officeart/2005/8/layout/hierarchy4"/>
    <dgm:cxn modelId="{B15AD0EC-0311-407D-AE28-F696F2D99B1F}" type="presParOf" srcId="{5736078F-C961-4F69-92DA-EC09F2248016}" destId="{F7D7CA1B-CB70-41CB-B849-791ACD9C3456}" srcOrd="2" destOrd="0" presId="urn:microsoft.com/office/officeart/2005/8/layout/hierarchy4"/>
    <dgm:cxn modelId="{702A7E39-9FD1-49A0-8E23-E4EF93890A76}" type="presParOf" srcId="{F7D7CA1B-CB70-41CB-B849-791ACD9C3456}" destId="{ED472514-AB75-49A0-804B-CE0DF1C92FCC}" srcOrd="0" destOrd="0" presId="urn:microsoft.com/office/officeart/2005/8/layout/hierarchy4"/>
    <dgm:cxn modelId="{5A092B4A-5FEE-413D-9969-C1A69C0215AA}" type="presParOf" srcId="{ED472514-AB75-49A0-804B-CE0DF1C92FCC}" destId="{CF522175-4AB7-4FE0-B8BF-51F084521D29}" srcOrd="0" destOrd="0" presId="urn:microsoft.com/office/officeart/2005/8/layout/hierarchy4"/>
    <dgm:cxn modelId="{C146D777-B984-4114-AB75-957B6852BDB0}" type="presParOf" srcId="{ED472514-AB75-49A0-804B-CE0DF1C92FCC}" destId="{12DBF1E7-A89A-4D9D-8DC8-BFD62A9AAC05}" srcOrd="1" destOrd="0" presId="urn:microsoft.com/office/officeart/2005/8/layout/hierarchy4"/>
    <dgm:cxn modelId="{671DE325-C40F-460C-9383-EABBDF833BBA}" type="presParOf" srcId="{ED472514-AB75-49A0-804B-CE0DF1C92FCC}" destId="{3D465254-A9AF-4797-AF4B-53B27DDDEEFA}" srcOrd="2" destOrd="0" presId="urn:microsoft.com/office/officeart/2005/8/layout/hierarchy4"/>
    <dgm:cxn modelId="{7655ABF4-D2A9-4335-BF33-BB5FF476137E}" type="presParOf" srcId="{3D465254-A9AF-4797-AF4B-53B27DDDEEFA}" destId="{6D8B394B-1264-4FA1-A830-10E57B83F502}" srcOrd="0" destOrd="0" presId="urn:microsoft.com/office/officeart/2005/8/layout/hierarchy4"/>
    <dgm:cxn modelId="{E1E9FA8A-E3AF-424A-8A44-5436176AB11F}" type="presParOf" srcId="{6D8B394B-1264-4FA1-A830-10E57B83F502}" destId="{75B1F6F7-9FE6-42C4-8252-4B4A1F29982E}" srcOrd="0" destOrd="0" presId="urn:microsoft.com/office/officeart/2005/8/layout/hierarchy4"/>
    <dgm:cxn modelId="{4A7F6FF6-E666-460A-BEEC-76066571E860}" type="presParOf" srcId="{6D8B394B-1264-4FA1-A830-10E57B83F502}" destId="{D2E48AAD-8440-4ECC-998E-6AEE0E198983}" srcOrd="1" destOrd="0" presId="urn:microsoft.com/office/officeart/2005/8/layout/hierarchy4"/>
    <dgm:cxn modelId="{2A563BAB-1A48-4EE2-BBE3-7A25198C691A}" type="presParOf" srcId="{3D465254-A9AF-4797-AF4B-53B27DDDEEFA}" destId="{02A2EE89-ADBB-449E-8FA7-2A068A8D3FF0}" srcOrd="1" destOrd="0" presId="urn:microsoft.com/office/officeart/2005/8/layout/hierarchy4"/>
    <dgm:cxn modelId="{AF8155FF-E5F4-4FCA-B8B1-44E904AF8176}" type="presParOf" srcId="{3D465254-A9AF-4797-AF4B-53B27DDDEEFA}" destId="{FDBB2526-9CCA-42E0-8FC2-E657E5B91C11}" srcOrd="2" destOrd="0" presId="urn:microsoft.com/office/officeart/2005/8/layout/hierarchy4"/>
    <dgm:cxn modelId="{A594CFA3-F333-4FCA-9CB0-F87F27EAF83D}" type="presParOf" srcId="{FDBB2526-9CCA-42E0-8FC2-E657E5B91C11}" destId="{A9C460CD-264E-406B-A065-29D544BCE5BA}" srcOrd="0" destOrd="0" presId="urn:microsoft.com/office/officeart/2005/8/layout/hierarchy4"/>
    <dgm:cxn modelId="{46E8ADD4-D01D-4D52-B0EE-9B54B482EB69}" type="presParOf" srcId="{FDBB2526-9CCA-42E0-8FC2-E657E5B91C11}" destId="{98F9B439-4EC9-407F-BE40-A573549C95E0}" srcOrd="1" destOrd="0" presId="urn:microsoft.com/office/officeart/2005/8/layout/hierarchy4"/>
    <dgm:cxn modelId="{C306759A-5263-4AF0-9439-4C3533EDD00D}" type="presParOf" srcId="{F7D7CA1B-CB70-41CB-B849-791ACD9C3456}" destId="{AFA97857-794C-4279-AF61-EF51C3F24F91}" srcOrd="1" destOrd="0" presId="urn:microsoft.com/office/officeart/2005/8/layout/hierarchy4"/>
    <dgm:cxn modelId="{44D3D61D-F16F-4368-B372-15C6C57D7ADE}" type="presParOf" srcId="{F7D7CA1B-CB70-41CB-B849-791ACD9C3456}" destId="{927D0EA9-68EF-457B-9656-82727439A517}" srcOrd="2" destOrd="0" presId="urn:microsoft.com/office/officeart/2005/8/layout/hierarchy4"/>
    <dgm:cxn modelId="{D6B82AA3-3A21-46B4-874D-CFFC6E7F6A69}" type="presParOf" srcId="{927D0EA9-68EF-457B-9656-82727439A517}" destId="{BA709134-78B2-4894-AF36-A7EBD4913122}" srcOrd="0" destOrd="0" presId="urn:microsoft.com/office/officeart/2005/8/layout/hierarchy4"/>
    <dgm:cxn modelId="{238D0E21-0F57-4691-AE6F-E952ADFA0FBF}" type="presParOf" srcId="{927D0EA9-68EF-457B-9656-82727439A517}" destId="{47E6445E-5E8C-4315-9658-D1CA33E61BF9}" srcOrd="1" destOrd="0" presId="urn:microsoft.com/office/officeart/2005/8/layout/hierarchy4"/>
    <dgm:cxn modelId="{7F98D421-DB08-487F-BE51-0764CDB2A3E5}" type="presParOf" srcId="{927D0EA9-68EF-457B-9656-82727439A517}" destId="{13E9747D-12C1-424F-8ACD-40A488B86FAB}" srcOrd="2" destOrd="0" presId="urn:microsoft.com/office/officeart/2005/8/layout/hierarchy4"/>
    <dgm:cxn modelId="{3B864216-F99A-4464-A0BA-68C4A8645296}" type="presParOf" srcId="{13E9747D-12C1-424F-8ACD-40A488B86FAB}" destId="{676D29BD-B4FD-4EF3-AB26-00F48BAD81B8}" srcOrd="0" destOrd="0" presId="urn:microsoft.com/office/officeart/2005/8/layout/hierarchy4"/>
    <dgm:cxn modelId="{0541CC88-BA8A-46AB-99E0-6B0F3AC3DBA5}" type="presParOf" srcId="{676D29BD-B4FD-4EF3-AB26-00F48BAD81B8}" destId="{DF33A18A-D90D-47F0-9663-8C97747C6B0B}" srcOrd="0" destOrd="0" presId="urn:microsoft.com/office/officeart/2005/8/layout/hierarchy4"/>
    <dgm:cxn modelId="{66ACD648-2902-48C1-AA56-13A5F004227F}" type="presParOf" srcId="{676D29BD-B4FD-4EF3-AB26-00F48BAD81B8}" destId="{03A823E7-35C1-4AB6-AD17-D111EBD914E4}" srcOrd="1" destOrd="0" presId="urn:microsoft.com/office/officeart/2005/8/layout/hierarchy4"/>
    <dgm:cxn modelId="{A4073BC9-BAB8-4BDD-84B2-7E7C8784F761}" type="presParOf" srcId="{13E9747D-12C1-424F-8ACD-40A488B86FAB}" destId="{8ABE182A-46AB-43B9-8B48-8DF2A00512B9}" srcOrd="1" destOrd="0" presId="urn:microsoft.com/office/officeart/2005/8/layout/hierarchy4"/>
    <dgm:cxn modelId="{3AF24492-E989-4139-ACCA-78AC4B4FE606}" type="presParOf" srcId="{13E9747D-12C1-424F-8ACD-40A488B86FAB}" destId="{6142EE25-7574-491B-941F-F266BF1E1527}" srcOrd="2" destOrd="0" presId="urn:microsoft.com/office/officeart/2005/8/layout/hierarchy4"/>
    <dgm:cxn modelId="{094D5F88-DB22-4112-8806-868C1482188B}" type="presParOf" srcId="{6142EE25-7574-491B-941F-F266BF1E1527}" destId="{C66C6EA9-DC1C-4931-8A7E-D93F57AF5189}" srcOrd="0" destOrd="0" presId="urn:microsoft.com/office/officeart/2005/8/layout/hierarchy4"/>
    <dgm:cxn modelId="{D974F437-D475-493A-BD94-0734CFD6E5D7}" type="presParOf" srcId="{6142EE25-7574-491B-941F-F266BF1E1527}" destId="{BA999E7D-9A67-4038-B82E-EEFEA920E395}" srcOrd="1" destOrd="0" presId="urn:microsoft.com/office/officeart/2005/8/layout/hierarchy4"/>
    <dgm:cxn modelId="{F5FAA060-E511-4BDA-8486-3B480B03A759}" type="presParOf" srcId="{13E9747D-12C1-424F-8ACD-40A488B86FAB}" destId="{B8BD6382-1799-41D9-B96F-FEAFB225BE0C}" srcOrd="3" destOrd="0" presId="urn:microsoft.com/office/officeart/2005/8/layout/hierarchy4"/>
    <dgm:cxn modelId="{985CF040-AC26-4E29-B7FC-D31E3AE41550}" type="presParOf" srcId="{13E9747D-12C1-424F-8ACD-40A488B86FAB}" destId="{C9ECD675-8DEC-4A7F-A9F5-408A06059E41}" srcOrd="4" destOrd="0" presId="urn:microsoft.com/office/officeart/2005/8/layout/hierarchy4"/>
    <dgm:cxn modelId="{131F1209-EB6A-4B5B-8363-48673ABE7625}" type="presParOf" srcId="{C9ECD675-8DEC-4A7F-A9F5-408A06059E41}" destId="{87BE3EBA-6DAB-49C6-8859-C7FF0793CFBC}" srcOrd="0" destOrd="0" presId="urn:microsoft.com/office/officeart/2005/8/layout/hierarchy4"/>
    <dgm:cxn modelId="{8691238C-672A-4740-9BB3-047A92927694}" type="presParOf" srcId="{C9ECD675-8DEC-4A7F-A9F5-408A06059E41}" destId="{EBBAE829-8BC3-4F7F-AF0E-8486E258E13C}" srcOrd="1" destOrd="0" presId="urn:microsoft.com/office/officeart/2005/8/layout/hierarchy4"/>
    <dgm:cxn modelId="{5886AE91-CD77-48D6-ADC3-3419DD41062A}" type="presParOf" srcId="{F7D7CA1B-CB70-41CB-B849-791ACD9C3456}" destId="{4805ADEC-6E6B-45D0-B7A0-D37F1ACC69DE}" srcOrd="3" destOrd="0" presId="urn:microsoft.com/office/officeart/2005/8/layout/hierarchy4"/>
    <dgm:cxn modelId="{4382B7E3-732A-4A04-9CFC-74B1CFC72389}" type="presParOf" srcId="{F7D7CA1B-CB70-41CB-B849-791ACD9C3456}" destId="{A9E8F979-CD9F-469C-A2A0-E01ECC912A7B}" srcOrd="4" destOrd="0" presId="urn:microsoft.com/office/officeart/2005/8/layout/hierarchy4"/>
    <dgm:cxn modelId="{5EDD1A75-08AC-4275-A790-72629AA4C0BB}" type="presParOf" srcId="{A9E8F979-CD9F-469C-A2A0-E01ECC912A7B}" destId="{A9AF59B4-9789-407B-8B17-70BF4DA3F62A}" srcOrd="0" destOrd="0" presId="urn:microsoft.com/office/officeart/2005/8/layout/hierarchy4"/>
    <dgm:cxn modelId="{401A4554-81EB-462C-905C-3E7EEFE6DED4}" type="presParOf" srcId="{A9E8F979-CD9F-469C-A2A0-E01ECC912A7B}" destId="{9401320E-02B9-4F8E-AA57-7B394F8671C5}" srcOrd="1" destOrd="0" presId="urn:microsoft.com/office/officeart/2005/8/layout/hierarchy4"/>
    <dgm:cxn modelId="{399F206A-0A77-4624-8D3B-F371458F6568}" type="presParOf" srcId="{A9E8F979-CD9F-469C-A2A0-E01ECC912A7B}" destId="{EF5F5D30-1937-4535-8FD5-A8285CB32E4E}" srcOrd="2" destOrd="0" presId="urn:microsoft.com/office/officeart/2005/8/layout/hierarchy4"/>
    <dgm:cxn modelId="{6B1F5BF8-E38D-47F1-B244-1C19BA8184B9}" type="presParOf" srcId="{EF5F5D30-1937-4535-8FD5-A8285CB32E4E}" destId="{766E75D0-B2F9-48B1-B657-07CBE22A7EB7}" srcOrd="0" destOrd="0" presId="urn:microsoft.com/office/officeart/2005/8/layout/hierarchy4"/>
    <dgm:cxn modelId="{649866DD-A844-480D-9950-C0B136268643}" type="presParOf" srcId="{766E75D0-B2F9-48B1-B657-07CBE22A7EB7}" destId="{0D948623-1698-4298-BFAA-97D013F09233}" srcOrd="0" destOrd="0" presId="urn:microsoft.com/office/officeart/2005/8/layout/hierarchy4"/>
    <dgm:cxn modelId="{612EC57D-FB33-412E-A756-9F0643913D69}" type="presParOf" srcId="{766E75D0-B2F9-48B1-B657-07CBE22A7EB7}" destId="{3B7E4B73-F2DB-4FBE-B1E2-8B7C118B8777}" srcOrd="1" destOrd="0" presId="urn:microsoft.com/office/officeart/2005/8/layout/hierarchy4"/>
    <dgm:cxn modelId="{E4BB379D-D05A-4EDB-ABA9-48951E0F7B3B}" type="presParOf" srcId="{3C98C958-1D77-4B28-B342-D61351B87D96}" destId="{743E2F87-E99D-4BE8-AD20-FF39C3267656}" srcOrd="3" destOrd="0" presId="urn:microsoft.com/office/officeart/2005/8/layout/hierarchy4"/>
    <dgm:cxn modelId="{39A26605-5205-4F60-8A10-14D9413B7A1D}" type="presParOf" srcId="{3C98C958-1D77-4B28-B342-D61351B87D96}" destId="{19493211-3033-47CF-8F13-BC5E33D5378D}" srcOrd="4" destOrd="0" presId="urn:microsoft.com/office/officeart/2005/8/layout/hierarchy4"/>
    <dgm:cxn modelId="{9342A093-6FAA-4908-BD43-A265D286943E}" type="presParOf" srcId="{19493211-3033-47CF-8F13-BC5E33D5378D}" destId="{0B3C9A92-0E30-4CC8-AE55-64DCE67DDBF8}" srcOrd="0" destOrd="0" presId="urn:microsoft.com/office/officeart/2005/8/layout/hierarchy4"/>
    <dgm:cxn modelId="{11F849D3-7CDD-43BB-B40E-DC3D228BC4BA}" type="presParOf" srcId="{19493211-3033-47CF-8F13-BC5E33D5378D}" destId="{6987DA84-4B00-4323-BF6C-D9E4DB930ED7}" srcOrd="1" destOrd="0" presId="urn:microsoft.com/office/officeart/2005/8/layout/hierarchy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DF5234-BF93-45A6-8AB7-250597B5D307}">
      <dsp:nvSpPr>
        <dsp:cNvPr id="0" name=""/>
        <dsp:cNvSpPr/>
      </dsp:nvSpPr>
      <dsp:spPr>
        <a:xfrm>
          <a:off x="338" y="1741"/>
          <a:ext cx="2260714" cy="11015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sl-SI" sz="1000" b="1" kern="1200" dirty="0"/>
            <a:t>Ključni ukrep 1 (KA1): </a:t>
          </a:r>
        </a:p>
        <a:p>
          <a:pPr marL="0" lvl="0" indent="0" algn="ctr" defTabSz="444500">
            <a:lnSpc>
              <a:spcPct val="90000"/>
            </a:lnSpc>
            <a:spcBef>
              <a:spcPct val="0"/>
            </a:spcBef>
            <a:spcAft>
              <a:spcPct val="35000"/>
            </a:spcAft>
            <a:buNone/>
          </a:pPr>
          <a:r>
            <a:rPr lang="sl-SI" sz="1000" kern="1200" dirty="0"/>
            <a:t>Učna mobilnost posameznikov</a:t>
          </a:r>
          <a:endParaRPr lang="en-US" sz="1000" kern="1200" dirty="0"/>
        </a:p>
      </dsp:txBody>
      <dsp:txXfrm>
        <a:off x="32600" y="34003"/>
        <a:ext cx="2196190" cy="1036996"/>
      </dsp:txXfrm>
    </dsp:sp>
    <dsp:sp modelId="{53B3D4DF-27D0-47EF-98D1-8E75C9F51C27}">
      <dsp:nvSpPr>
        <dsp:cNvPr id="0" name=""/>
        <dsp:cNvSpPr/>
      </dsp:nvSpPr>
      <dsp:spPr>
        <a:xfrm>
          <a:off x="374" y="1257904"/>
          <a:ext cx="1168643" cy="1101520"/>
        </a:xfrm>
        <a:prstGeom prst="roundRect">
          <a:avLst>
            <a:gd name="adj" fmla="val 10000"/>
          </a:avLst>
        </a:prstGeom>
        <a:solidFill>
          <a:srgbClr val="10964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l-SI" sz="1100" kern="1200" dirty="0"/>
            <a:t>Projekti mobilnosti: izobraževanje, usposabljanje, mladina </a:t>
          </a:r>
          <a:endParaRPr lang="en-US" sz="1100" kern="1200" dirty="0"/>
        </a:p>
      </dsp:txBody>
      <dsp:txXfrm>
        <a:off x="32636" y="1290166"/>
        <a:ext cx="1104119" cy="1036996"/>
      </dsp:txXfrm>
    </dsp:sp>
    <dsp:sp modelId="{3F9CBC87-6DF5-44BE-BB95-815A26214509}">
      <dsp:nvSpPr>
        <dsp:cNvPr id="0" name=""/>
        <dsp:cNvSpPr/>
      </dsp:nvSpPr>
      <dsp:spPr>
        <a:xfrm>
          <a:off x="1243614" y="1257904"/>
          <a:ext cx="1017402" cy="1101520"/>
        </a:xfrm>
        <a:prstGeom prst="roundRect">
          <a:avLst>
            <a:gd name="adj" fmla="val 10000"/>
          </a:avLst>
        </a:prstGeom>
        <a:solidFill>
          <a:srgbClr val="FDB71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sl-SI" sz="1050" kern="1200" dirty="0"/>
            <a:t>Aktivnosti udejstvovanja mladih</a:t>
          </a:r>
          <a:endParaRPr lang="en-US" sz="1050" kern="1200" dirty="0"/>
        </a:p>
      </dsp:txBody>
      <dsp:txXfrm>
        <a:off x="1273413" y="1287703"/>
        <a:ext cx="957804" cy="1041922"/>
      </dsp:txXfrm>
    </dsp:sp>
    <dsp:sp modelId="{83DF0F05-C4B7-4857-8B2A-028F2151AF08}">
      <dsp:nvSpPr>
        <dsp:cNvPr id="0" name=""/>
        <dsp:cNvSpPr/>
      </dsp:nvSpPr>
      <dsp:spPr>
        <a:xfrm>
          <a:off x="2410245" y="1741"/>
          <a:ext cx="5619821" cy="11015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sl-SI" sz="1000" b="1" kern="1200" dirty="0"/>
            <a:t>Ključni ukrep 2 (KA2):</a:t>
          </a:r>
        </a:p>
        <a:p>
          <a:pPr marL="0" lvl="0" indent="0" algn="ctr" defTabSz="444500">
            <a:lnSpc>
              <a:spcPct val="90000"/>
            </a:lnSpc>
            <a:spcBef>
              <a:spcPct val="0"/>
            </a:spcBef>
            <a:spcAft>
              <a:spcPct val="35000"/>
            </a:spcAft>
            <a:buNone/>
          </a:pPr>
          <a:r>
            <a:rPr lang="sl-SI" sz="1000" kern="1200" dirty="0"/>
            <a:t>Sodelovanje med organizacijami / institucijami</a:t>
          </a:r>
          <a:endParaRPr lang="en-US" sz="1000" kern="1200" dirty="0"/>
        </a:p>
      </dsp:txBody>
      <dsp:txXfrm>
        <a:off x="2442507" y="34003"/>
        <a:ext cx="5555297" cy="1036996"/>
      </dsp:txXfrm>
    </dsp:sp>
    <dsp:sp modelId="{CF522175-4AB7-4FE0-B8BF-51F084521D29}">
      <dsp:nvSpPr>
        <dsp:cNvPr id="0" name=""/>
        <dsp:cNvSpPr/>
      </dsp:nvSpPr>
      <dsp:spPr>
        <a:xfrm>
          <a:off x="2412989" y="1257904"/>
          <a:ext cx="1838343" cy="1101520"/>
        </a:xfrm>
        <a:prstGeom prst="roundRect">
          <a:avLst>
            <a:gd name="adj" fmla="val 10000"/>
          </a:avLst>
        </a:prstGeom>
        <a:solidFill>
          <a:srgbClr val="10964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l-SI" sz="1100" kern="1200" dirty="0"/>
            <a:t>Partnerstva za sodelovanje</a:t>
          </a:r>
          <a:endParaRPr lang="en-US" sz="1100" kern="1200" dirty="0"/>
        </a:p>
      </dsp:txBody>
      <dsp:txXfrm>
        <a:off x="2445251" y="1290166"/>
        <a:ext cx="1773819" cy="1036996"/>
      </dsp:txXfrm>
    </dsp:sp>
    <dsp:sp modelId="{75B1F6F7-9FE6-42C4-8252-4B4A1F29982E}">
      <dsp:nvSpPr>
        <dsp:cNvPr id="0" name=""/>
        <dsp:cNvSpPr/>
      </dsp:nvSpPr>
      <dsp:spPr>
        <a:xfrm>
          <a:off x="2412989" y="2514067"/>
          <a:ext cx="912995" cy="1101520"/>
        </a:xfrm>
        <a:prstGeom prst="roundRect">
          <a:avLst>
            <a:gd name="adj" fmla="val 10000"/>
          </a:avLst>
        </a:prstGeom>
        <a:solidFill>
          <a:srgbClr val="109647"/>
        </a:solidFill>
        <a:ln w="76200" cap="flat" cmpd="sng" algn="ctr">
          <a:solidFill>
            <a:srgbClr val="D7182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l-SI" sz="1100" kern="1200" dirty="0"/>
            <a:t>Sodelovalna partnerstva</a:t>
          </a:r>
          <a:endParaRPr lang="en-US" sz="1100" kern="1200" dirty="0"/>
        </a:p>
      </dsp:txBody>
      <dsp:txXfrm>
        <a:off x="2439730" y="2540808"/>
        <a:ext cx="859513" cy="1048038"/>
      </dsp:txXfrm>
    </dsp:sp>
    <dsp:sp modelId="{A9C460CD-264E-406B-A065-29D544BCE5BA}">
      <dsp:nvSpPr>
        <dsp:cNvPr id="0" name=""/>
        <dsp:cNvSpPr/>
      </dsp:nvSpPr>
      <dsp:spPr>
        <a:xfrm>
          <a:off x="3363283" y="2514067"/>
          <a:ext cx="888050" cy="1101520"/>
        </a:xfrm>
        <a:prstGeom prst="roundRect">
          <a:avLst>
            <a:gd name="adj" fmla="val 10000"/>
          </a:avLst>
        </a:prstGeom>
        <a:solidFill>
          <a:srgbClr val="10964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l-SI" sz="1100" kern="1200" dirty="0"/>
            <a:t>Manjša partnerstva</a:t>
          </a:r>
          <a:endParaRPr lang="en-US" sz="1100" kern="1200" dirty="0"/>
        </a:p>
      </dsp:txBody>
      <dsp:txXfrm>
        <a:off x="3389293" y="2540077"/>
        <a:ext cx="836030" cy="1049500"/>
      </dsp:txXfrm>
    </dsp:sp>
    <dsp:sp modelId="{BA709134-78B2-4894-AF36-A7EBD4913122}">
      <dsp:nvSpPr>
        <dsp:cNvPr id="0" name=""/>
        <dsp:cNvSpPr/>
      </dsp:nvSpPr>
      <dsp:spPr>
        <a:xfrm>
          <a:off x="4325929" y="1257904"/>
          <a:ext cx="2738746" cy="1101520"/>
        </a:xfrm>
        <a:prstGeom prst="roundRect">
          <a:avLst>
            <a:gd name="adj" fmla="val 10000"/>
          </a:avLst>
        </a:prstGeom>
        <a:solidFill>
          <a:srgbClr val="EF53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l-SI" sz="1100" kern="1200" dirty="0"/>
            <a:t>Partnerstva za odličnost</a:t>
          </a:r>
          <a:endParaRPr lang="en-US" sz="1100" kern="1200" dirty="0"/>
        </a:p>
      </dsp:txBody>
      <dsp:txXfrm>
        <a:off x="4358191" y="1290166"/>
        <a:ext cx="2674222" cy="1036996"/>
      </dsp:txXfrm>
    </dsp:sp>
    <dsp:sp modelId="{DF33A18A-D90D-47F0-9663-8C97747C6B0B}">
      <dsp:nvSpPr>
        <dsp:cNvPr id="0" name=""/>
        <dsp:cNvSpPr/>
      </dsp:nvSpPr>
      <dsp:spPr>
        <a:xfrm>
          <a:off x="4325929" y="2514067"/>
          <a:ext cx="888050" cy="1101520"/>
        </a:xfrm>
        <a:prstGeom prst="roundRect">
          <a:avLst>
            <a:gd name="adj" fmla="val 10000"/>
          </a:avLst>
        </a:prstGeom>
        <a:solidFill>
          <a:srgbClr val="EF53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l-SI" sz="1100" kern="1200" dirty="0"/>
            <a:t>Centri poklicne odličnosti</a:t>
          </a:r>
          <a:endParaRPr lang="en-US" sz="1100" kern="1200" dirty="0"/>
        </a:p>
      </dsp:txBody>
      <dsp:txXfrm>
        <a:off x="4351939" y="2540077"/>
        <a:ext cx="836030" cy="1049500"/>
      </dsp:txXfrm>
    </dsp:sp>
    <dsp:sp modelId="{C66C6EA9-DC1C-4931-8A7E-D93F57AF5189}">
      <dsp:nvSpPr>
        <dsp:cNvPr id="0" name=""/>
        <dsp:cNvSpPr/>
      </dsp:nvSpPr>
      <dsp:spPr>
        <a:xfrm>
          <a:off x="5251277" y="2514067"/>
          <a:ext cx="888050" cy="1101520"/>
        </a:xfrm>
        <a:prstGeom prst="roundRect">
          <a:avLst>
            <a:gd name="adj" fmla="val 10000"/>
          </a:avLst>
        </a:prstGeom>
        <a:solidFill>
          <a:srgbClr val="EF53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l-SI" sz="1100" kern="1200" dirty="0"/>
            <a:t>Učiteljske akademije E+</a:t>
          </a:r>
          <a:endParaRPr lang="en-US" sz="1100" kern="1200" dirty="0"/>
        </a:p>
      </dsp:txBody>
      <dsp:txXfrm>
        <a:off x="5277287" y="2540077"/>
        <a:ext cx="836030" cy="1049500"/>
      </dsp:txXfrm>
    </dsp:sp>
    <dsp:sp modelId="{87BE3EBA-6DAB-49C6-8859-C7FF0793CFBC}">
      <dsp:nvSpPr>
        <dsp:cNvPr id="0" name=""/>
        <dsp:cNvSpPr/>
      </dsp:nvSpPr>
      <dsp:spPr>
        <a:xfrm>
          <a:off x="6176626" y="2514067"/>
          <a:ext cx="888050" cy="1101520"/>
        </a:xfrm>
        <a:prstGeom prst="roundRect">
          <a:avLst>
            <a:gd name="adj" fmla="val 10000"/>
          </a:avLst>
        </a:prstGeom>
        <a:solidFill>
          <a:srgbClr val="EF53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l-SI" sz="1100" kern="1200" dirty="0"/>
            <a:t>Erasmsus mundus</a:t>
          </a:r>
          <a:endParaRPr lang="en-US" sz="1100" kern="1200" dirty="0"/>
        </a:p>
      </dsp:txBody>
      <dsp:txXfrm>
        <a:off x="6202636" y="2540077"/>
        <a:ext cx="836030" cy="1049500"/>
      </dsp:txXfrm>
    </dsp:sp>
    <dsp:sp modelId="{A9AF59B4-9789-407B-8B17-70BF4DA3F62A}">
      <dsp:nvSpPr>
        <dsp:cNvPr id="0" name=""/>
        <dsp:cNvSpPr/>
      </dsp:nvSpPr>
      <dsp:spPr>
        <a:xfrm>
          <a:off x="7139272" y="1257904"/>
          <a:ext cx="888050" cy="1101520"/>
        </a:xfrm>
        <a:prstGeom prst="roundRect">
          <a:avLst>
            <a:gd name="adj" fmla="val 10000"/>
          </a:avLst>
        </a:prstGeom>
        <a:solidFill>
          <a:srgbClr val="EF53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l-SI" sz="1100" kern="1200" dirty="0"/>
            <a:t>Partnerstva za inovacije</a:t>
          </a:r>
          <a:endParaRPr lang="en-US" sz="1100" kern="1200" dirty="0"/>
        </a:p>
      </dsp:txBody>
      <dsp:txXfrm>
        <a:off x="7165282" y="1283914"/>
        <a:ext cx="836030" cy="1049500"/>
      </dsp:txXfrm>
    </dsp:sp>
    <dsp:sp modelId="{0D948623-1698-4298-BFAA-97D013F09233}">
      <dsp:nvSpPr>
        <dsp:cNvPr id="0" name=""/>
        <dsp:cNvSpPr/>
      </dsp:nvSpPr>
      <dsp:spPr>
        <a:xfrm>
          <a:off x="7139272" y="2514067"/>
          <a:ext cx="888050" cy="1101520"/>
        </a:xfrm>
        <a:prstGeom prst="roundRect">
          <a:avLst>
            <a:gd name="adj" fmla="val 10000"/>
          </a:avLst>
        </a:prstGeom>
        <a:solidFill>
          <a:srgbClr val="EF53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l-SI" sz="1100" kern="1200" dirty="0"/>
            <a:t>Koalicije za inovacije</a:t>
          </a:r>
          <a:endParaRPr lang="en-US" sz="1100" kern="1200" dirty="0"/>
        </a:p>
      </dsp:txBody>
      <dsp:txXfrm>
        <a:off x="7165282" y="2540077"/>
        <a:ext cx="836030" cy="1049500"/>
      </dsp:txXfrm>
    </dsp:sp>
    <dsp:sp modelId="{0B3C9A92-0E30-4CC8-AE55-64DCE67DDBF8}">
      <dsp:nvSpPr>
        <dsp:cNvPr id="0" name=""/>
        <dsp:cNvSpPr/>
      </dsp:nvSpPr>
      <dsp:spPr>
        <a:xfrm>
          <a:off x="8179259" y="1741"/>
          <a:ext cx="888918" cy="11015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sl-SI" sz="1000" b="1" kern="1200" dirty="0"/>
            <a:t>Ključni ukrep 3 (KA3):</a:t>
          </a:r>
        </a:p>
        <a:p>
          <a:pPr marL="0" lvl="0" indent="0" algn="ctr" defTabSz="444500">
            <a:lnSpc>
              <a:spcPct val="90000"/>
            </a:lnSpc>
            <a:spcBef>
              <a:spcPct val="0"/>
            </a:spcBef>
            <a:spcAft>
              <a:spcPct val="35000"/>
            </a:spcAft>
            <a:buNone/>
          </a:pPr>
          <a:r>
            <a:rPr lang="sl-SI" sz="1000" kern="1200" dirty="0"/>
            <a:t>Podpora razvoju politik in sodelovanju</a:t>
          </a:r>
        </a:p>
      </dsp:txBody>
      <dsp:txXfrm>
        <a:off x="8205295" y="27777"/>
        <a:ext cx="836846" cy="104944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164f4c21497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164f4c21497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164f4c21497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164f4c21497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Takoj na začetku dogodka</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a:extLst>
            <a:ext uri="{FF2B5EF4-FFF2-40B4-BE49-F238E27FC236}">
              <a16:creationId xmlns:a16="http://schemas.microsoft.com/office/drawing/2014/main" id="{02629BB5-533E-9E60-D48A-40C6CFB3AF29}"/>
            </a:ext>
          </a:extLst>
        </p:cNvPr>
        <p:cNvGrpSpPr/>
        <p:nvPr/>
      </p:nvGrpSpPr>
      <p:grpSpPr>
        <a:xfrm>
          <a:off x="0" y="0"/>
          <a:ext cx="0" cy="0"/>
          <a:chOff x="0" y="0"/>
          <a:chExt cx="0" cy="0"/>
        </a:xfrm>
      </p:grpSpPr>
      <p:sp>
        <p:nvSpPr>
          <p:cNvPr id="76" name="Google Shape;76;g164f4c21497_0_5:notes">
            <a:extLst>
              <a:ext uri="{FF2B5EF4-FFF2-40B4-BE49-F238E27FC236}">
                <a16:creationId xmlns:a16="http://schemas.microsoft.com/office/drawing/2014/main" id="{89E1A0AE-FD35-C24C-12B3-E4F675151EF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a:extLst>
              <a:ext uri="{FF2B5EF4-FFF2-40B4-BE49-F238E27FC236}">
                <a16:creationId xmlns:a16="http://schemas.microsoft.com/office/drawing/2014/main" id="{B93C70DF-FBB4-7AA2-0D2E-C178EA04CA4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Govor Egona Pipana</a:t>
            </a:r>
            <a:endParaRPr/>
          </a:p>
        </p:txBody>
      </p:sp>
    </p:spTree>
    <p:extLst>
      <p:ext uri="{BB962C8B-B14F-4D97-AF65-F5344CB8AC3E}">
        <p14:creationId xmlns:p14="http://schemas.microsoft.com/office/powerpoint/2010/main" val="31886531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64f4c2149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Govor Egona Pipana</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64f4c2149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Govor Egona Pipana</a:t>
            </a:r>
            <a:endParaRPr/>
          </a:p>
        </p:txBody>
      </p:sp>
    </p:spTree>
    <p:extLst>
      <p:ext uri="{BB962C8B-B14F-4D97-AF65-F5344CB8AC3E}">
        <p14:creationId xmlns:p14="http://schemas.microsoft.com/office/powerpoint/2010/main" val="23581556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a:extLst>
            <a:ext uri="{FF2B5EF4-FFF2-40B4-BE49-F238E27FC236}">
              <a16:creationId xmlns:a16="http://schemas.microsoft.com/office/drawing/2014/main" id="{FF41CFB2-09E0-6D1B-3ED8-CF570790FA3A}"/>
            </a:ext>
          </a:extLst>
        </p:cNvPr>
        <p:cNvGrpSpPr/>
        <p:nvPr/>
      </p:nvGrpSpPr>
      <p:grpSpPr>
        <a:xfrm>
          <a:off x="0" y="0"/>
          <a:ext cx="0" cy="0"/>
          <a:chOff x="0" y="0"/>
          <a:chExt cx="0" cy="0"/>
        </a:xfrm>
      </p:grpSpPr>
      <p:sp>
        <p:nvSpPr>
          <p:cNvPr id="76" name="Google Shape;76;g164f4c21497_0_5:notes">
            <a:extLst>
              <a:ext uri="{FF2B5EF4-FFF2-40B4-BE49-F238E27FC236}">
                <a16:creationId xmlns:a16="http://schemas.microsoft.com/office/drawing/2014/main" id="{29BED749-F389-699D-ADB4-640EF47939D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a:extLst>
              <a:ext uri="{FF2B5EF4-FFF2-40B4-BE49-F238E27FC236}">
                <a16:creationId xmlns:a16="http://schemas.microsoft.com/office/drawing/2014/main" id="{76690C9B-082F-07F7-3350-42FF2AEA727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Govor Egona Pipana</a:t>
            </a:r>
            <a:endParaRPr/>
          </a:p>
        </p:txBody>
      </p:sp>
    </p:spTree>
    <p:extLst>
      <p:ext uri="{BB962C8B-B14F-4D97-AF65-F5344CB8AC3E}">
        <p14:creationId xmlns:p14="http://schemas.microsoft.com/office/powerpoint/2010/main" val="13897377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a:extLst>
            <a:ext uri="{FF2B5EF4-FFF2-40B4-BE49-F238E27FC236}">
              <a16:creationId xmlns:a16="http://schemas.microsoft.com/office/drawing/2014/main" id="{1778E030-4938-A19F-D09B-FF0204BB1228}"/>
            </a:ext>
          </a:extLst>
        </p:cNvPr>
        <p:cNvGrpSpPr/>
        <p:nvPr/>
      </p:nvGrpSpPr>
      <p:grpSpPr>
        <a:xfrm>
          <a:off x="0" y="0"/>
          <a:ext cx="0" cy="0"/>
          <a:chOff x="0" y="0"/>
          <a:chExt cx="0" cy="0"/>
        </a:xfrm>
      </p:grpSpPr>
      <p:sp>
        <p:nvSpPr>
          <p:cNvPr id="76" name="Google Shape;76;g164f4c21497_0_5:notes">
            <a:extLst>
              <a:ext uri="{FF2B5EF4-FFF2-40B4-BE49-F238E27FC236}">
                <a16:creationId xmlns:a16="http://schemas.microsoft.com/office/drawing/2014/main" id="{13A98BA9-3F08-8B1F-0318-7A785688394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a:extLst>
              <a:ext uri="{FF2B5EF4-FFF2-40B4-BE49-F238E27FC236}">
                <a16:creationId xmlns:a16="http://schemas.microsoft.com/office/drawing/2014/main" id="{1F829C77-BCDB-65D0-F329-0D5FCE4774C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Govor Egona Pipana</a:t>
            </a:r>
            <a:endParaRPr/>
          </a:p>
        </p:txBody>
      </p:sp>
    </p:spTree>
    <p:extLst>
      <p:ext uri="{BB962C8B-B14F-4D97-AF65-F5344CB8AC3E}">
        <p14:creationId xmlns:p14="http://schemas.microsoft.com/office/powerpoint/2010/main" val="12348342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a:extLst>
            <a:ext uri="{FF2B5EF4-FFF2-40B4-BE49-F238E27FC236}">
              <a16:creationId xmlns:a16="http://schemas.microsoft.com/office/drawing/2014/main" id="{EBB2CCF5-A2DD-916E-C3E2-0EB89E153F5E}"/>
            </a:ext>
          </a:extLst>
        </p:cNvPr>
        <p:cNvGrpSpPr/>
        <p:nvPr/>
      </p:nvGrpSpPr>
      <p:grpSpPr>
        <a:xfrm>
          <a:off x="0" y="0"/>
          <a:ext cx="0" cy="0"/>
          <a:chOff x="0" y="0"/>
          <a:chExt cx="0" cy="0"/>
        </a:xfrm>
      </p:grpSpPr>
      <p:sp>
        <p:nvSpPr>
          <p:cNvPr id="76" name="Google Shape;76;g164f4c21497_0_5:notes">
            <a:extLst>
              <a:ext uri="{FF2B5EF4-FFF2-40B4-BE49-F238E27FC236}">
                <a16:creationId xmlns:a16="http://schemas.microsoft.com/office/drawing/2014/main" id="{087FD038-7B91-CDCF-BFCA-0315658C5BC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a:extLst>
              <a:ext uri="{FF2B5EF4-FFF2-40B4-BE49-F238E27FC236}">
                <a16:creationId xmlns:a16="http://schemas.microsoft.com/office/drawing/2014/main" id="{4CD52CAA-0588-D848-D28D-2792F7B63AB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Govor Egona Pipana</a:t>
            </a:r>
            <a:endParaRPr/>
          </a:p>
        </p:txBody>
      </p:sp>
    </p:spTree>
    <p:extLst>
      <p:ext uri="{BB962C8B-B14F-4D97-AF65-F5344CB8AC3E}">
        <p14:creationId xmlns:p14="http://schemas.microsoft.com/office/powerpoint/2010/main" val="31786712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a:extLst>
            <a:ext uri="{FF2B5EF4-FFF2-40B4-BE49-F238E27FC236}">
              <a16:creationId xmlns:a16="http://schemas.microsoft.com/office/drawing/2014/main" id="{8610C2FA-831E-0C59-3628-B2AC6FE5F5B6}"/>
            </a:ext>
          </a:extLst>
        </p:cNvPr>
        <p:cNvGrpSpPr/>
        <p:nvPr/>
      </p:nvGrpSpPr>
      <p:grpSpPr>
        <a:xfrm>
          <a:off x="0" y="0"/>
          <a:ext cx="0" cy="0"/>
          <a:chOff x="0" y="0"/>
          <a:chExt cx="0" cy="0"/>
        </a:xfrm>
      </p:grpSpPr>
      <p:sp>
        <p:nvSpPr>
          <p:cNvPr id="76" name="Google Shape;76;g164f4c21497_0_5:notes">
            <a:extLst>
              <a:ext uri="{FF2B5EF4-FFF2-40B4-BE49-F238E27FC236}">
                <a16:creationId xmlns:a16="http://schemas.microsoft.com/office/drawing/2014/main" id="{FC8B3BCD-232C-BF8F-2A50-50B9302EF06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a:extLst>
              <a:ext uri="{FF2B5EF4-FFF2-40B4-BE49-F238E27FC236}">
                <a16:creationId xmlns:a16="http://schemas.microsoft.com/office/drawing/2014/main" id="{2BFB4B9B-AA56-1AA6-0BE4-F60C7D5A3B1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Govor Egona Pipana</a:t>
            </a:r>
            <a:endParaRPr/>
          </a:p>
        </p:txBody>
      </p:sp>
    </p:spTree>
    <p:extLst>
      <p:ext uri="{BB962C8B-B14F-4D97-AF65-F5344CB8AC3E}">
        <p14:creationId xmlns:p14="http://schemas.microsoft.com/office/powerpoint/2010/main" val="20154235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a:extLst>
            <a:ext uri="{FF2B5EF4-FFF2-40B4-BE49-F238E27FC236}">
              <a16:creationId xmlns:a16="http://schemas.microsoft.com/office/drawing/2014/main" id="{A1F358C7-2F91-D15F-90E6-5EABFE41486A}"/>
            </a:ext>
          </a:extLst>
        </p:cNvPr>
        <p:cNvGrpSpPr/>
        <p:nvPr/>
      </p:nvGrpSpPr>
      <p:grpSpPr>
        <a:xfrm>
          <a:off x="0" y="0"/>
          <a:ext cx="0" cy="0"/>
          <a:chOff x="0" y="0"/>
          <a:chExt cx="0" cy="0"/>
        </a:xfrm>
      </p:grpSpPr>
      <p:sp>
        <p:nvSpPr>
          <p:cNvPr id="76" name="Google Shape;76;g164f4c21497_0_5:notes">
            <a:extLst>
              <a:ext uri="{FF2B5EF4-FFF2-40B4-BE49-F238E27FC236}">
                <a16:creationId xmlns:a16="http://schemas.microsoft.com/office/drawing/2014/main" id="{9EE59361-54BE-87A9-A94C-BCFCC8560D1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a:extLst>
              <a:ext uri="{FF2B5EF4-FFF2-40B4-BE49-F238E27FC236}">
                <a16:creationId xmlns:a16="http://schemas.microsoft.com/office/drawing/2014/main" id="{CDC78539-89D4-6FC3-51B2-43A27367C9D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Govor Egona Pipana</a:t>
            </a:r>
            <a:endParaRPr/>
          </a:p>
        </p:txBody>
      </p:sp>
    </p:spTree>
    <p:extLst>
      <p:ext uri="{BB962C8B-B14F-4D97-AF65-F5344CB8AC3E}">
        <p14:creationId xmlns:p14="http://schemas.microsoft.com/office/powerpoint/2010/main" val="2548487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64f4c2149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581556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a:extLst>
            <a:ext uri="{FF2B5EF4-FFF2-40B4-BE49-F238E27FC236}">
              <a16:creationId xmlns:a16="http://schemas.microsoft.com/office/drawing/2014/main" id="{FE43818D-0A01-E0FF-CE99-B9C25EA8B931}"/>
            </a:ext>
          </a:extLst>
        </p:cNvPr>
        <p:cNvGrpSpPr/>
        <p:nvPr/>
      </p:nvGrpSpPr>
      <p:grpSpPr>
        <a:xfrm>
          <a:off x="0" y="0"/>
          <a:ext cx="0" cy="0"/>
          <a:chOff x="0" y="0"/>
          <a:chExt cx="0" cy="0"/>
        </a:xfrm>
      </p:grpSpPr>
      <p:sp>
        <p:nvSpPr>
          <p:cNvPr id="76" name="Google Shape;76;g164f4c21497_0_5:notes">
            <a:extLst>
              <a:ext uri="{FF2B5EF4-FFF2-40B4-BE49-F238E27FC236}">
                <a16:creationId xmlns:a16="http://schemas.microsoft.com/office/drawing/2014/main" id="{BCB1A745-6354-BAB5-BA87-E20FA7274AC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a:extLst>
              <a:ext uri="{FF2B5EF4-FFF2-40B4-BE49-F238E27FC236}">
                <a16:creationId xmlns:a16="http://schemas.microsoft.com/office/drawing/2014/main" id="{2589121E-B57F-449F-D68D-7DF00558F93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Govor Egona Pipana</a:t>
            </a:r>
            <a:endParaRPr/>
          </a:p>
        </p:txBody>
      </p:sp>
    </p:spTree>
    <p:extLst>
      <p:ext uri="{BB962C8B-B14F-4D97-AF65-F5344CB8AC3E}">
        <p14:creationId xmlns:p14="http://schemas.microsoft.com/office/powerpoint/2010/main" val="2742673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a:extLst>
            <a:ext uri="{FF2B5EF4-FFF2-40B4-BE49-F238E27FC236}">
              <a16:creationId xmlns:a16="http://schemas.microsoft.com/office/drawing/2014/main" id="{7E32352C-95EA-1702-21F6-70D9DD091313}"/>
            </a:ext>
          </a:extLst>
        </p:cNvPr>
        <p:cNvGrpSpPr/>
        <p:nvPr/>
      </p:nvGrpSpPr>
      <p:grpSpPr>
        <a:xfrm>
          <a:off x="0" y="0"/>
          <a:ext cx="0" cy="0"/>
          <a:chOff x="0" y="0"/>
          <a:chExt cx="0" cy="0"/>
        </a:xfrm>
      </p:grpSpPr>
      <p:sp>
        <p:nvSpPr>
          <p:cNvPr id="76" name="Google Shape;76;g164f4c21497_0_5:notes">
            <a:extLst>
              <a:ext uri="{FF2B5EF4-FFF2-40B4-BE49-F238E27FC236}">
                <a16:creationId xmlns:a16="http://schemas.microsoft.com/office/drawing/2014/main" id="{1CC70180-4A88-921E-8AA5-E68252176FC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a:extLst>
              <a:ext uri="{FF2B5EF4-FFF2-40B4-BE49-F238E27FC236}">
                <a16:creationId xmlns:a16="http://schemas.microsoft.com/office/drawing/2014/main" id="{F5EF202E-60F9-6D84-1038-385F3A944AA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Govor Egona Pipana</a:t>
            </a:r>
            <a:endParaRPr/>
          </a:p>
        </p:txBody>
      </p:sp>
    </p:spTree>
    <p:extLst>
      <p:ext uri="{BB962C8B-B14F-4D97-AF65-F5344CB8AC3E}">
        <p14:creationId xmlns:p14="http://schemas.microsoft.com/office/powerpoint/2010/main" val="10949852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a:extLst>
            <a:ext uri="{FF2B5EF4-FFF2-40B4-BE49-F238E27FC236}">
              <a16:creationId xmlns:a16="http://schemas.microsoft.com/office/drawing/2014/main" id="{295A885D-E36E-D05F-2ABF-449A47FCFC6E}"/>
            </a:ext>
          </a:extLst>
        </p:cNvPr>
        <p:cNvGrpSpPr/>
        <p:nvPr/>
      </p:nvGrpSpPr>
      <p:grpSpPr>
        <a:xfrm>
          <a:off x="0" y="0"/>
          <a:ext cx="0" cy="0"/>
          <a:chOff x="0" y="0"/>
          <a:chExt cx="0" cy="0"/>
        </a:xfrm>
      </p:grpSpPr>
      <p:sp>
        <p:nvSpPr>
          <p:cNvPr id="76" name="Google Shape;76;g164f4c21497_0_5:notes">
            <a:extLst>
              <a:ext uri="{FF2B5EF4-FFF2-40B4-BE49-F238E27FC236}">
                <a16:creationId xmlns:a16="http://schemas.microsoft.com/office/drawing/2014/main" id="{CB280187-89F1-98D8-5972-0BF9996EEE4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a:extLst>
              <a:ext uri="{FF2B5EF4-FFF2-40B4-BE49-F238E27FC236}">
                <a16:creationId xmlns:a16="http://schemas.microsoft.com/office/drawing/2014/main" id="{194272DB-868B-043D-BD0E-DC8DEE7A0A0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028338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0BDEEA86-5237-22F4-01D6-00DD4C13798F}"/>
            </a:ext>
          </a:extLst>
        </p:cNvPr>
        <p:cNvGrpSpPr/>
        <p:nvPr/>
      </p:nvGrpSpPr>
      <p:grpSpPr>
        <a:xfrm>
          <a:off x="0" y="0"/>
          <a:ext cx="0" cy="0"/>
          <a:chOff x="0" y="0"/>
          <a:chExt cx="0" cy="0"/>
        </a:xfrm>
      </p:grpSpPr>
      <p:sp>
        <p:nvSpPr>
          <p:cNvPr id="51" name="Google Shape;51;p:notes">
            <a:extLst>
              <a:ext uri="{FF2B5EF4-FFF2-40B4-BE49-F238E27FC236}">
                <a16:creationId xmlns:a16="http://schemas.microsoft.com/office/drawing/2014/main" id="{D09D9EA5-6E74-9F64-E7F5-B077B90124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a:extLst>
              <a:ext uri="{FF2B5EF4-FFF2-40B4-BE49-F238E27FC236}">
                <a16:creationId xmlns:a16="http://schemas.microsoft.com/office/drawing/2014/main" id="{C90C004B-BF16-5997-2E51-670E645AE48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sl-SI"/>
          </a:p>
        </p:txBody>
      </p:sp>
    </p:spTree>
    <p:extLst>
      <p:ext uri="{BB962C8B-B14F-4D97-AF65-F5344CB8AC3E}">
        <p14:creationId xmlns:p14="http://schemas.microsoft.com/office/powerpoint/2010/main" val="17174529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64f4c2149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err="1"/>
              <a:t>Naloge</a:t>
            </a:r>
            <a:r>
              <a:rPr lang="en-US"/>
              <a:t> so </a:t>
            </a:r>
            <a:r>
              <a:rPr lang="en-US" err="1"/>
              <a:t>prirejene</a:t>
            </a:r>
            <a:r>
              <a:rPr lang="en-US"/>
              <a:t> po </a:t>
            </a:r>
            <a:r>
              <a:rPr lang="en-US" err="1"/>
              <a:t>Sklepu</a:t>
            </a:r>
            <a:r>
              <a:rPr lang="en-US"/>
              <a:t> </a:t>
            </a:r>
            <a:r>
              <a:rPr lang="en-US" err="1"/>
              <a:t>imenovanja</a:t>
            </a:r>
            <a:r>
              <a:rPr lang="en-US"/>
              <a:t> 17. 9. 24.</a:t>
            </a:r>
          </a:p>
        </p:txBody>
      </p:sp>
    </p:spTree>
    <p:extLst>
      <p:ext uri="{BB962C8B-B14F-4D97-AF65-F5344CB8AC3E}">
        <p14:creationId xmlns:p14="http://schemas.microsoft.com/office/powerpoint/2010/main" val="13530890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381000" y="685800"/>
            <a:ext cx="6096000" cy="3429000"/>
          </a:xfrm>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90683950-DB96-4918-B5A7-1D68C2DD838D}" type="slidenum">
              <a:rPr lang="sl-SI" smtClean="0"/>
              <a:t>25</a:t>
            </a:fld>
            <a:endParaRPr lang="sl-SI"/>
          </a:p>
        </p:txBody>
      </p:sp>
    </p:spTree>
    <p:extLst>
      <p:ext uri="{BB962C8B-B14F-4D97-AF65-F5344CB8AC3E}">
        <p14:creationId xmlns:p14="http://schemas.microsoft.com/office/powerpoint/2010/main" val="28845602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381000" y="685800"/>
            <a:ext cx="6096000" cy="3429000"/>
          </a:xfrm>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90683950-DB96-4918-B5A7-1D68C2DD838D}" type="slidenum">
              <a:rPr lang="sl-SI" smtClean="0"/>
              <a:t>26</a:t>
            </a:fld>
            <a:endParaRPr lang="sl-SI"/>
          </a:p>
        </p:txBody>
      </p:sp>
    </p:spTree>
    <p:extLst>
      <p:ext uri="{BB962C8B-B14F-4D97-AF65-F5344CB8AC3E}">
        <p14:creationId xmlns:p14="http://schemas.microsoft.com/office/powerpoint/2010/main" val="16176422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64f4c2149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err="1"/>
              <a:t>Vseživljenjski</a:t>
            </a:r>
            <a:r>
              <a:rPr lang="en-US"/>
              <a:t> in </a:t>
            </a:r>
            <a:r>
              <a:rPr lang="en-US" err="1"/>
              <a:t>inkluzivnostni</a:t>
            </a:r>
            <a:r>
              <a:rPr lang="en-US"/>
              <a:t> </a:t>
            </a:r>
            <a:r>
              <a:rPr lang="en-US" err="1"/>
              <a:t>pristop</a:t>
            </a:r>
            <a:r>
              <a:rPr lang="en-US"/>
              <a:t> </a:t>
            </a:r>
            <a:r>
              <a:rPr lang="en-US" err="1"/>
              <a:t>naj</a:t>
            </a:r>
            <a:r>
              <a:rPr lang="en-US"/>
              <a:t> </a:t>
            </a:r>
            <a:r>
              <a:rPr lang="en-US" err="1"/>
              <a:t>postaneta</a:t>
            </a:r>
            <a:r>
              <a:rPr lang="en-US"/>
              <a:t> </a:t>
            </a:r>
            <a:r>
              <a:rPr lang="en-US" err="1"/>
              <a:t>temeljni</a:t>
            </a:r>
            <a:r>
              <a:rPr lang="en-US"/>
              <a:t> </a:t>
            </a:r>
            <a:r>
              <a:rPr lang="en-US" err="1"/>
              <a:t>načeli</a:t>
            </a:r>
            <a:r>
              <a:rPr lang="en-US"/>
              <a:t> </a:t>
            </a:r>
            <a:r>
              <a:rPr lang="en-US" err="1"/>
              <a:t>pri</a:t>
            </a:r>
            <a:r>
              <a:rPr lang="en-US"/>
              <a:t> </a:t>
            </a:r>
            <a:r>
              <a:rPr lang="en-US" err="1"/>
              <a:t>pripravi</a:t>
            </a:r>
            <a:r>
              <a:rPr lang="en-US"/>
              <a:t> </a:t>
            </a:r>
            <a:r>
              <a:rPr lang="en-US" err="1"/>
              <a:t>izobraževalnih</a:t>
            </a:r>
            <a:r>
              <a:rPr lang="en-US"/>
              <a:t> </a:t>
            </a:r>
            <a:r>
              <a:rPr lang="en-US" err="1"/>
              <a:t>programov</a:t>
            </a:r>
            <a:r>
              <a:rPr lang="en-US"/>
              <a:t> in </a:t>
            </a:r>
            <a:r>
              <a:rPr lang="en-US" err="1"/>
              <a:t>razvoju</a:t>
            </a:r>
            <a:r>
              <a:rPr lang="en-US"/>
              <a:t> </a:t>
            </a:r>
            <a:r>
              <a:rPr lang="en-US" err="1"/>
              <a:t>drugih</a:t>
            </a:r>
            <a:r>
              <a:rPr lang="en-US"/>
              <a:t> </a:t>
            </a:r>
            <a:r>
              <a:rPr lang="en-US" err="1"/>
              <a:t>oblik</a:t>
            </a:r>
            <a:r>
              <a:rPr lang="en-US"/>
              <a:t> </a:t>
            </a:r>
            <a:r>
              <a:rPr lang="en-US" err="1"/>
              <a:t>izobraževanja</a:t>
            </a:r>
            <a:r>
              <a:rPr lang="en-US"/>
              <a:t>, ki </a:t>
            </a:r>
            <a:r>
              <a:rPr lang="en-US" err="1"/>
              <a:t>vodijo</a:t>
            </a:r>
            <a:r>
              <a:rPr lang="en-US"/>
              <a:t> do </a:t>
            </a:r>
            <a:r>
              <a:rPr lang="en-US" err="1"/>
              <a:t>poklicne</a:t>
            </a:r>
            <a:r>
              <a:rPr lang="en-US"/>
              <a:t> </a:t>
            </a:r>
            <a:r>
              <a:rPr lang="en-US" err="1"/>
              <a:t>kvalifikacije</a:t>
            </a:r>
            <a:r>
              <a:rPr lang="en-US"/>
              <a:t>. </a:t>
            </a:r>
            <a:r>
              <a:rPr lang="en-US" err="1"/>
              <a:t>Cilj</a:t>
            </a:r>
            <a:r>
              <a:rPr lang="en-US"/>
              <a:t> je v </a:t>
            </a:r>
            <a:r>
              <a:rPr lang="en-US" err="1"/>
              <a:t>večji</a:t>
            </a:r>
            <a:r>
              <a:rPr lang="en-US"/>
              <a:t> meri </a:t>
            </a:r>
            <a:r>
              <a:rPr lang="en-US" err="1"/>
              <a:t>povezati</a:t>
            </a:r>
            <a:r>
              <a:rPr lang="en-US"/>
              <a:t> in </a:t>
            </a:r>
            <a:r>
              <a:rPr lang="en-US" err="1"/>
              <a:t>nadgraditi</a:t>
            </a:r>
            <a:r>
              <a:rPr lang="en-US"/>
              <a:t> </a:t>
            </a:r>
            <a:r>
              <a:rPr lang="en-US" err="1"/>
              <a:t>različne</a:t>
            </a:r>
            <a:r>
              <a:rPr lang="en-US"/>
              <a:t> </a:t>
            </a:r>
            <a:r>
              <a:rPr lang="en-US" err="1"/>
              <a:t>segmente</a:t>
            </a:r>
            <a:r>
              <a:rPr lang="en-US"/>
              <a:t> </a:t>
            </a:r>
            <a:r>
              <a:rPr lang="en-US" err="1"/>
              <a:t>poklicnega</a:t>
            </a:r>
            <a:r>
              <a:rPr lang="en-US"/>
              <a:t> in </a:t>
            </a:r>
            <a:r>
              <a:rPr lang="en-US" err="1"/>
              <a:t>strokovnega</a:t>
            </a:r>
            <a:r>
              <a:rPr lang="en-US"/>
              <a:t> </a:t>
            </a:r>
            <a:r>
              <a:rPr lang="en-US" err="1"/>
              <a:t>izobraževanja</a:t>
            </a:r>
            <a:r>
              <a:rPr lang="en-US"/>
              <a:t>, ki </a:t>
            </a:r>
            <a:r>
              <a:rPr lang="en-US" err="1"/>
              <a:t>zajemajo</a:t>
            </a:r>
            <a:r>
              <a:rPr lang="en-US"/>
              <a:t> </a:t>
            </a:r>
            <a:r>
              <a:rPr lang="en-US" err="1"/>
              <a:t>celotno</a:t>
            </a:r>
            <a:r>
              <a:rPr lang="en-US"/>
              <a:t> </a:t>
            </a:r>
            <a:r>
              <a:rPr lang="en-US" err="1"/>
              <a:t>formalno</a:t>
            </a:r>
            <a:r>
              <a:rPr lang="en-US"/>
              <a:t> PSI in </a:t>
            </a:r>
            <a:r>
              <a:rPr lang="en-US" err="1"/>
              <a:t>tudi</a:t>
            </a:r>
            <a:r>
              <a:rPr lang="en-US"/>
              <a:t> </a:t>
            </a:r>
            <a:r>
              <a:rPr lang="en-US" err="1"/>
              <a:t>oblike</a:t>
            </a:r>
            <a:r>
              <a:rPr lang="en-US"/>
              <a:t> </a:t>
            </a:r>
            <a:r>
              <a:rPr lang="en-US" err="1"/>
              <a:t>neformalnega</a:t>
            </a:r>
            <a:r>
              <a:rPr lang="en-US"/>
              <a:t> in </a:t>
            </a:r>
            <a:r>
              <a:rPr lang="en-US" err="1"/>
              <a:t>priložnostnega</a:t>
            </a:r>
            <a:r>
              <a:rPr lang="en-US"/>
              <a:t> </a:t>
            </a:r>
            <a:r>
              <a:rPr lang="en-US" err="1"/>
              <a:t>učenja</a:t>
            </a:r>
            <a:r>
              <a:rPr lang="en-US"/>
              <a:t> </a:t>
            </a:r>
            <a:r>
              <a:rPr lang="en-US" err="1"/>
              <a:t>ter</a:t>
            </a:r>
            <a:r>
              <a:rPr lang="en-US"/>
              <a:t> z </a:t>
            </a:r>
            <a:r>
              <a:rPr lang="en-US" err="1"/>
              <a:t>delovnimi</a:t>
            </a:r>
            <a:r>
              <a:rPr lang="en-US"/>
              <a:t> </a:t>
            </a:r>
            <a:r>
              <a:rPr lang="en-US" err="1"/>
              <a:t>izkušnjami</a:t>
            </a:r>
            <a:r>
              <a:rPr lang="en-US"/>
              <a:t> </a:t>
            </a:r>
            <a:r>
              <a:rPr lang="en-US" err="1"/>
              <a:t>pridobljenega</a:t>
            </a:r>
            <a:r>
              <a:rPr lang="en-US"/>
              <a:t> </a:t>
            </a:r>
            <a:r>
              <a:rPr lang="en-US" err="1"/>
              <a:t>znanja</a:t>
            </a:r>
            <a:r>
              <a:rPr lang="en-US"/>
              <a:t> in s </a:t>
            </a:r>
            <a:r>
              <a:rPr lang="en-US" err="1"/>
              <a:t>tem</a:t>
            </a:r>
            <a:r>
              <a:rPr lang="en-US"/>
              <a:t> </a:t>
            </a:r>
            <a:r>
              <a:rPr lang="en-US" err="1"/>
              <a:t>povezanega</a:t>
            </a:r>
            <a:r>
              <a:rPr lang="en-US"/>
              <a:t> </a:t>
            </a:r>
            <a:r>
              <a:rPr lang="en-US" err="1"/>
              <a:t>priznavanja</a:t>
            </a:r>
            <a:r>
              <a:rPr lang="en-US"/>
              <a:t> </a:t>
            </a:r>
            <a:r>
              <a:rPr lang="en-US" err="1"/>
              <a:t>znanja</a:t>
            </a:r>
            <a:r>
              <a:rPr lang="en-US"/>
              <a:t>, </a:t>
            </a:r>
            <a:r>
              <a:rPr lang="en-US" err="1"/>
              <a:t>pridobljenega</a:t>
            </a:r>
            <a:r>
              <a:rPr lang="en-US"/>
              <a:t> po </a:t>
            </a:r>
            <a:r>
              <a:rPr lang="en-US" err="1"/>
              <a:t>različnih</a:t>
            </a:r>
            <a:r>
              <a:rPr lang="en-US"/>
              <a:t> </a:t>
            </a:r>
            <a:r>
              <a:rPr lang="en-US" err="1"/>
              <a:t>poteh</a:t>
            </a:r>
            <a:r>
              <a:rPr lang="en-US"/>
              <a:t>. </a:t>
            </a:r>
            <a:endParaRPr lang="sl-SI"/>
          </a:p>
          <a:p>
            <a:pPr marL="0" indent="0">
              <a:buNone/>
            </a:pPr>
            <a:r>
              <a:rPr lang="en-US"/>
              <a:t>S </a:t>
            </a:r>
            <a:r>
              <a:rPr lang="en-US" err="1"/>
              <a:t>kurikularnimi</a:t>
            </a:r>
            <a:r>
              <a:rPr lang="en-US"/>
              <a:t> </a:t>
            </a:r>
            <a:r>
              <a:rPr lang="en-US" err="1"/>
              <a:t>rešitvami</a:t>
            </a:r>
            <a:r>
              <a:rPr lang="en-US"/>
              <a:t> </a:t>
            </a:r>
            <a:r>
              <a:rPr lang="en-US" err="1"/>
              <a:t>na</a:t>
            </a:r>
            <a:r>
              <a:rPr lang="en-US"/>
              <a:t> </a:t>
            </a:r>
            <a:r>
              <a:rPr lang="en-US" err="1"/>
              <a:t>nacionalni</a:t>
            </a:r>
            <a:r>
              <a:rPr lang="en-US"/>
              <a:t> in </a:t>
            </a:r>
            <a:r>
              <a:rPr lang="en-US" err="1"/>
              <a:t>šolski</a:t>
            </a:r>
            <a:r>
              <a:rPr lang="en-US"/>
              <a:t> </a:t>
            </a:r>
            <a:r>
              <a:rPr lang="en-US" err="1"/>
              <a:t>ravni</a:t>
            </a:r>
            <a:r>
              <a:rPr lang="en-US"/>
              <a:t> se </a:t>
            </a:r>
            <a:r>
              <a:rPr lang="en-US" err="1"/>
              <a:t>bomo</a:t>
            </a:r>
            <a:r>
              <a:rPr lang="en-US"/>
              <a:t> </a:t>
            </a:r>
            <a:r>
              <a:rPr lang="en-US" err="1"/>
              <a:t>odzivali</a:t>
            </a:r>
            <a:r>
              <a:rPr lang="en-US"/>
              <a:t> </a:t>
            </a:r>
            <a:r>
              <a:rPr lang="en-US" err="1"/>
              <a:t>na</a:t>
            </a:r>
            <a:r>
              <a:rPr lang="en-US"/>
              <a:t> </a:t>
            </a:r>
            <a:r>
              <a:rPr lang="en-US" err="1"/>
              <a:t>potrebe</a:t>
            </a:r>
            <a:r>
              <a:rPr lang="en-US"/>
              <a:t> in </a:t>
            </a:r>
            <a:r>
              <a:rPr lang="en-US" err="1"/>
              <a:t>specifiko</a:t>
            </a:r>
            <a:r>
              <a:rPr lang="en-US"/>
              <a:t> </a:t>
            </a:r>
            <a:r>
              <a:rPr lang="en-US" err="1"/>
              <a:t>različnih</a:t>
            </a:r>
            <a:r>
              <a:rPr lang="en-US"/>
              <a:t> </a:t>
            </a:r>
            <a:r>
              <a:rPr lang="en-US" err="1"/>
              <a:t>ciljnih</a:t>
            </a:r>
            <a:r>
              <a:rPr lang="en-US"/>
              <a:t> </a:t>
            </a:r>
            <a:r>
              <a:rPr lang="en-US" err="1"/>
              <a:t>skupin</a:t>
            </a:r>
            <a:r>
              <a:rPr lang="en-US"/>
              <a:t> glede </a:t>
            </a:r>
            <a:r>
              <a:rPr lang="en-US" err="1"/>
              <a:t>na</a:t>
            </a:r>
            <a:r>
              <a:rPr lang="en-US"/>
              <a:t> </a:t>
            </a:r>
            <a:r>
              <a:rPr lang="en-US" err="1"/>
              <a:t>njihovo</a:t>
            </a:r>
            <a:r>
              <a:rPr lang="en-US"/>
              <a:t> starost (</a:t>
            </a:r>
            <a:r>
              <a:rPr lang="en-US" err="1"/>
              <a:t>mladina</a:t>
            </a:r>
            <a:r>
              <a:rPr lang="en-US"/>
              <a:t>, </a:t>
            </a:r>
            <a:r>
              <a:rPr lang="en-US" err="1"/>
              <a:t>odrasli</a:t>
            </a:r>
            <a:r>
              <a:rPr lang="en-US"/>
              <a:t>), glede </a:t>
            </a:r>
            <a:r>
              <a:rPr lang="en-US" err="1"/>
              <a:t>na</a:t>
            </a:r>
            <a:r>
              <a:rPr lang="en-US"/>
              <a:t> </a:t>
            </a:r>
            <a:r>
              <a:rPr lang="en-US" err="1"/>
              <a:t>njihove</a:t>
            </a:r>
            <a:r>
              <a:rPr lang="en-US"/>
              <a:t> </a:t>
            </a:r>
            <a:r>
              <a:rPr lang="en-US" err="1"/>
              <a:t>kognitivne</a:t>
            </a:r>
            <a:r>
              <a:rPr lang="en-US"/>
              <a:t> in </a:t>
            </a:r>
            <a:r>
              <a:rPr lang="en-US" err="1"/>
              <a:t>funkcionalne</a:t>
            </a:r>
            <a:r>
              <a:rPr lang="en-US"/>
              <a:t> </a:t>
            </a:r>
            <a:r>
              <a:rPr lang="en-US" err="1"/>
              <a:t>zmožnosti</a:t>
            </a:r>
            <a:r>
              <a:rPr lang="en-US"/>
              <a:t> (</a:t>
            </a:r>
            <a:r>
              <a:rPr lang="en-US" err="1"/>
              <a:t>nadarjeni</a:t>
            </a:r>
            <a:r>
              <a:rPr lang="en-US"/>
              <a:t>, </a:t>
            </a:r>
            <a:r>
              <a:rPr lang="en-US" err="1"/>
              <a:t>osebe</a:t>
            </a:r>
            <a:r>
              <a:rPr lang="en-US"/>
              <a:t> s </a:t>
            </a:r>
            <a:r>
              <a:rPr lang="en-US" err="1"/>
              <a:t>posebnimi</a:t>
            </a:r>
            <a:r>
              <a:rPr lang="en-US"/>
              <a:t> </a:t>
            </a:r>
            <a:r>
              <a:rPr lang="en-US" err="1"/>
              <a:t>potrebami</a:t>
            </a:r>
            <a:r>
              <a:rPr lang="en-US"/>
              <a:t>) </a:t>
            </a:r>
            <a:r>
              <a:rPr lang="en-US" err="1"/>
              <a:t>ali</a:t>
            </a:r>
            <a:r>
              <a:rPr lang="en-US"/>
              <a:t> glede </a:t>
            </a:r>
            <a:r>
              <a:rPr lang="en-US" err="1"/>
              <a:t>na</a:t>
            </a:r>
            <a:r>
              <a:rPr lang="en-US"/>
              <a:t> </a:t>
            </a:r>
            <a:r>
              <a:rPr lang="en-US" err="1"/>
              <a:t>druge</a:t>
            </a:r>
            <a:r>
              <a:rPr lang="en-US"/>
              <a:t> </a:t>
            </a:r>
            <a:r>
              <a:rPr lang="en-US" err="1"/>
              <a:t>življenjske</a:t>
            </a:r>
            <a:r>
              <a:rPr lang="en-US"/>
              <a:t> </a:t>
            </a:r>
            <a:r>
              <a:rPr lang="en-US" err="1"/>
              <a:t>okoliščine</a:t>
            </a:r>
            <a:r>
              <a:rPr lang="en-US"/>
              <a:t>, ki </a:t>
            </a:r>
            <a:r>
              <a:rPr lang="en-US" err="1"/>
              <a:t>vplivajo</a:t>
            </a:r>
            <a:r>
              <a:rPr lang="en-US"/>
              <a:t> </a:t>
            </a:r>
            <a:r>
              <a:rPr lang="en-US" err="1"/>
              <a:t>na</a:t>
            </a:r>
            <a:r>
              <a:rPr lang="en-US"/>
              <a:t> </a:t>
            </a:r>
            <a:r>
              <a:rPr lang="en-US" err="1"/>
              <a:t>njihove</a:t>
            </a:r>
            <a:r>
              <a:rPr lang="en-US"/>
              <a:t> </a:t>
            </a:r>
            <a:r>
              <a:rPr lang="en-US" err="1"/>
              <a:t>možnosti</a:t>
            </a:r>
            <a:r>
              <a:rPr lang="en-US"/>
              <a:t> </a:t>
            </a:r>
            <a:r>
              <a:rPr lang="en-US" err="1"/>
              <a:t>izobraževanja</a:t>
            </a:r>
            <a:r>
              <a:rPr lang="en-US"/>
              <a:t> in </a:t>
            </a:r>
            <a:r>
              <a:rPr lang="en-US" err="1"/>
              <a:t>učenja</a:t>
            </a:r>
            <a:r>
              <a:rPr lang="en-US"/>
              <a:t> (</a:t>
            </a:r>
            <a:r>
              <a:rPr lang="en-US" err="1"/>
              <a:t>ljudje</a:t>
            </a:r>
            <a:r>
              <a:rPr lang="en-US"/>
              <a:t> z </a:t>
            </a:r>
            <a:r>
              <a:rPr lang="en-US" err="1"/>
              <a:t>nizkim</a:t>
            </a:r>
            <a:r>
              <a:rPr lang="en-US"/>
              <a:t> </a:t>
            </a:r>
            <a:r>
              <a:rPr lang="en-US" err="1"/>
              <a:t>socialno-ekonomskim</a:t>
            </a:r>
            <a:r>
              <a:rPr lang="en-US"/>
              <a:t> </a:t>
            </a:r>
            <a:r>
              <a:rPr lang="en-US" err="1"/>
              <a:t>statusom</a:t>
            </a:r>
            <a:r>
              <a:rPr lang="en-US"/>
              <a:t>, </a:t>
            </a:r>
            <a:r>
              <a:rPr lang="en-US" err="1"/>
              <a:t>manjšine</a:t>
            </a:r>
            <a:r>
              <a:rPr lang="en-US"/>
              <a:t>, </a:t>
            </a:r>
            <a:r>
              <a:rPr lang="en-US" err="1"/>
              <a:t>priseljenci</a:t>
            </a:r>
            <a:r>
              <a:rPr lang="en-US"/>
              <a:t>, </a:t>
            </a:r>
            <a:r>
              <a:rPr lang="en-US" err="1"/>
              <a:t>begunci</a:t>
            </a:r>
            <a:r>
              <a:rPr lang="en-US"/>
              <a:t> </a:t>
            </a:r>
            <a:r>
              <a:rPr lang="en-US" err="1"/>
              <a:t>idr</a:t>
            </a:r>
            <a:r>
              <a:rPr lang="en-US"/>
              <a:t>.) </a:t>
            </a:r>
            <a:r>
              <a:rPr lang="en-US" err="1"/>
              <a:t>Okrepiti</a:t>
            </a:r>
            <a:r>
              <a:rPr lang="en-US"/>
              <a:t> </a:t>
            </a:r>
            <a:r>
              <a:rPr lang="en-US" err="1"/>
              <a:t>želimo</a:t>
            </a:r>
            <a:r>
              <a:rPr lang="en-US"/>
              <a:t> </a:t>
            </a:r>
            <a:r>
              <a:rPr lang="en-US" err="1"/>
              <a:t>vključujočo</a:t>
            </a:r>
            <a:r>
              <a:rPr lang="en-US"/>
              <a:t> </a:t>
            </a:r>
            <a:r>
              <a:rPr lang="en-US" err="1"/>
              <a:t>naravo</a:t>
            </a:r>
            <a:r>
              <a:rPr lang="en-US"/>
              <a:t> PSI, ki </a:t>
            </a:r>
            <a:r>
              <a:rPr lang="en-US" err="1"/>
              <a:t>omogoča</a:t>
            </a:r>
            <a:r>
              <a:rPr lang="en-US"/>
              <a:t> </a:t>
            </a:r>
            <a:r>
              <a:rPr lang="en-US" err="1"/>
              <a:t>razvoj</a:t>
            </a:r>
            <a:r>
              <a:rPr lang="en-US"/>
              <a:t> </a:t>
            </a:r>
            <a:r>
              <a:rPr lang="en-US" err="1"/>
              <a:t>potencialov</a:t>
            </a:r>
            <a:r>
              <a:rPr lang="en-US"/>
              <a:t> in </a:t>
            </a:r>
            <a:r>
              <a:rPr lang="en-US" err="1"/>
              <a:t>podpira</a:t>
            </a:r>
            <a:r>
              <a:rPr lang="en-US"/>
              <a:t> </a:t>
            </a:r>
            <a:r>
              <a:rPr lang="en-US" err="1"/>
              <a:t>odličnost</a:t>
            </a:r>
            <a:r>
              <a:rPr lang="en-US"/>
              <a:t> </a:t>
            </a:r>
            <a:r>
              <a:rPr lang="en-US" err="1"/>
              <a:t>pri</a:t>
            </a:r>
            <a:r>
              <a:rPr lang="en-US"/>
              <a:t> </a:t>
            </a:r>
            <a:r>
              <a:rPr lang="en-US" err="1"/>
              <a:t>vseh</a:t>
            </a:r>
            <a:r>
              <a:rPr lang="en-US"/>
              <a:t>.</a:t>
            </a:r>
            <a:endParaRPr lang="sl-SI"/>
          </a:p>
          <a:p>
            <a:pPr marL="0" indent="0">
              <a:buNone/>
            </a:pPr>
            <a:endParaRPr lang="en-US"/>
          </a:p>
          <a:p>
            <a:pPr marL="0" lvl="0" indent="0" algn="l">
              <a:spcBef>
                <a:spcPts val="0"/>
              </a:spcBef>
              <a:spcAft>
                <a:spcPts val="0"/>
              </a:spcAft>
              <a:buNone/>
            </a:pPr>
            <a:endParaRPr lang="sl-SI"/>
          </a:p>
        </p:txBody>
      </p:sp>
    </p:spTree>
    <p:extLst>
      <p:ext uri="{BB962C8B-B14F-4D97-AF65-F5344CB8AC3E}">
        <p14:creationId xmlns:p14="http://schemas.microsoft.com/office/powerpoint/2010/main" val="5055817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64f4c2149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just">
              <a:buNone/>
            </a:pPr>
            <a:r>
              <a:rPr lang="sl-SI"/>
              <a:t>Ključni izzivi višješolskega strokovnega izobraževanja so povezani z razmislekom </a:t>
            </a:r>
            <a:r>
              <a:rPr lang="sl-SI" b="1"/>
              <a:t>o smeri razvoja višjega šolstva, kateri mora slediti tudi temeljita prenova Izhodišč za načrtovanje VŠP</a:t>
            </a:r>
            <a:r>
              <a:rPr lang="sl-SI"/>
              <a:t>, pomembna je prenova programov v okviru projekta, ki vključuje tudi digitalizacijo procesov, uvajanje ključnih kompetenc, nadaljnjem izobraževanju ...</a:t>
            </a:r>
          </a:p>
          <a:p>
            <a:pPr>
              <a:buNone/>
            </a:pPr>
            <a:endParaRPr lang="sl-SI"/>
          </a:p>
          <a:p>
            <a:pPr>
              <a:buNone/>
            </a:pPr>
            <a:r>
              <a:rPr lang="sl-SI"/>
              <a:t>Ugotovitve </a:t>
            </a:r>
            <a:r>
              <a:rPr lang="sl-SI" b="1"/>
              <a:t>sistemske analize in mednarodne primerjave</a:t>
            </a:r>
            <a:r>
              <a:rPr lang="sl-SI"/>
              <a:t> oziroma, kaj je pomembno morda tudi za slovenski prostor:</a:t>
            </a:r>
          </a:p>
          <a:p>
            <a:r>
              <a:rPr lang="sl-SI"/>
              <a:t>ali razmišljati o širokih oziroma specializiranih programih</a:t>
            </a:r>
          </a:p>
          <a:p>
            <a:r>
              <a:rPr lang="sl-SI"/>
              <a:t>ali razmišljati o razvoju politehniških šol in vzpostavljanju mreže šol,</a:t>
            </a:r>
          </a:p>
          <a:p>
            <a:r>
              <a:rPr lang="sl-SI"/>
              <a:t>kako spodbuditi sodelovanje izobraževalnih ustanov in gospodarstva</a:t>
            </a:r>
          </a:p>
          <a:p>
            <a:r>
              <a:rPr lang="sl-SI"/>
              <a:t>ali priznati neformalno pridobljeno znanje</a:t>
            </a:r>
          </a:p>
          <a:p>
            <a:r>
              <a:rPr lang="sl-SI"/>
              <a:t>možnosti uvajanja krajših izobraževanj in usposabljanj</a:t>
            </a:r>
          </a:p>
          <a:p>
            <a:r>
              <a:rPr lang="sl-SI"/>
              <a:t>zmanjševanje osipa v izobraževanju</a:t>
            </a:r>
          </a:p>
          <a:p>
            <a:r>
              <a:rPr lang="sl-SI"/>
              <a:t>usmerjanje v deficitarne poklice in karierno načrtovanje</a:t>
            </a:r>
          </a:p>
          <a:p>
            <a:r>
              <a:rPr lang="sl-SI"/>
              <a:t>vsebinska pestrost v programih</a:t>
            </a:r>
          </a:p>
          <a:p>
            <a:r>
              <a:rPr lang="sl-SI"/>
              <a:t>kako določiti financiranje, javno ali zasebno</a:t>
            </a:r>
          </a:p>
          <a:p>
            <a:r>
              <a:rPr lang="sl-SI"/>
              <a:t>ugotavljanje potreb na trgu dela</a:t>
            </a:r>
          </a:p>
          <a:p>
            <a:r>
              <a:rPr lang="sl-SI"/>
              <a:t>možnosti prehajanja v izobraževalnem sistemu</a:t>
            </a:r>
          </a:p>
          <a:p>
            <a:pPr marL="0" indent="0">
              <a:buNone/>
            </a:pPr>
            <a:endParaRPr lang="sl-SI"/>
          </a:p>
          <a:p>
            <a:pPr marL="0" indent="0">
              <a:buNone/>
            </a:pPr>
            <a:endParaRPr lang="sl-SI"/>
          </a:p>
          <a:p>
            <a:pPr marL="0" indent="0">
              <a:buNone/>
            </a:pPr>
            <a:r>
              <a:rPr lang="sl-SI"/>
              <a:t>Ključne kompetence</a:t>
            </a:r>
            <a:endParaRPr lang="en-US"/>
          </a:p>
          <a:p>
            <a:pPr marL="171450" indent="-171450"/>
            <a:r>
              <a:rPr lang="sl-SI" b="1"/>
              <a:t>učenje </a:t>
            </a:r>
            <a:r>
              <a:rPr lang="sl-SI"/>
              <a:t>učenja,</a:t>
            </a:r>
            <a:endParaRPr lang="en-US"/>
          </a:p>
          <a:p>
            <a:pPr marL="171450" indent="-171450"/>
            <a:r>
              <a:rPr lang="sl-SI"/>
              <a:t>načrtovanje in vodenje </a:t>
            </a:r>
            <a:r>
              <a:rPr lang="sl-SI" b="1"/>
              <a:t>kariere</a:t>
            </a:r>
            <a:r>
              <a:rPr lang="sl-SI"/>
              <a:t>,</a:t>
            </a:r>
            <a:endParaRPr lang="en-US"/>
          </a:p>
          <a:p>
            <a:pPr marL="171450" indent="-171450"/>
            <a:r>
              <a:rPr lang="sl-SI" b="1"/>
              <a:t>jezik</a:t>
            </a:r>
            <a:r>
              <a:rPr lang="sl-SI"/>
              <a:t>, </a:t>
            </a:r>
            <a:r>
              <a:rPr lang="sl-SI" b="1"/>
              <a:t>državljanstvo</a:t>
            </a:r>
            <a:r>
              <a:rPr lang="sl-SI"/>
              <a:t>, </a:t>
            </a:r>
            <a:r>
              <a:rPr lang="sl-SI" b="1"/>
              <a:t>kultura </a:t>
            </a:r>
            <a:r>
              <a:rPr lang="sl-SI"/>
              <a:t>in </a:t>
            </a:r>
            <a:r>
              <a:rPr lang="sl-SI" b="1"/>
              <a:t>umetnost</a:t>
            </a:r>
            <a:r>
              <a:rPr lang="sl-SI"/>
              <a:t>,</a:t>
            </a:r>
            <a:endParaRPr lang="en-US"/>
          </a:p>
          <a:p>
            <a:pPr marL="171450" indent="-171450"/>
            <a:r>
              <a:rPr lang="sl-SI" b="1"/>
              <a:t>digitalne </a:t>
            </a:r>
            <a:r>
              <a:rPr lang="sl-SI"/>
              <a:t>kompetence,</a:t>
            </a:r>
            <a:endParaRPr lang="en-US"/>
          </a:p>
          <a:p>
            <a:pPr marL="171450" indent="-171450"/>
            <a:r>
              <a:rPr lang="sl-SI"/>
              <a:t>kompetence za </a:t>
            </a:r>
            <a:r>
              <a:rPr lang="sl-SI" b="1" err="1"/>
              <a:t>trajnostnost</a:t>
            </a:r>
            <a:r>
              <a:rPr lang="sl-SI"/>
              <a:t>,</a:t>
            </a:r>
            <a:endParaRPr lang="en-US"/>
          </a:p>
          <a:p>
            <a:pPr marL="171450" indent="-171450"/>
            <a:r>
              <a:rPr lang="sl-SI" b="1"/>
              <a:t>podjetnost </a:t>
            </a:r>
            <a:r>
              <a:rPr lang="sl-SI"/>
              <a:t>in </a:t>
            </a:r>
            <a:r>
              <a:rPr lang="sl-SI" b="1"/>
              <a:t>finančna </a:t>
            </a:r>
            <a:r>
              <a:rPr lang="sl-SI"/>
              <a:t>pismenost ter</a:t>
            </a:r>
            <a:endParaRPr lang="en-US"/>
          </a:p>
          <a:p>
            <a:pPr marL="171450" indent="-171450"/>
            <a:r>
              <a:rPr lang="sl-SI"/>
              <a:t>celostno</a:t>
            </a:r>
            <a:r>
              <a:rPr lang="sl-SI" b="1"/>
              <a:t> zdravje </a:t>
            </a:r>
            <a:r>
              <a:rPr lang="sl-SI"/>
              <a:t>in </a:t>
            </a:r>
            <a:r>
              <a:rPr lang="sl-SI" b="1"/>
              <a:t>dobrobit</a:t>
            </a:r>
            <a:r>
              <a:rPr lang="sl-SI"/>
              <a:t>.</a:t>
            </a:r>
            <a:endParaRPr lang="en-US"/>
          </a:p>
          <a:p>
            <a:pPr marL="171450" indent="-171450"/>
            <a:endParaRPr lang="sl-SI"/>
          </a:p>
          <a:p>
            <a:pPr marL="0" indent="0">
              <a:buNone/>
            </a:pPr>
            <a:r>
              <a:rPr lang="sl-SI"/>
              <a:t>Vključevanje</a:t>
            </a:r>
            <a:endParaRPr lang="en-US"/>
          </a:p>
          <a:p>
            <a:pPr marL="171450" indent="-171450"/>
            <a:r>
              <a:rPr lang="sl-SI"/>
              <a:t>ključne kompetence se </a:t>
            </a:r>
            <a:r>
              <a:rPr lang="sl-SI" b="1"/>
              <a:t>vključujejo v vse višješolske študijske programe</a:t>
            </a:r>
            <a:endParaRPr lang="en-US"/>
          </a:p>
          <a:p>
            <a:pPr marL="171450" indent="-171450"/>
            <a:r>
              <a:rPr lang="sl-SI"/>
              <a:t>podlago predstavljajo ključne kompetence, </a:t>
            </a:r>
            <a:r>
              <a:rPr lang="sl-SI" b="1"/>
              <a:t>pridobljene v srednješolskem izobraževanju</a:t>
            </a:r>
            <a:endParaRPr lang="en-US"/>
          </a:p>
          <a:p>
            <a:pPr marL="171450" indent="-171450"/>
            <a:r>
              <a:rPr lang="sl-SI"/>
              <a:t>zahteva celosten pristop, ki vključuje načrtovanje, izvajanje in evalvacijo doseganja ključnih kompetenc</a:t>
            </a:r>
          </a:p>
          <a:p>
            <a:pPr marL="0" indent="0">
              <a:buNone/>
            </a:pPr>
            <a:endParaRPr lang="sl-SI"/>
          </a:p>
          <a:p>
            <a:pPr marL="0" indent="0">
              <a:buNone/>
            </a:pPr>
            <a:r>
              <a:rPr lang="sl-SI"/>
              <a:t>Pri umeščanju ključnih kompetenc v izobraževalne programe je treba</a:t>
            </a:r>
            <a:endParaRPr lang="en-US"/>
          </a:p>
          <a:p>
            <a:pPr marL="171450" indent="-171450"/>
            <a:r>
              <a:rPr lang="sl-SI" b="1"/>
              <a:t>povezovati strokovno in praktično znanje</a:t>
            </a:r>
            <a:r>
              <a:rPr lang="sl-SI"/>
              <a:t> s ključnimi kompetencami</a:t>
            </a:r>
            <a:endParaRPr lang="en-US"/>
          </a:p>
          <a:p>
            <a:pPr marL="171450" indent="-171450"/>
            <a:r>
              <a:rPr lang="sl-SI" b="1"/>
              <a:t>uvajati </a:t>
            </a:r>
            <a:r>
              <a:rPr lang="sl-SI"/>
              <a:t>ključne kompetence </a:t>
            </a:r>
            <a:r>
              <a:rPr lang="sl-SI" b="1"/>
              <a:t>v vse faze študijskega procesa</a:t>
            </a:r>
          </a:p>
          <a:p>
            <a:pPr marL="171450" indent="-171450"/>
            <a:r>
              <a:rPr lang="sl-SI" b="1"/>
              <a:t>razvijati kompetence</a:t>
            </a:r>
            <a:r>
              <a:rPr lang="sl-SI"/>
              <a:t> z dejavnostmi, ki jih študenti načrtujejo in izvajajo samostojno</a:t>
            </a:r>
            <a:endParaRPr lang="en-US"/>
          </a:p>
          <a:p>
            <a:pPr marL="171450" indent="-171450"/>
            <a:r>
              <a:rPr lang="sl-SI" b="1"/>
              <a:t>stopnjevati zahtevnost</a:t>
            </a:r>
            <a:r>
              <a:rPr lang="sl-SI"/>
              <a:t> in samostojnost izvedbe nalog</a:t>
            </a:r>
            <a:endParaRPr lang="en-US"/>
          </a:p>
          <a:p>
            <a:pPr marL="0" indent="0">
              <a:buNone/>
            </a:pPr>
            <a:endParaRPr lang="sl-SI"/>
          </a:p>
          <a:p>
            <a:pPr marL="0" indent="0">
              <a:buNone/>
            </a:pPr>
            <a:r>
              <a:rPr lang="sl-SI"/>
              <a:t>Didaktična priporočila</a:t>
            </a:r>
            <a:endParaRPr lang="en-US"/>
          </a:p>
          <a:p>
            <a:pPr marL="171450" indent="-171450"/>
            <a:r>
              <a:rPr lang="sl-SI" b="1"/>
              <a:t>študenti lahko sodelujejo</a:t>
            </a:r>
            <a:r>
              <a:rPr lang="sl-SI"/>
              <a:t> na ravni načrtovanja pouka, izvedbe, ocenjevanja znanja in refleksije lastnega procesa študija</a:t>
            </a:r>
            <a:endParaRPr lang="en-US"/>
          </a:p>
          <a:p>
            <a:pPr marL="171450" indent="-171450"/>
            <a:r>
              <a:rPr lang="sl-SI"/>
              <a:t>načrtovanje učnih oblik in metod, ki temeljijo na konkretnih poklicnih situacijah in se </a:t>
            </a:r>
            <a:r>
              <a:rPr lang="sl-SI" b="1"/>
              <a:t>izvajajo v stvarnem delovnem okolju</a:t>
            </a:r>
            <a:endParaRPr lang="en-US" b="1"/>
          </a:p>
          <a:p>
            <a:pPr marL="171450" indent="-171450"/>
            <a:r>
              <a:rPr lang="sl-SI"/>
              <a:t>dopolnitev učnih ciljev ter znanja, spretnosti in odnosa, z načini izkazovanja kompetenc</a:t>
            </a:r>
            <a:endParaRPr lang="en-US"/>
          </a:p>
        </p:txBody>
      </p:sp>
    </p:spTree>
    <p:extLst>
      <p:ext uri="{BB962C8B-B14F-4D97-AF65-F5344CB8AC3E}">
        <p14:creationId xmlns:p14="http://schemas.microsoft.com/office/powerpoint/2010/main" val="23581556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64f4c2149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sl-SI"/>
              <a:t>Delovni proces je vezan na opravljanje dela, specifika višjih šol pa je, da je močno usmerjeno tudi v razvijanje poslovnih kompetenc, diplomanti naj bi zasedali tudi nižje vodstvene pozicije.</a:t>
            </a:r>
            <a:endParaRPr lang="en-US"/>
          </a:p>
          <a:p>
            <a:pPr marL="0" indent="0">
              <a:buNone/>
            </a:pPr>
            <a:r>
              <a:rPr lang="sl-SI"/>
              <a:t>Poklicni standardi bodo po potrebi revidirani, v primeru 16 programov bodo vsi vsaj prečesani, če ne tudi spremenjeni.</a:t>
            </a:r>
          </a:p>
        </p:txBody>
      </p:sp>
    </p:spTree>
    <p:extLst>
      <p:ext uri="{BB962C8B-B14F-4D97-AF65-F5344CB8AC3E}">
        <p14:creationId xmlns:p14="http://schemas.microsoft.com/office/powerpoint/2010/main" val="2705871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64f4c2149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64f4c2149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sl-SI"/>
          </a:p>
        </p:txBody>
      </p:sp>
    </p:spTree>
    <p:extLst>
      <p:ext uri="{BB962C8B-B14F-4D97-AF65-F5344CB8AC3E}">
        <p14:creationId xmlns:p14="http://schemas.microsoft.com/office/powerpoint/2010/main" val="1709549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64f4c2149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sl-SI"/>
          </a:p>
        </p:txBody>
      </p:sp>
    </p:spTree>
    <p:extLst>
      <p:ext uri="{BB962C8B-B14F-4D97-AF65-F5344CB8AC3E}">
        <p14:creationId xmlns:p14="http://schemas.microsoft.com/office/powerpoint/2010/main" val="24034004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64f4c2149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sl-SI" b="1"/>
              <a:t>1.Vizija in strategija sprememb</a:t>
            </a:r>
            <a:endParaRPr lang="sl-SI"/>
          </a:p>
          <a:p>
            <a:pPr marL="0" indent="0">
              <a:buNone/>
            </a:pPr>
            <a:r>
              <a:rPr lang="sl-SI"/>
              <a:t>Vodstvo mora imeti jasno vizijo o ciljih sprememb in smernicah za prihodnji razvoj. Vizija vključuje prilagoditve učnih programov, vpeljavo novih pedagoških metod, digitalizacijo, trajnostni razvoj ter usmerjenost k bolj povezovalnemu in interaktivnemu načinu poučevanja. S skrbnim strateškim načrtovanjem vodstvo določa cilje, načine izvedbe in spremljanje uspešnosti sprememb.</a:t>
            </a:r>
          </a:p>
          <a:p>
            <a:pPr marL="0" indent="0">
              <a:buNone/>
            </a:pPr>
            <a:r>
              <a:rPr lang="sl-SI" b="1"/>
              <a:t>2. Spodbujanje sodelovanja in vključenosti</a:t>
            </a:r>
            <a:endParaRPr lang="sl-SI"/>
          </a:p>
          <a:p>
            <a:pPr marL="0" indent="0">
              <a:buNone/>
            </a:pPr>
            <a:r>
              <a:rPr lang="sl-SI"/>
              <a:t>Vodstvo ustvarja prostor za vključevanje predavateljev, zaposlenih, študentov in širše akademske skupnosti v proces uvajanja sprememb. To vključuje redno komunikacijo, spodbujanje povratnih informacij in podporo kolektivnemu odločanju. Vključujoče okolje prispeva k občutku pripadnosti in spodbuja proaktivno sodelovanje pri uvajanju sprememb.</a:t>
            </a:r>
          </a:p>
          <a:p>
            <a:pPr marL="0" indent="0">
              <a:buNone/>
            </a:pPr>
            <a:r>
              <a:rPr lang="sl-SI" b="1"/>
              <a:t>3. Razvoj organizacijske kulture</a:t>
            </a:r>
            <a:endParaRPr lang="sl-SI"/>
          </a:p>
          <a:p>
            <a:pPr marL="0" indent="0">
              <a:buNone/>
            </a:pPr>
            <a:r>
              <a:rPr lang="sl-SI"/>
              <a:t>Uvedba sprememb zahteva kulturo, ki podpira inovacije, odprtost do sprememb in učenje. Vodstvo naj vzpostaviti pozitivno organizacijsko kulturo, kjer so zaposleni in študenti spodbujeni k sprejemanju novih izzivov, raziskovanju novih znanj in pristopov ter prilagajanju novim zahtevam.</a:t>
            </a:r>
          </a:p>
          <a:p>
            <a:pPr marL="0" indent="0">
              <a:buNone/>
            </a:pPr>
            <a:r>
              <a:rPr lang="sl-SI" b="1"/>
              <a:t>4. Podpora profesionalnemu razvoju</a:t>
            </a:r>
            <a:endParaRPr lang="sl-SI"/>
          </a:p>
          <a:p>
            <a:pPr marL="0" indent="0">
              <a:buNone/>
            </a:pPr>
            <a:r>
              <a:rPr lang="sl-SI"/>
              <a:t>Vodstvo naj omogoči razvoj in usposabljanje kadrov, saj so predavatelji in strokovno osebje ključen dejavnik pri izvajanju sprememb. To vključuje podporo pri pridobivanju novih kompetenc, kot so digitalne veščine, novi pedagoški pristopi in metode poučevanja, ter druge spretnosti, ki so potrebne za uspešno izvajanje novih strategij in praks.</a:t>
            </a:r>
          </a:p>
          <a:p>
            <a:pPr marL="0" indent="0">
              <a:buNone/>
            </a:pPr>
            <a:r>
              <a:rPr lang="sl-SI"/>
              <a:t>5. </a:t>
            </a:r>
            <a:r>
              <a:rPr lang="sl-SI" b="1"/>
              <a:t>Spremljanje in ocenjevanje učinkov</a:t>
            </a:r>
            <a:endParaRPr lang="sl-SI"/>
          </a:p>
          <a:p>
            <a:pPr marL="0" indent="0">
              <a:buNone/>
            </a:pPr>
            <a:r>
              <a:rPr lang="sl-SI"/>
              <a:t>Vodstvo je odgovorno za spremljanje napredka in ocenjevanje uspešnosti uvajanja sprememb. To vključuje določanje meril uspešnosti, redno zbiranje povratnih informacij ter izvedbo potrebnih prilagoditev na podlagi analiziranih podatkov.</a:t>
            </a:r>
            <a:endParaRPr lang="en-US"/>
          </a:p>
          <a:p>
            <a:pPr marL="0" indent="0">
              <a:buNone/>
            </a:pPr>
            <a:r>
              <a:rPr lang="sl-SI"/>
              <a:t>6. </a:t>
            </a:r>
            <a:r>
              <a:rPr lang="sl-SI" b="1"/>
              <a:t>Povezovanje z zunanjimi partnerji</a:t>
            </a:r>
            <a:endParaRPr lang="sl-SI"/>
          </a:p>
          <a:p>
            <a:pPr marL="0" indent="0">
              <a:buNone/>
            </a:pPr>
            <a:r>
              <a:rPr lang="sl-SI"/>
              <a:t>Vodstvo visokih šol je pogosto tisto, ki vzpostavlja strateška partnerstva z drugimi ustanovami in podjetji, industrijo, vlado in raziskovalnimi institucijami. Tovrstna partnerstva pomagajo pri pridobivanju virov, novih znanj ter možnostih za praktične izkušnje študentov, ki so pomembne za izvajanje in prilagoditve sprememb</a:t>
            </a:r>
          </a:p>
          <a:p>
            <a:pPr marL="0" indent="0">
              <a:buNone/>
            </a:pPr>
            <a:r>
              <a:rPr lang="sl-SI" b="1"/>
              <a:t>7. Obvladovanje odpora do sprememb.... svoj </a:t>
            </a:r>
            <a:r>
              <a:rPr lang="sl-SI" b="1" err="1"/>
              <a:t>ppt</a:t>
            </a:r>
            <a:endParaRPr lang="sl-SI" err="1"/>
          </a:p>
          <a:p>
            <a:pPr marL="0" indent="0">
              <a:buNone/>
            </a:pPr>
            <a:endParaRPr lang="sl-SI"/>
          </a:p>
          <a:p>
            <a:pPr marL="0" lvl="0" indent="0" algn="l">
              <a:spcBef>
                <a:spcPts val="0"/>
              </a:spcBef>
              <a:spcAft>
                <a:spcPts val="0"/>
              </a:spcAft>
              <a:buNone/>
            </a:pPr>
            <a:endParaRPr lang="sl-SI"/>
          </a:p>
        </p:txBody>
      </p:sp>
    </p:spTree>
    <p:extLst>
      <p:ext uri="{BB962C8B-B14F-4D97-AF65-F5344CB8AC3E}">
        <p14:creationId xmlns:p14="http://schemas.microsoft.com/office/powerpoint/2010/main" val="32833431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64f4c2149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sl-SI"/>
          </a:p>
        </p:txBody>
      </p:sp>
    </p:spTree>
    <p:extLst>
      <p:ext uri="{BB962C8B-B14F-4D97-AF65-F5344CB8AC3E}">
        <p14:creationId xmlns:p14="http://schemas.microsoft.com/office/powerpoint/2010/main" val="6146660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64f4c2149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sl-SI"/>
          </a:p>
        </p:txBody>
      </p:sp>
    </p:spTree>
    <p:extLst>
      <p:ext uri="{BB962C8B-B14F-4D97-AF65-F5344CB8AC3E}">
        <p14:creationId xmlns:p14="http://schemas.microsoft.com/office/powerpoint/2010/main" val="17634718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64f4c2149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sl-SI"/>
          </a:p>
        </p:txBody>
      </p:sp>
    </p:spTree>
    <p:extLst>
      <p:ext uri="{BB962C8B-B14F-4D97-AF65-F5344CB8AC3E}">
        <p14:creationId xmlns:p14="http://schemas.microsoft.com/office/powerpoint/2010/main" val="17489808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64f4c2149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sl-SI"/>
          </a:p>
        </p:txBody>
      </p:sp>
    </p:spTree>
    <p:extLst>
      <p:ext uri="{BB962C8B-B14F-4D97-AF65-F5344CB8AC3E}">
        <p14:creationId xmlns:p14="http://schemas.microsoft.com/office/powerpoint/2010/main" val="26460698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164f4c21497_0_1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164f4c21497_0_16: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Takoj na začetku dogodka</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Takoj na začetku dogodka</a:t>
            </a:r>
            <a:endParaRPr/>
          </a:p>
        </p:txBody>
      </p:sp>
    </p:spTree>
    <p:extLst>
      <p:ext uri="{BB962C8B-B14F-4D97-AF65-F5344CB8AC3E}">
        <p14:creationId xmlns:p14="http://schemas.microsoft.com/office/powerpoint/2010/main" val="822931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Takoj na začetku dogodka</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Takoj na začetku dogodka</a:t>
            </a:r>
            <a:endParaRPr/>
          </a:p>
        </p:txBody>
      </p:sp>
    </p:spTree>
    <p:extLst>
      <p:ext uri="{BB962C8B-B14F-4D97-AF65-F5344CB8AC3E}">
        <p14:creationId xmlns:p14="http://schemas.microsoft.com/office/powerpoint/2010/main" val="39432232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Takoj na začetku dogodka</a:t>
            </a:r>
            <a:endParaRPr/>
          </a:p>
        </p:txBody>
      </p:sp>
    </p:spTree>
    <p:extLst>
      <p:ext uri="{BB962C8B-B14F-4D97-AF65-F5344CB8AC3E}">
        <p14:creationId xmlns:p14="http://schemas.microsoft.com/office/powerpoint/2010/main" val="41140718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Takoj na začetku dogodka</a:t>
            </a:r>
            <a:endParaRPr/>
          </a:p>
        </p:txBody>
      </p:sp>
    </p:spTree>
    <p:extLst>
      <p:ext uri="{BB962C8B-B14F-4D97-AF65-F5344CB8AC3E}">
        <p14:creationId xmlns:p14="http://schemas.microsoft.com/office/powerpoint/2010/main" val="14218328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Takoj na začetku dogodka</a:t>
            </a:r>
            <a:endParaRPr/>
          </a:p>
        </p:txBody>
      </p:sp>
    </p:spTree>
    <p:extLst>
      <p:ext uri="{BB962C8B-B14F-4D97-AF65-F5344CB8AC3E}">
        <p14:creationId xmlns:p14="http://schemas.microsoft.com/office/powerpoint/2010/main" val="37974453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Takoj na začetku dogodka</a:t>
            </a:r>
            <a:endParaRPr/>
          </a:p>
        </p:txBody>
      </p:sp>
    </p:spTree>
    <p:extLst>
      <p:ext uri="{BB962C8B-B14F-4D97-AF65-F5344CB8AC3E}">
        <p14:creationId xmlns:p14="http://schemas.microsoft.com/office/powerpoint/2010/main" val="5681998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Takoj na začetku dogodka</a:t>
            </a:r>
            <a:endParaRPr/>
          </a:p>
        </p:txBody>
      </p:sp>
    </p:spTree>
    <p:extLst>
      <p:ext uri="{BB962C8B-B14F-4D97-AF65-F5344CB8AC3E}">
        <p14:creationId xmlns:p14="http://schemas.microsoft.com/office/powerpoint/2010/main" val="5652121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Takoj na začetku dogodka</a:t>
            </a:r>
            <a:endParaRPr/>
          </a:p>
        </p:txBody>
      </p:sp>
    </p:spTree>
    <p:extLst>
      <p:ext uri="{BB962C8B-B14F-4D97-AF65-F5344CB8AC3E}">
        <p14:creationId xmlns:p14="http://schemas.microsoft.com/office/powerpoint/2010/main" val="11185734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a:extLst>
            <a:ext uri="{FF2B5EF4-FFF2-40B4-BE49-F238E27FC236}">
              <a16:creationId xmlns:a16="http://schemas.microsoft.com/office/drawing/2014/main" id="{35A06940-C02D-D324-6D5A-DE5005ED17F7}"/>
            </a:ext>
          </a:extLst>
        </p:cNvPr>
        <p:cNvGrpSpPr/>
        <p:nvPr/>
      </p:nvGrpSpPr>
      <p:grpSpPr>
        <a:xfrm>
          <a:off x="0" y="0"/>
          <a:ext cx="0" cy="0"/>
          <a:chOff x="0" y="0"/>
          <a:chExt cx="0" cy="0"/>
        </a:xfrm>
      </p:grpSpPr>
      <p:sp>
        <p:nvSpPr>
          <p:cNvPr id="76" name="Google Shape;76;g164f4c21497_0_5:notes">
            <a:extLst>
              <a:ext uri="{FF2B5EF4-FFF2-40B4-BE49-F238E27FC236}">
                <a16:creationId xmlns:a16="http://schemas.microsoft.com/office/drawing/2014/main" id="{F2151F0F-D477-8ABD-DC14-AE534463910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a:extLst>
              <a:ext uri="{FF2B5EF4-FFF2-40B4-BE49-F238E27FC236}">
                <a16:creationId xmlns:a16="http://schemas.microsoft.com/office/drawing/2014/main" id="{84402A9B-8B02-4D12-2D85-5C0FB843048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761664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6047E6A0-8017-B880-1EBA-B1EF082A894E}"/>
            </a:ext>
          </a:extLst>
        </p:cNvPr>
        <p:cNvGrpSpPr/>
        <p:nvPr/>
      </p:nvGrpSpPr>
      <p:grpSpPr>
        <a:xfrm>
          <a:off x="0" y="0"/>
          <a:ext cx="0" cy="0"/>
          <a:chOff x="0" y="0"/>
          <a:chExt cx="0" cy="0"/>
        </a:xfrm>
      </p:grpSpPr>
      <p:sp>
        <p:nvSpPr>
          <p:cNvPr id="51" name="Google Shape;51;p:notes">
            <a:extLst>
              <a:ext uri="{FF2B5EF4-FFF2-40B4-BE49-F238E27FC236}">
                <a16:creationId xmlns:a16="http://schemas.microsoft.com/office/drawing/2014/main" id="{A4E76945-F3C9-80E6-6F0C-95B1F9549BA7}"/>
              </a:ext>
            </a:extLst>
          </p:cNvPr>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a:extLst>
              <a:ext uri="{FF2B5EF4-FFF2-40B4-BE49-F238E27FC236}">
                <a16:creationId xmlns:a16="http://schemas.microsoft.com/office/drawing/2014/main" id="{FB9FE526-6A8C-3D46-D7CA-6BB03DE47937}"/>
              </a:ext>
            </a:extLst>
          </p:cNvPr>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Takoj na začetku dogodka</a:t>
            </a:r>
            <a:endParaRPr/>
          </a:p>
        </p:txBody>
      </p:sp>
    </p:spTree>
    <p:extLst>
      <p:ext uri="{BB962C8B-B14F-4D97-AF65-F5344CB8AC3E}">
        <p14:creationId xmlns:p14="http://schemas.microsoft.com/office/powerpoint/2010/main" val="68314509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8DD80DC4-F6C6-0BD4-C3ED-171672BFDE2D}"/>
            </a:ext>
          </a:extLst>
        </p:cNvPr>
        <p:cNvGrpSpPr/>
        <p:nvPr/>
      </p:nvGrpSpPr>
      <p:grpSpPr>
        <a:xfrm>
          <a:off x="0" y="0"/>
          <a:ext cx="0" cy="0"/>
          <a:chOff x="0" y="0"/>
          <a:chExt cx="0" cy="0"/>
        </a:xfrm>
      </p:grpSpPr>
      <p:sp>
        <p:nvSpPr>
          <p:cNvPr id="51" name="Google Shape;51;p:notes">
            <a:extLst>
              <a:ext uri="{FF2B5EF4-FFF2-40B4-BE49-F238E27FC236}">
                <a16:creationId xmlns:a16="http://schemas.microsoft.com/office/drawing/2014/main" id="{CA8D8AA2-36C6-14EC-3608-310078701F52}"/>
              </a:ext>
            </a:extLst>
          </p:cNvPr>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a:extLst>
              <a:ext uri="{FF2B5EF4-FFF2-40B4-BE49-F238E27FC236}">
                <a16:creationId xmlns:a16="http://schemas.microsoft.com/office/drawing/2014/main" id="{A60891A5-92D1-1C98-EBA1-92C2B58E0C94}"/>
              </a:ext>
            </a:extLst>
          </p:cNvPr>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Takoj na začetku dogodka</a:t>
            </a:r>
            <a:endParaRPr/>
          </a:p>
        </p:txBody>
      </p:sp>
    </p:spTree>
    <p:extLst>
      <p:ext uri="{BB962C8B-B14F-4D97-AF65-F5344CB8AC3E}">
        <p14:creationId xmlns:p14="http://schemas.microsoft.com/office/powerpoint/2010/main" val="953870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164f4c21497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164f4c21497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473999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579F5C24-899D-10BE-9A34-8F3EBA804CEA}"/>
            </a:ext>
          </a:extLst>
        </p:cNvPr>
        <p:cNvGrpSpPr/>
        <p:nvPr/>
      </p:nvGrpSpPr>
      <p:grpSpPr>
        <a:xfrm>
          <a:off x="0" y="0"/>
          <a:ext cx="0" cy="0"/>
          <a:chOff x="0" y="0"/>
          <a:chExt cx="0" cy="0"/>
        </a:xfrm>
      </p:grpSpPr>
      <p:sp>
        <p:nvSpPr>
          <p:cNvPr id="51" name="Google Shape;51;p:notes">
            <a:extLst>
              <a:ext uri="{FF2B5EF4-FFF2-40B4-BE49-F238E27FC236}">
                <a16:creationId xmlns:a16="http://schemas.microsoft.com/office/drawing/2014/main" id="{544EC80B-8C65-79F5-1FF6-79F718281D70}"/>
              </a:ext>
            </a:extLst>
          </p:cNvPr>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a:extLst>
              <a:ext uri="{FF2B5EF4-FFF2-40B4-BE49-F238E27FC236}">
                <a16:creationId xmlns:a16="http://schemas.microsoft.com/office/drawing/2014/main" id="{AB1FB0A0-171C-CDAF-EE1E-E5AEC19371AD}"/>
              </a:ext>
            </a:extLst>
          </p:cNvPr>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Takoj na začetku dogodka</a:t>
            </a:r>
            <a:endParaRPr/>
          </a:p>
        </p:txBody>
      </p:sp>
    </p:spTree>
    <p:extLst>
      <p:ext uri="{BB962C8B-B14F-4D97-AF65-F5344CB8AC3E}">
        <p14:creationId xmlns:p14="http://schemas.microsoft.com/office/powerpoint/2010/main" val="14453062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a:extLst>
            <a:ext uri="{FF2B5EF4-FFF2-40B4-BE49-F238E27FC236}">
              <a16:creationId xmlns:a16="http://schemas.microsoft.com/office/drawing/2014/main" id="{04D70446-7FE5-D097-896E-87DC3831B578}"/>
            </a:ext>
          </a:extLst>
        </p:cNvPr>
        <p:cNvGrpSpPr/>
        <p:nvPr/>
      </p:nvGrpSpPr>
      <p:grpSpPr>
        <a:xfrm>
          <a:off x="0" y="0"/>
          <a:ext cx="0" cy="0"/>
          <a:chOff x="0" y="0"/>
          <a:chExt cx="0" cy="0"/>
        </a:xfrm>
      </p:grpSpPr>
      <p:sp>
        <p:nvSpPr>
          <p:cNvPr id="76" name="Google Shape;76;g164f4c21497_0_5:notes">
            <a:extLst>
              <a:ext uri="{FF2B5EF4-FFF2-40B4-BE49-F238E27FC236}">
                <a16:creationId xmlns:a16="http://schemas.microsoft.com/office/drawing/2014/main" id="{42DD4BED-9EAB-44AA-29C2-1C9FF50DB59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a:extLst>
              <a:ext uri="{FF2B5EF4-FFF2-40B4-BE49-F238E27FC236}">
                <a16:creationId xmlns:a16="http://schemas.microsoft.com/office/drawing/2014/main" id="{981D67E4-9483-B1AB-E805-79D1E8F4EE2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55067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a:extLst>
            <a:ext uri="{FF2B5EF4-FFF2-40B4-BE49-F238E27FC236}">
              <a16:creationId xmlns:a16="http://schemas.microsoft.com/office/drawing/2014/main" id="{AA9D7814-7996-2E93-16D1-352F437DC2DC}"/>
            </a:ext>
          </a:extLst>
        </p:cNvPr>
        <p:cNvGrpSpPr/>
        <p:nvPr/>
      </p:nvGrpSpPr>
      <p:grpSpPr>
        <a:xfrm>
          <a:off x="0" y="0"/>
          <a:ext cx="0" cy="0"/>
          <a:chOff x="0" y="0"/>
          <a:chExt cx="0" cy="0"/>
        </a:xfrm>
      </p:grpSpPr>
      <p:sp>
        <p:nvSpPr>
          <p:cNvPr id="76" name="Google Shape;76;g164f4c21497_0_5:notes">
            <a:extLst>
              <a:ext uri="{FF2B5EF4-FFF2-40B4-BE49-F238E27FC236}">
                <a16:creationId xmlns:a16="http://schemas.microsoft.com/office/drawing/2014/main" id="{46DBDC25-ECC7-DD30-C5E7-6D0A369F807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a:extLst>
              <a:ext uri="{FF2B5EF4-FFF2-40B4-BE49-F238E27FC236}">
                <a16:creationId xmlns:a16="http://schemas.microsoft.com/office/drawing/2014/main" id="{ECEC8C4D-BDDC-6EF1-253B-6678346712F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66877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a:extLst>
            <a:ext uri="{FF2B5EF4-FFF2-40B4-BE49-F238E27FC236}">
              <a16:creationId xmlns:a16="http://schemas.microsoft.com/office/drawing/2014/main" id="{998265CE-A92E-AE45-7199-36F9CABF75EF}"/>
            </a:ext>
          </a:extLst>
        </p:cNvPr>
        <p:cNvGrpSpPr/>
        <p:nvPr/>
      </p:nvGrpSpPr>
      <p:grpSpPr>
        <a:xfrm>
          <a:off x="0" y="0"/>
          <a:ext cx="0" cy="0"/>
          <a:chOff x="0" y="0"/>
          <a:chExt cx="0" cy="0"/>
        </a:xfrm>
      </p:grpSpPr>
      <p:sp>
        <p:nvSpPr>
          <p:cNvPr id="76" name="Google Shape;76;g164f4c21497_0_5:notes">
            <a:extLst>
              <a:ext uri="{FF2B5EF4-FFF2-40B4-BE49-F238E27FC236}">
                <a16:creationId xmlns:a16="http://schemas.microsoft.com/office/drawing/2014/main" id="{CF5E649A-97E9-88BF-185C-DD15AF1B46E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a:extLst>
              <a:ext uri="{FF2B5EF4-FFF2-40B4-BE49-F238E27FC236}">
                <a16:creationId xmlns:a16="http://schemas.microsoft.com/office/drawing/2014/main" id="{FE6474EF-90D2-81A3-675F-3BF2E89F39B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964410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a:extLst>
            <a:ext uri="{FF2B5EF4-FFF2-40B4-BE49-F238E27FC236}">
              <a16:creationId xmlns:a16="http://schemas.microsoft.com/office/drawing/2014/main" id="{66E1A5B5-8D98-EF7E-A3E0-E1BA7A38CE5A}"/>
            </a:ext>
          </a:extLst>
        </p:cNvPr>
        <p:cNvGrpSpPr/>
        <p:nvPr/>
      </p:nvGrpSpPr>
      <p:grpSpPr>
        <a:xfrm>
          <a:off x="0" y="0"/>
          <a:ext cx="0" cy="0"/>
          <a:chOff x="0" y="0"/>
          <a:chExt cx="0" cy="0"/>
        </a:xfrm>
      </p:grpSpPr>
      <p:sp>
        <p:nvSpPr>
          <p:cNvPr id="76" name="Google Shape;76;g164f4c21497_0_5:notes">
            <a:extLst>
              <a:ext uri="{FF2B5EF4-FFF2-40B4-BE49-F238E27FC236}">
                <a16:creationId xmlns:a16="http://schemas.microsoft.com/office/drawing/2014/main" id="{8199F021-6271-6AEF-3C7D-70AF3981DF1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a:extLst>
              <a:ext uri="{FF2B5EF4-FFF2-40B4-BE49-F238E27FC236}">
                <a16:creationId xmlns:a16="http://schemas.microsoft.com/office/drawing/2014/main" id="{A5247FCA-0B0B-4E0B-C0C1-43B986F7F94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48633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a:extLst>
            <a:ext uri="{FF2B5EF4-FFF2-40B4-BE49-F238E27FC236}">
              <a16:creationId xmlns:a16="http://schemas.microsoft.com/office/drawing/2014/main" id="{1DA48D27-85A6-DB46-2206-D24DFAF0898C}"/>
            </a:ext>
          </a:extLst>
        </p:cNvPr>
        <p:cNvGrpSpPr/>
        <p:nvPr/>
      </p:nvGrpSpPr>
      <p:grpSpPr>
        <a:xfrm>
          <a:off x="0" y="0"/>
          <a:ext cx="0" cy="0"/>
          <a:chOff x="0" y="0"/>
          <a:chExt cx="0" cy="0"/>
        </a:xfrm>
      </p:grpSpPr>
      <p:sp>
        <p:nvSpPr>
          <p:cNvPr id="76" name="Google Shape;76;g164f4c21497_0_5:notes">
            <a:extLst>
              <a:ext uri="{FF2B5EF4-FFF2-40B4-BE49-F238E27FC236}">
                <a16:creationId xmlns:a16="http://schemas.microsoft.com/office/drawing/2014/main" id="{7656AE74-FB5E-E418-BB07-BF1D01B2DF4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64f4c21497_0_5:notes">
            <a:extLst>
              <a:ext uri="{FF2B5EF4-FFF2-40B4-BE49-F238E27FC236}">
                <a16:creationId xmlns:a16="http://schemas.microsoft.com/office/drawing/2014/main" id="{E9B75D0A-9EF5-6116-3E5C-DED2C972FA8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061763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sl"/>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png"/><Relationship Id="rId7" Type="http://schemas.openxmlformats.org/officeDocument/2006/relationships/diagramLayout" Target="../diagrams/layout1.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diagramData" Target="../diagrams/data1.xml"/><Relationship Id="rId5" Type="http://schemas.openxmlformats.org/officeDocument/2006/relationships/image" Target="../media/image3.png"/><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16.jpe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image" Target="../media/image16.jpe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16.jpe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16.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16.jpe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16.jpe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16.jpe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16.jpe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16.jpe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16.jpe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6.jpe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7.png"/><Relationship Id="rId7"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7.png"/><Relationship Id="rId7" Type="http://schemas.openxmlformats.org/officeDocument/2006/relationships/image" Target="../media/image18.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7.png"/><Relationship Id="rId7"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7.png"/><Relationship Id="rId7" Type="http://schemas.openxmlformats.org/officeDocument/2006/relationships/image" Target="../media/image20.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18" Type="http://schemas.openxmlformats.org/officeDocument/2006/relationships/image" Target="../media/image32.png"/><Relationship Id="rId3" Type="http://schemas.openxmlformats.org/officeDocument/2006/relationships/image" Target="../media/image7.pn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png"/><Relationship Id="rId2" Type="http://schemas.openxmlformats.org/officeDocument/2006/relationships/notesSlide" Target="../notesSlides/notesSlide42.xml"/><Relationship Id="rId16" Type="http://schemas.openxmlformats.org/officeDocument/2006/relationships/image" Target="../media/image30.png"/><Relationship Id="rId20"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29.png"/><Relationship Id="rId10" Type="http://schemas.openxmlformats.org/officeDocument/2006/relationships/image" Target="../media/image24.png"/><Relationship Id="rId19" Type="http://schemas.openxmlformats.org/officeDocument/2006/relationships/image" Target="../media/image20.png"/><Relationship Id="rId4" Type="http://schemas.openxmlformats.org/officeDocument/2006/relationships/image" Target="../media/image4.png"/><Relationship Id="rId9" Type="http://schemas.openxmlformats.org/officeDocument/2006/relationships/image" Target="../media/image23.png"/><Relationship Id="rId14" Type="http://schemas.openxmlformats.org/officeDocument/2006/relationships/image" Target="../media/image28.png"/></Relationships>
</file>

<file path=ppt/slides/_rels/slide4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7.png"/><Relationship Id="rId7"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7.png"/><Relationship Id="rId7" Type="http://schemas.openxmlformats.org/officeDocument/2006/relationships/image" Target="../media/image20.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7.png"/><Relationship Id="rId7" Type="http://schemas.openxmlformats.org/officeDocument/2006/relationships/image" Target="../media/image20.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7.png"/><Relationship Id="rId7"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4.png"/><Relationship Id="rId7" Type="http://schemas.microsoft.com/office/2011/relationships/webextension" Target="../webextensions/webextension1.xml"/><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4.png"/><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png"/><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4.png"/><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4.pn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png"/><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pic>
        <p:nvPicPr>
          <p:cNvPr id="6" name="Instrumentalni-zvocni-posnetek-Zdravljice">
            <a:hlinkClick r:id="" action="ppaction://media"/>
            <a:extLst>
              <a:ext uri="{FF2B5EF4-FFF2-40B4-BE49-F238E27FC236}">
                <a16:creationId xmlns:a16="http://schemas.microsoft.com/office/drawing/2014/main" id="{93F84A03-67BD-56FE-5C32-ADF2975B0CA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641676" y="4673600"/>
            <a:ext cx="313064" cy="313064"/>
          </a:xfrm>
          <a:prstGeom prst="rect">
            <a:avLst/>
          </a:prstGeom>
        </p:spPr>
      </p:pic>
      <p:pic>
        <p:nvPicPr>
          <p:cNvPr id="62" name="Google Shape;62;p14"/>
          <p:cNvPicPr preferRelativeResize="0"/>
          <p:nvPr/>
        </p:nvPicPr>
        <p:blipFill>
          <a:blip r:embed="rId6">
            <a:alphaModFix/>
          </a:blip>
          <a:stretch>
            <a:fillRect/>
          </a:stretch>
        </p:blipFill>
        <p:spPr>
          <a:xfrm>
            <a:off x="3568878" y="-124734"/>
            <a:ext cx="5575122" cy="5143500"/>
          </a:xfrm>
          <a:prstGeom prst="rect">
            <a:avLst/>
          </a:prstGeom>
          <a:noFill/>
          <a:ln>
            <a:noFill/>
          </a:ln>
        </p:spPr>
      </p:pic>
      <p:sp>
        <p:nvSpPr>
          <p:cNvPr id="64" name="Google Shape;64;p14"/>
          <p:cNvSpPr txBox="1">
            <a:spLocks noGrp="1"/>
          </p:cNvSpPr>
          <p:nvPr>
            <p:ph type="subTitle" idx="1"/>
          </p:nvPr>
        </p:nvSpPr>
        <p:spPr>
          <a:xfrm>
            <a:off x="436779" y="1243986"/>
            <a:ext cx="4773628" cy="2798243"/>
          </a:xfrm>
          <a:prstGeom prst="rect">
            <a:avLst/>
          </a:prstGeom>
        </p:spPr>
        <p:txBody>
          <a:bodyPr spcFirstLastPara="1" wrap="square" lIns="91425" tIns="91425" rIns="91425" bIns="91425" anchor="t" anchorCtr="0">
            <a:noAutofit/>
          </a:bodyPr>
          <a:lstStyle/>
          <a:p>
            <a:pPr marL="457200" lvl="1" indent="0" algn="l"/>
            <a:r>
              <a:rPr lang="sl-SI" sz="3200" b="1" spc="300" dirty="0">
                <a:solidFill>
                  <a:schemeClr val="bg2">
                    <a:lumMod val="50000"/>
                  </a:schemeClr>
                </a:solidFill>
                <a:latin typeface="Roboto" pitchFamily="2" charset="0"/>
                <a:ea typeface="Roboto" pitchFamily="2" charset="0"/>
                <a:cs typeface="Roboto"/>
                <a:sym typeface="Roboto"/>
              </a:rPr>
              <a:t>3.letni </a:t>
            </a:r>
          </a:p>
          <a:p>
            <a:pPr marL="457200" lvl="1" indent="0" algn="l"/>
            <a:r>
              <a:rPr lang="sl-SI" sz="3200" b="1" spc="300" dirty="0">
                <a:solidFill>
                  <a:schemeClr val="bg2">
                    <a:lumMod val="50000"/>
                  </a:schemeClr>
                </a:solidFill>
                <a:latin typeface="Roboto" pitchFamily="2" charset="0"/>
                <a:ea typeface="Roboto" pitchFamily="2" charset="0"/>
                <a:cs typeface="Roboto"/>
                <a:sym typeface="Roboto"/>
              </a:rPr>
              <a:t>posvet </a:t>
            </a:r>
          </a:p>
          <a:p>
            <a:pPr marL="457200" lvl="1" indent="0" algn="l"/>
            <a:r>
              <a:rPr lang="sl-SI" sz="3200" b="1" spc="300" dirty="0">
                <a:solidFill>
                  <a:schemeClr val="bg2">
                    <a:lumMod val="50000"/>
                  </a:schemeClr>
                </a:solidFill>
                <a:latin typeface="Roboto" pitchFamily="2" charset="0"/>
                <a:ea typeface="Roboto" pitchFamily="2" charset="0"/>
                <a:cs typeface="Roboto"/>
                <a:sym typeface="Roboto"/>
              </a:rPr>
              <a:t>o višjem </a:t>
            </a:r>
          </a:p>
          <a:p>
            <a:pPr marL="457200" lvl="1" indent="0" algn="l"/>
            <a:r>
              <a:rPr lang="sl-SI" sz="3200" b="1" spc="300" dirty="0">
                <a:solidFill>
                  <a:schemeClr val="bg2">
                    <a:lumMod val="50000"/>
                  </a:schemeClr>
                </a:solidFill>
                <a:latin typeface="Roboto" pitchFamily="2" charset="0"/>
                <a:ea typeface="Roboto" pitchFamily="2" charset="0"/>
                <a:cs typeface="Roboto"/>
                <a:sym typeface="Roboto"/>
              </a:rPr>
              <a:t>strokovnem izobraževanju</a:t>
            </a:r>
            <a:endParaRPr sz="3200" b="1" spc="300" dirty="0">
              <a:solidFill>
                <a:schemeClr val="bg2">
                  <a:lumMod val="50000"/>
                </a:schemeClr>
              </a:solidFill>
              <a:latin typeface="Roboto" pitchFamily="2" charset="0"/>
              <a:ea typeface="Roboto" pitchFamily="2" charset="0"/>
              <a:cs typeface="Roboto"/>
              <a:sym typeface="Roboto"/>
            </a:endParaRPr>
          </a:p>
        </p:txBody>
      </p:sp>
      <p:sp>
        <p:nvSpPr>
          <p:cNvPr id="65" name="Google Shape;65;p14"/>
          <p:cNvSpPr/>
          <p:nvPr/>
        </p:nvSpPr>
        <p:spPr>
          <a:xfrm>
            <a:off x="7676700" y="4137538"/>
            <a:ext cx="1467300" cy="967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Slika 1" descr="Slika, ki vsebuje besede besedilo, pisava, posnetek zaslona, logotip&#10;&#10;Opis je samodejno ustvarjen">
            <a:extLst>
              <a:ext uri="{FF2B5EF4-FFF2-40B4-BE49-F238E27FC236}">
                <a16:creationId xmlns:a16="http://schemas.microsoft.com/office/drawing/2014/main" id="{F334BD57-2407-9B67-C4AD-CA15E7E670FE}"/>
              </a:ext>
            </a:extLst>
          </p:cNvPr>
          <p:cNvPicPr>
            <a:picLocks noChangeAspect="1"/>
          </p:cNvPicPr>
          <p:nvPr/>
        </p:nvPicPr>
        <p:blipFill>
          <a:blip r:embed="rId7"/>
          <a:stretch>
            <a:fillRect/>
          </a:stretch>
        </p:blipFill>
        <p:spPr>
          <a:xfrm>
            <a:off x="0" y="4499301"/>
            <a:ext cx="2729332" cy="551293"/>
          </a:xfrm>
          <a:prstGeom prst="rect">
            <a:avLst/>
          </a:prstGeom>
        </p:spPr>
      </p:pic>
      <p:pic>
        <p:nvPicPr>
          <p:cNvPr id="3" name="Google Shape;81;p16">
            <a:extLst>
              <a:ext uri="{FF2B5EF4-FFF2-40B4-BE49-F238E27FC236}">
                <a16:creationId xmlns:a16="http://schemas.microsoft.com/office/drawing/2014/main" id="{5E80ED85-A98A-D7BE-7FE6-56F47F0049EB}"/>
              </a:ext>
            </a:extLst>
          </p:cNvPr>
          <p:cNvPicPr preferRelativeResize="0"/>
          <p:nvPr/>
        </p:nvPicPr>
        <p:blipFill>
          <a:blip r:embed="rId8">
            <a:alphaModFix/>
          </a:blip>
          <a:stretch>
            <a:fillRect/>
          </a:stretch>
        </p:blipFill>
        <p:spPr>
          <a:xfrm>
            <a:off x="7976009" y="4531131"/>
            <a:ext cx="990601" cy="487635"/>
          </a:xfrm>
          <a:prstGeom prst="rect">
            <a:avLst/>
          </a:prstGeom>
          <a:noFill/>
          <a:ln>
            <a:noFill/>
          </a:ln>
        </p:spPr>
      </p:pic>
      <p:sp>
        <p:nvSpPr>
          <p:cNvPr id="4" name="Google Shape;55;p13">
            <a:extLst>
              <a:ext uri="{FF2B5EF4-FFF2-40B4-BE49-F238E27FC236}">
                <a16:creationId xmlns:a16="http://schemas.microsoft.com/office/drawing/2014/main" id="{65D84F25-E1E0-AF07-3BAD-39465945C6A0}"/>
              </a:ext>
            </a:extLst>
          </p:cNvPr>
          <p:cNvSpPr txBox="1">
            <a:spLocks/>
          </p:cNvSpPr>
          <p:nvPr/>
        </p:nvSpPr>
        <p:spPr>
          <a:xfrm>
            <a:off x="253047" y="381187"/>
            <a:ext cx="2359274" cy="429358"/>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L="914400" marR="0" lvl="1"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L="1371600" marR="0" lvl="2"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L="1828800" marR="0" lvl="3"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L="2286000" marR="0" lvl="4"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L="2743200" marR="0" lvl="5"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L="3200400" marR="0" lvl="6"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L="3657600" marR="0" lvl="7"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L="4114800" marR="0" lvl="8"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pPr marL="0" indent="0"/>
            <a:r>
              <a:rPr lang="sl-SI" sz="1600" dirty="0">
                <a:latin typeface="Roboto"/>
                <a:ea typeface="Roboto"/>
                <a:cs typeface="Roboto"/>
                <a:sym typeface="Roboto"/>
              </a:rPr>
              <a:t>13. </a:t>
            </a:r>
            <a:r>
              <a:rPr lang="sl-SI" sz="1400" dirty="0">
                <a:latin typeface="Roboto"/>
                <a:ea typeface="Roboto"/>
                <a:cs typeface="Roboto"/>
                <a:sym typeface="Roboto"/>
              </a:rPr>
              <a:t>november</a:t>
            </a:r>
            <a:r>
              <a:rPr lang="sl-SI" sz="1600" dirty="0">
                <a:latin typeface="Roboto"/>
                <a:ea typeface="Roboto"/>
                <a:cs typeface="Roboto"/>
                <a:sym typeface="Roboto"/>
              </a:rPr>
              <a:t> 2024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21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pic>
        <p:nvPicPr>
          <p:cNvPr id="62" name="Google Shape;62;p14"/>
          <p:cNvPicPr preferRelativeResize="0"/>
          <p:nvPr/>
        </p:nvPicPr>
        <p:blipFill>
          <a:blip r:embed="rId3">
            <a:alphaModFix/>
          </a:blip>
          <a:stretch>
            <a:fillRect/>
          </a:stretch>
        </p:blipFill>
        <p:spPr>
          <a:xfrm>
            <a:off x="3568889" y="0"/>
            <a:ext cx="5575122" cy="5143500"/>
          </a:xfrm>
          <a:prstGeom prst="rect">
            <a:avLst/>
          </a:prstGeom>
          <a:noFill/>
          <a:ln>
            <a:noFill/>
          </a:ln>
        </p:spPr>
      </p:pic>
      <p:sp>
        <p:nvSpPr>
          <p:cNvPr id="64" name="Google Shape;64;p14"/>
          <p:cNvSpPr txBox="1">
            <a:spLocks noGrp="1"/>
          </p:cNvSpPr>
          <p:nvPr>
            <p:ph type="subTitle" idx="1"/>
          </p:nvPr>
        </p:nvSpPr>
        <p:spPr>
          <a:xfrm>
            <a:off x="524816" y="810545"/>
            <a:ext cx="4773628" cy="3774781"/>
          </a:xfrm>
          <a:prstGeom prst="rect">
            <a:avLst/>
          </a:prstGeom>
        </p:spPr>
        <p:txBody>
          <a:bodyPr spcFirstLastPara="1" wrap="square" lIns="91425" tIns="91425" rIns="91425" bIns="91425" anchor="t" anchorCtr="0">
            <a:noAutofit/>
          </a:bodyPr>
          <a:lstStyle/>
          <a:p>
            <a:pPr marL="457200" lvl="1" indent="0"/>
            <a:r>
              <a:rPr lang="sl-SI" sz="2400" b="1" dirty="0">
                <a:effectLst/>
                <a:latin typeface="Aptos" panose="020B0004020202020204" pitchFamily="34" charset="0"/>
                <a:ea typeface="Calibri" panose="020F0502020204030204" pitchFamily="34" charset="0"/>
                <a:cs typeface="Calibri" panose="020F0502020204030204" pitchFamily="34" charset="0"/>
              </a:rPr>
              <a:t>Erasmus+ kot priložnost za krepitev kakovosti višjega šolstva </a:t>
            </a:r>
          </a:p>
          <a:p>
            <a:pPr marL="457200" lvl="1" indent="0"/>
            <a:endParaRPr lang="sl-SI" sz="1200" b="1" dirty="0">
              <a:effectLst/>
              <a:latin typeface="Aptos" panose="020B0004020202020204" pitchFamily="34" charset="0"/>
              <a:ea typeface="Calibri" panose="020F0502020204030204" pitchFamily="34" charset="0"/>
              <a:cs typeface="Calibri" panose="020F0502020204030204" pitchFamily="34" charset="0"/>
            </a:endParaRPr>
          </a:p>
          <a:p>
            <a:pPr marL="457200" lvl="1" indent="0"/>
            <a:r>
              <a:rPr lang="sl-SI" sz="2400" b="1" dirty="0">
                <a:effectLst/>
                <a:latin typeface="Aptos" panose="020B0004020202020204" pitchFamily="34" charset="0"/>
                <a:ea typeface="Calibri" panose="020F0502020204030204" pitchFamily="34" charset="0"/>
                <a:cs typeface="Calibri" panose="020F0502020204030204" pitchFamily="34" charset="0"/>
              </a:rPr>
              <a:t>in </a:t>
            </a:r>
          </a:p>
          <a:p>
            <a:pPr marL="457200" lvl="1" indent="0"/>
            <a:endParaRPr lang="sl-SI" sz="1200" b="1" dirty="0">
              <a:effectLst/>
              <a:latin typeface="Aptos" panose="020B0004020202020204" pitchFamily="34" charset="0"/>
              <a:ea typeface="Calibri" panose="020F0502020204030204" pitchFamily="34" charset="0"/>
              <a:cs typeface="Calibri" panose="020F0502020204030204" pitchFamily="34" charset="0"/>
            </a:endParaRPr>
          </a:p>
          <a:p>
            <a:pPr marL="457200" lvl="1" indent="0"/>
            <a:r>
              <a:rPr lang="sl-SI" sz="2400" b="1" dirty="0">
                <a:effectLst/>
                <a:latin typeface="Aptos" panose="020B0004020202020204" pitchFamily="34" charset="0"/>
                <a:ea typeface="Calibri" panose="020F0502020204030204" pitchFamily="34" charset="0"/>
                <a:cs typeface="Calibri" panose="020F0502020204030204" pitchFamily="34" charset="0"/>
              </a:rPr>
              <a:t>predstavitev možnosti za sodelovanje v programu za VSŠ in delodajalce</a:t>
            </a:r>
            <a:endParaRPr sz="2400" b="1" spc="300" dirty="0">
              <a:solidFill>
                <a:schemeClr val="bg2">
                  <a:lumMod val="50000"/>
                </a:schemeClr>
              </a:solidFill>
              <a:latin typeface="Roboto" pitchFamily="2" charset="0"/>
              <a:ea typeface="Roboto" pitchFamily="2" charset="0"/>
              <a:cs typeface="Roboto"/>
              <a:sym typeface="Roboto"/>
            </a:endParaRPr>
          </a:p>
        </p:txBody>
      </p:sp>
      <p:sp>
        <p:nvSpPr>
          <p:cNvPr id="65" name="Google Shape;65;p14"/>
          <p:cNvSpPr/>
          <p:nvPr/>
        </p:nvSpPr>
        <p:spPr>
          <a:xfrm>
            <a:off x="7676700" y="4137538"/>
            <a:ext cx="1467300" cy="967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Slika 1" descr="Slika, ki vsebuje besede besedilo, pisava, posnetek zaslona, logotip&#10;&#10;Opis je samodejno ustvarjen">
            <a:extLst>
              <a:ext uri="{FF2B5EF4-FFF2-40B4-BE49-F238E27FC236}">
                <a16:creationId xmlns:a16="http://schemas.microsoft.com/office/drawing/2014/main" id="{F334BD57-2407-9B67-C4AD-CA15E7E670FE}"/>
              </a:ext>
            </a:extLst>
          </p:cNvPr>
          <p:cNvPicPr>
            <a:picLocks noChangeAspect="1"/>
          </p:cNvPicPr>
          <p:nvPr/>
        </p:nvPicPr>
        <p:blipFill>
          <a:blip r:embed="rId4"/>
          <a:stretch>
            <a:fillRect/>
          </a:stretch>
        </p:blipFill>
        <p:spPr>
          <a:xfrm>
            <a:off x="0" y="4499301"/>
            <a:ext cx="2729332" cy="551293"/>
          </a:xfrm>
          <a:prstGeom prst="rect">
            <a:avLst/>
          </a:prstGeom>
        </p:spPr>
      </p:pic>
      <p:pic>
        <p:nvPicPr>
          <p:cNvPr id="3" name="Google Shape;81;p16">
            <a:extLst>
              <a:ext uri="{FF2B5EF4-FFF2-40B4-BE49-F238E27FC236}">
                <a16:creationId xmlns:a16="http://schemas.microsoft.com/office/drawing/2014/main" id="{5E80ED85-A98A-D7BE-7FE6-56F47F0049EB}"/>
              </a:ext>
            </a:extLst>
          </p:cNvPr>
          <p:cNvPicPr preferRelativeResize="0"/>
          <p:nvPr/>
        </p:nvPicPr>
        <p:blipFill>
          <a:blip r:embed="rId5">
            <a:alphaModFix/>
          </a:blip>
          <a:stretch>
            <a:fillRect/>
          </a:stretch>
        </p:blipFill>
        <p:spPr>
          <a:xfrm>
            <a:off x="7976009" y="4531131"/>
            <a:ext cx="990601" cy="487635"/>
          </a:xfrm>
          <a:prstGeom prst="rect">
            <a:avLst/>
          </a:prstGeom>
          <a:noFill/>
          <a:ln>
            <a:noFill/>
          </a:ln>
        </p:spPr>
      </p:pic>
      <p:sp>
        <p:nvSpPr>
          <p:cNvPr id="4" name="Google Shape;55;p13">
            <a:extLst>
              <a:ext uri="{FF2B5EF4-FFF2-40B4-BE49-F238E27FC236}">
                <a16:creationId xmlns:a16="http://schemas.microsoft.com/office/drawing/2014/main" id="{65D84F25-E1E0-AF07-3BAD-39465945C6A0}"/>
              </a:ext>
            </a:extLst>
          </p:cNvPr>
          <p:cNvSpPr txBox="1">
            <a:spLocks/>
          </p:cNvSpPr>
          <p:nvPr/>
        </p:nvSpPr>
        <p:spPr>
          <a:xfrm>
            <a:off x="253047" y="381187"/>
            <a:ext cx="2359274" cy="429358"/>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L="914400" marR="0" lvl="1"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L="1371600" marR="0" lvl="2"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L="1828800" marR="0" lvl="3"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L="2286000" marR="0" lvl="4"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L="2743200" marR="0" lvl="5"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L="3200400" marR="0" lvl="6"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L="3657600" marR="0" lvl="7"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L="4114800" marR="0" lvl="8"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pPr marL="0" indent="0"/>
            <a:r>
              <a:rPr lang="sl-SI" sz="1600" dirty="0">
                <a:latin typeface="Roboto"/>
                <a:ea typeface="Roboto"/>
                <a:cs typeface="Roboto"/>
                <a:sym typeface="Roboto"/>
              </a:rPr>
              <a:t>13. </a:t>
            </a:r>
            <a:r>
              <a:rPr lang="sl-SI" sz="1400" dirty="0">
                <a:latin typeface="Roboto"/>
                <a:ea typeface="Roboto"/>
                <a:cs typeface="Roboto"/>
                <a:sym typeface="Roboto"/>
              </a:rPr>
              <a:t>november</a:t>
            </a:r>
            <a:r>
              <a:rPr lang="sl-SI" sz="1600" dirty="0">
                <a:latin typeface="Roboto"/>
                <a:ea typeface="Roboto"/>
                <a:cs typeface="Roboto"/>
                <a:sym typeface="Roboto"/>
              </a:rPr>
              <a:t> 2024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7" name="Slika 6">
            <a:extLst>
              <a:ext uri="{FF2B5EF4-FFF2-40B4-BE49-F238E27FC236}">
                <a16:creationId xmlns:a16="http://schemas.microsoft.com/office/drawing/2014/main" id="{07899C4D-DF1D-2A5F-C920-F86F1C28A7E7}"/>
              </a:ext>
            </a:extLst>
          </p:cNvPr>
          <p:cNvPicPr>
            <a:picLocks noChangeAspect="1"/>
          </p:cNvPicPr>
          <p:nvPr/>
        </p:nvPicPr>
        <p:blipFill>
          <a:blip r:embed="rId3"/>
          <a:stretch>
            <a:fillRect/>
          </a:stretch>
        </p:blipFill>
        <p:spPr>
          <a:xfrm>
            <a:off x="3954172" y="1432565"/>
            <a:ext cx="2223991" cy="1733662"/>
          </a:xfrm>
          <a:prstGeom prst="rect">
            <a:avLst/>
          </a:prstGeom>
        </p:spPr>
      </p:pic>
      <p:pic>
        <p:nvPicPr>
          <p:cNvPr id="10" name="Slika 9">
            <a:extLst>
              <a:ext uri="{FF2B5EF4-FFF2-40B4-BE49-F238E27FC236}">
                <a16:creationId xmlns:a16="http://schemas.microsoft.com/office/drawing/2014/main" id="{C289E020-37DA-7793-2130-AB1E218582BD}"/>
              </a:ext>
            </a:extLst>
          </p:cNvPr>
          <p:cNvPicPr>
            <a:picLocks noChangeAspect="1"/>
          </p:cNvPicPr>
          <p:nvPr/>
        </p:nvPicPr>
        <p:blipFill>
          <a:blip r:embed="rId4"/>
          <a:stretch>
            <a:fillRect/>
          </a:stretch>
        </p:blipFill>
        <p:spPr>
          <a:xfrm>
            <a:off x="2276707" y="-42466"/>
            <a:ext cx="3339019" cy="1270821"/>
          </a:xfrm>
          <a:prstGeom prst="rect">
            <a:avLst/>
          </a:prstGeom>
        </p:spPr>
      </p:pic>
      <p:sp>
        <p:nvSpPr>
          <p:cNvPr id="55" name="Google Shape;55;p13"/>
          <p:cNvSpPr txBox="1">
            <a:spLocks noGrp="1"/>
          </p:cNvSpPr>
          <p:nvPr>
            <p:ph type="subTitle" idx="1"/>
          </p:nvPr>
        </p:nvSpPr>
        <p:spPr>
          <a:xfrm>
            <a:off x="-293491" y="358950"/>
            <a:ext cx="2359274" cy="429358"/>
          </a:xfrm>
          <a:prstGeom prst="rect">
            <a:avLst/>
          </a:prstGeom>
        </p:spPr>
        <p:txBody>
          <a:bodyPr spcFirstLastPara="1" wrap="square" lIns="91425" tIns="91425" rIns="91425" bIns="91425" anchor="t" anchorCtr="0">
            <a:normAutofit/>
          </a:bodyPr>
          <a:lstStyle/>
          <a:p>
            <a:pPr marL="0" indent="0"/>
            <a:r>
              <a:rPr lang="sl-SI" sz="1400" dirty="0">
                <a:latin typeface="Roboto"/>
                <a:ea typeface="Roboto"/>
                <a:cs typeface="Roboto"/>
                <a:sym typeface="Roboto"/>
              </a:rPr>
              <a:t>13. </a:t>
            </a:r>
            <a:r>
              <a:rPr lang="sl-SI" sz="1200" dirty="0">
                <a:latin typeface="Roboto"/>
                <a:ea typeface="Roboto"/>
                <a:cs typeface="Roboto"/>
                <a:sym typeface="Roboto"/>
              </a:rPr>
              <a:t>november</a:t>
            </a:r>
            <a:r>
              <a:rPr lang="sl-SI" sz="1400" dirty="0">
                <a:latin typeface="Roboto"/>
                <a:ea typeface="Roboto"/>
                <a:cs typeface="Roboto"/>
                <a:sym typeface="Roboto"/>
              </a:rPr>
              <a:t> 2024</a:t>
            </a:r>
          </a:p>
        </p:txBody>
      </p:sp>
      <p:pic>
        <p:nvPicPr>
          <p:cNvPr id="56" name="Google Shape;56;p13"/>
          <p:cNvPicPr preferRelativeResize="0"/>
          <p:nvPr/>
        </p:nvPicPr>
        <p:blipFill>
          <a:blip r:embed="rId5">
            <a:alphaModFix/>
          </a:blip>
          <a:stretch>
            <a:fillRect/>
          </a:stretch>
        </p:blipFill>
        <p:spPr>
          <a:xfrm>
            <a:off x="5826650" y="0"/>
            <a:ext cx="3317351" cy="2381525"/>
          </a:xfrm>
          <a:prstGeom prst="rect">
            <a:avLst/>
          </a:prstGeom>
          <a:noFill/>
          <a:ln>
            <a:noFill/>
          </a:ln>
        </p:spPr>
      </p:pic>
      <p:pic>
        <p:nvPicPr>
          <p:cNvPr id="57" name="Google Shape;57;p13"/>
          <p:cNvPicPr preferRelativeResize="0"/>
          <p:nvPr/>
        </p:nvPicPr>
        <p:blipFill>
          <a:blip r:embed="rId6">
            <a:alphaModFix/>
          </a:blip>
          <a:stretch>
            <a:fillRect/>
          </a:stretch>
        </p:blipFill>
        <p:spPr>
          <a:xfrm>
            <a:off x="8103220" y="4572000"/>
            <a:ext cx="729081" cy="354949"/>
          </a:xfrm>
          <a:prstGeom prst="rect">
            <a:avLst/>
          </a:prstGeom>
          <a:noFill/>
          <a:ln>
            <a:noFill/>
          </a:ln>
        </p:spPr>
      </p:pic>
      <p:pic>
        <p:nvPicPr>
          <p:cNvPr id="2" name="Slika 1">
            <a:extLst>
              <a:ext uri="{FF2B5EF4-FFF2-40B4-BE49-F238E27FC236}">
                <a16:creationId xmlns:a16="http://schemas.microsoft.com/office/drawing/2014/main" id="{ACB491CA-5418-88AA-2D76-CD1C3486C3E2}"/>
              </a:ext>
            </a:extLst>
          </p:cNvPr>
          <p:cNvPicPr>
            <a:picLocks noChangeAspect="1"/>
          </p:cNvPicPr>
          <p:nvPr/>
        </p:nvPicPr>
        <p:blipFill>
          <a:blip r:embed="rId7"/>
          <a:stretch>
            <a:fillRect/>
          </a:stretch>
        </p:blipFill>
        <p:spPr>
          <a:xfrm rot="10800000">
            <a:off x="0" y="3680333"/>
            <a:ext cx="2865368" cy="1463167"/>
          </a:xfrm>
          <a:prstGeom prst="rect">
            <a:avLst/>
          </a:prstGeom>
        </p:spPr>
      </p:pic>
      <p:pic>
        <p:nvPicPr>
          <p:cNvPr id="6" name="Slika 5" descr="Slika, ki vsebuje besede besedilo, pisava, posnetek zaslona, logotip&#10;&#10;Opis je samodejno ustvarjen">
            <a:extLst>
              <a:ext uri="{FF2B5EF4-FFF2-40B4-BE49-F238E27FC236}">
                <a16:creationId xmlns:a16="http://schemas.microsoft.com/office/drawing/2014/main" id="{4592AFA2-8518-CEA1-304F-4D251541A3A1}"/>
              </a:ext>
            </a:extLst>
          </p:cNvPr>
          <p:cNvPicPr>
            <a:picLocks noChangeAspect="1"/>
          </p:cNvPicPr>
          <p:nvPr/>
        </p:nvPicPr>
        <p:blipFill>
          <a:blip r:embed="rId8"/>
          <a:stretch>
            <a:fillRect/>
          </a:stretch>
        </p:blipFill>
        <p:spPr>
          <a:xfrm>
            <a:off x="5364942" y="4464148"/>
            <a:ext cx="2738278" cy="570651"/>
          </a:xfrm>
          <a:prstGeom prst="rect">
            <a:avLst/>
          </a:prstGeom>
        </p:spPr>
      </p:pic>
      <p:sp>
        <p:nvSpPr>
          <p:cNvPr id="9" name="PoljeZBesedilom 8">
            <a:extLst>
              <a:ext uri="{FF2B5EF4-FFF2-40B4-BE49-F238E27FC236}">
                <a16:creationId xmlns:a16="http://schemas.microsoft.com/office/drawing/2014/main" id="{79368D01-AB3F-FA30-41A6-34146BCE7006}"/>
              </a:ext>
            </a:extLst>
          </p:cNvPr>
          <p:cNvSpPr txBox="1"/>
          <p:nvPr/>
        </p:nvSpPr>
        <p:spPr>
          <a:xfrm>
            <a:off x="2065783" y="3777498"/>
            <a:ext cx="4572000" cy="584775"/>
          </a:xfrm>
          <a:prstGeom prst="rect">
            <a:avLst/>
          </a:prstGeom>
          <a:noFill/>
        </p:spPr>
        <p:txBody>
          <a:bodyPr wrap="square">
            <a:spAutoFit/>
          </a:bodyPr>
          <a:lstStyle/>
          <a:p>
            <a:pPr algn="ctr"/>
            <a:r>
              <a:rPr lang="sl-SI" sz="1600" b="1" dirty="0">
                <a:solidFill>
                  <a:schemeClr val="bg2"/>
                </a:solidFill>
                <a:effectLst/>
                <a:latin typeface="Aptos" panose="020B0004020202020204" pitchFamily="34" charset="0"/>
                <a:ea typeface="Calibri" panose="020F0502020204030204" pitchFamily="34" charset="0"/>
                <a:cs typeface="Calibri" panose="020F0502020204030204" pitchFamily="34" charset="0"/>
              </a:rPr>
              <a:t>Mag. Milena Sitar Matelič</a:t>
            </a:r>
          </a:p>
          <a:p>
            <a:pPr algn="ctr"/>
            <a:r>
              <a:rPr lang="sl-SI" sz="1600" b="1" dirty="0">
                <a:solidFill>
                  <a:schemeClr val="bg2"/>
                </a:solidFill>
                <a:latin typeface="Aptos" panose="020B0004020202020204" pitchFamily="34" charset="0"/>
                <a:cs typeface="Calibri" panose="020F0502020204030204" pitchFamily="34" charset="0"/>
              </a:rPr>
              <a:t>milena.sitar-matelic@cmepius.si</a:t>
            </a:r>
            <a:endParaRPr lang="sl-SI" sz="1600" dirty="0">
              <a:solidFill>
                <a:schemeClr val="bg2"/>
              </a:solidFill>
            </a:endParaRPr>
          </a:p>
        </p:txBody>
      </p:sp>
      <p:sp>
        <p:nvSpPr>
          <p:cNvPr id="12" name="Označba mesta besedila 4">
            <a:extLst>
              <a:ext uri="{FF2B5EF4-FFF2-40B4-BE49-F238E27FC236}">
                <a16:creationId xmlns:a16="http://schemas.microsoft.com/office/drawing/2014/main" id="{98328A31-BB46-6E25-E5AF-6BF1F92A5227}"/>
              </a:ext>
            </a:extLst>
          </p:cNvPr>
          <p:cNvSpPr txBox="1">
            <a:spLocks/>
          </p:cNvSpPr>
          <p:nvPr/>
        </p:nvSpPr>
        <p:spPr>
          <a:xfrm>
            <a:off x="0" y="3132486"/>
            <a:ext cx="8850751" cy="461635"/>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L="914400" marR="0" lvl="1"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L="1371600" marR="0" lvl="2"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L="1828800" marR="0" lvl="3"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L="2286000" marR="0" lvl="4"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L="2743200" marR="0" lvl="5"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L="3200400" marR="0" lvl="6"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L="3657600" marR="0" lvl="7"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L="4114800" marR="0" lvl="8"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r>
              <a:rPr lang="en-US" sz="1800" b="1" dirty="0" err="1">
                <a:solidFill>
                  <a:srgbClr val="FF0000"/>
                </a:solidFill>
                <a:latin typeface="Trebuchet MS" panose="020B0603020202020204" pitchFamily="34" charset="0"/>
              </a:rPr>
              <a:t>E</a:t>
            </a:r>
            <a:r>
              <a:rPr lang="en-US" sz="1800" b="1" dirty="0" err="1">
                <a:solidFill>
                  <a:srgbClr val="002060"/>
                </a:solidFill>
                <a:latin typeface="Trebuchet MS" panose="020B0603020202020204" pitchFamily="34" charset="0"/>
              </a:rPr>
              <a:t>u</a:t>
            </a:r>
            <a:r>
              <a:rPr lang="en-US" sz="1800" b="1" dirty="0" err="1">
                <a:solidFill>
                  <a:srgbClr val="FF0000"/>
                </a:solidFill>
                <a:latin typeface="Trebuchet MS" panose="020B0603020202020204" pitchFamily="34" charset="0"/>
              </a:rPr>
              <a:t>R</a:t>
            </a:r>
            <a:r>
              <a:rPr lang="en-US" sz="1800" b="1" dirty="0" err="1">
                <a:solidFill>
                  <a:srgbClr val="002060"/>
                </a:solidFill>
                <a:latin typeface="Trebuchet MS" panose="020B0603020202020204" pitchFamily="34" charset="0"/>
              </a:rPr>
              <a:t>opean</a:t>
            </a:r>
            <a:r>
              <a:rPr lang="en-US" sz="1800" b="1" dirty="0">
                <a:solidFill>
                  <a:srgbClr val="002060"/>
                </a:solidFill>
                <a:latin typeface="Trebuchet MS" panose="020B0603020202020204" pitchFamily="34" charset="0"/>
              </a:rPr>
              <a:t> </a:t>
            </a:r>
            <a:r>
              <a:rPr lang="en-US" sz="1800" b="1" dirty="0">
                <a:solidFill>
                  <a:schemeClr val="accent3"/>
                </a:solidFill>
                <a:latin typeface="Trebuchet MS" panose="020B0603020202020204" pitchFamily="34" charset="0"/>
              </a:rPr>
              <a:t>C</a:t>
            </a:r>
            <a:r>
              <a:rPr lang="en-US" sz="1800" b="1" dirty="0">
                <a:solidFill>
                  <a:srgbClr val="002060"/>
                </a:solidFill>
                <a:latin typeface="Trebuchet MS" panose="020B0603020202020204" pitchFamily="34" charset="0"/>
              </a:rPr>
              <a:t>ommunity </a:t>
            </a:r>
            <a:r>
              <a:rPr lang="en-US" sz="1800" b="1" dirty="0">
                <a:solidFill>
                  <a:srgbClr val="FF0000"/>
                </a:solidFill>
                <a:latin typeface="Trebuchet MS" panose="020B0603020202020204" pitchFamily="34" charset="0"/>
              </a:rPr>
              <a:t>A</a:t>
            </a:r>
            <a:r>
              <a:rPr lang="en-US" sz="1800" b="1" dirty="0">
                <a:solidFill>
                  <a:srgbClr val="002060"/>
                </a:solidFill>
                <a:latin typeface="Trebuchet MS" panose="020B0603020202020204" pitchFamily="34" charset="0"/>
              </a:rPr>
              <a:t>ction </a:t>
            </a:r>
            <a:r>
              <a:rPr lang="en-US" sz="1800" b="1" dirty="0">
                <a:solidFill>
                  <a:srgbClr val="FF0000"/>
                </a:solidFill>
                <a:latin typeface="Trebuchet MS" panose="020B0603020202020204" pitchFamily="34" charset="0"/>
              </a:rPr>
              <a:t>S</a:t>
            </a:r>
            <a:r>
              <a:rPr lang="en-US" sz="1800" b="1" dirty="0">
                <a:solidFill>
                  <a:srgbClr val="002060"/>
                </a:solidFill>
                <a:latin typeface="Trebuchet MS" panose="020B0603020202020204" pitchFamily="34" charset="0"/>
              </a:rPr>
              <a:t>cheme for the </a:t>
            </a:r>
            <a:r>
              <a:rPr lang="en-US" sz="1800" b="1" dirty="0">
                <a:solidFill>
                  <a:srgbClr val="FF0000"/>
                </a:solidFill>
                <a:latin typeface="Trebuchet MS" panose="020B0603020202020204" pitchFamily="34" charset="0"/>
              </a:rPr>
              <a:t>M</a:t>
            </a:r>
            <a:r>
              <a:rPr lang="en-US" sz="1800" b="1" dirty="0">
                <a:solidFill>
                  <a:srgbClr val="002060"/>
                </a:solidFill>
                <a:latin typeface="Trebuchet MS" panose="020B0603020202020204" pitchFamily="34" charset="0"/>
              </a:rPr>
              <a:t>obility of </a:t>
            </a:r>
            <a:r>
              <a:rPr lang="en-US" sz="1800" b="1" dirty="0">
                <a:solidFill>
                  <a:srgbClr val="FF0000"/>
                </a:solidFill>
                <a:latin typeface="Trebuchet MS" panose="020B0603020202020204" pitchFamily="34" charset="0"/>
              </a:rPr>
              <a:t>U</a:t>
            </a:r>
            <a:r>
              <a:rPr lang="en-US" sz="1800" b="1" dirty="0">
                <a:solidFill>
                  <a:srgbClr val="002060"/>
                </a:solidFill>
                <a:latin typeface="Trebuchet MS" panose="020B0603020202020204" pitchFamily="34" charset="0"/>
              </a:rPr>
              <a:t>niversity </a:t>
            </a:r>
            <a:r>
              <a:rPr lang="en-US" sz="1800" b="1" dirty="0">
                <a:solidFill>
                  <a:srgbClr val="FF0000"/>
                </a:solidFill>
                <a:latin typeface="Trebuchet MS" panose="020B0603020202020204" pitchFamily="34" charset="0"/>
              </a:rPr>
              <a:t>S</a:t>
            </a:r>
            <a:r>
              <a:rPr lang="en-US" sz="1800" b="1" dirty="0">
                <a:solidFill>
                  <a:srgbClr val="002060"/>
                </a:solidFill>
                <a:latin typeface="Trebuchet MS" panose="020B0603020202020204" pitchFamily="34" charset="0"/>
              </a:rPr>
              <a:t>tudents</a:t>
            </a:r>
            <a:endParaRPr lang="sl-SI" sz="1800" dirty="0">
              <a:solidFill>
                <a:srgbClr val="002060"/>
              </a:solidFill>
              <a:latin typeface="Trebuchet MS" panose="020B0603020202020204" pitchFamily="34" charset="0"/>
            </a:endParaRPr>
          </a:p>
        </p:txBody>
      </p:sp>
      <p:pic>
        <p:nvPicPr>
          <p:cNvPr id="4" name="Slika 3">
            <a:extLst>
              <a:ext uri="{FF2B5EF4-FFF2-40B4-BE49-F238E27FC236}">
                <a16:creationId xmlns:a16="http://schemas.microsoft.com/office/drawing/2014/main" id="{2B325C72-A128-F1EF-0912-AE59AE07E8E5}"/>
              </a:ext>
            </a:extLst>
          </p:cNvPr>
          <p:cNvPicPr>
            <a:picLocks noChangeAspect="1"/>
          </p:cNvPicPr>
          <p:nvPr/>
        </p:nvPicPr>
        <p:blipFill>
          <a:blip r:embed="rId9"/>
          <a:stretch>
            <a:fillRect/>
          </a:stretch>
        </p:blipFill>
        <p:spPr>
          <a:xfrm>
            <a:off x="1774572" y="1411732"/>
            <a:ext cx="1793783" cy="1789376"/>
          </a:xfrm>
          <a:prstGeom prst="ellipse">
            <a:avLst/>
          </a:prstGeom>
          <a:ln>
            <a:noFill/>
          </a:ln>
          <a:effectLst>
            <a:softEdge rad="11250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8">
          <a:extLst>
            <a:ext uri="{FF2B5EF4-FFF2-40B4-BE49-F238E27FC236}">
              <a16:creationId xmlns:a16="http://schemas.microsoft.com/office/drawing/2014/main" id="{63F2DEA6-BD0B-FDA8-4034-59DB4D3389BD}"/>
            </a:ext>
          </a:extLst>
        </p:cNvPr>
        <p:cNvGrpSpPr/>
        <p:nvPr/>
      </p:nvGrpSpPr>
      <p:grpSpPr>
        <a:xfrm>
          <a:off x="0" y="0"/>
          <a:ext cx="0" cy="0"/>
          <a:chOff x="0" y="0"/>
          <a:chExt cx="0" cy="0"/>
        </a:xfrm>
      </p:grpSpPr>
      <p:sp>
        <p:nvSpPr>
          <p:cNvPr id="80" name="Google Shape;80;p16">
            <a:extLst>
              <a:ext uri="{FF2B5EF4-FFF2-40B4-BE49-F238E27FC236}">
                <a16:creationId xmlns:a16="http://schemas.microsoft.com/office/drawing/2014/main" id="{6B5B7FF2-AE91-2417-CE2F-FE742ADFDBD5}"/>
              </a:ext>
            </a:extLst>
          </p:cNvPr>
          <p:cNvSpPr txBox="1">
            <a:spLocks noGrp="1"/>
          </p:cNvSpPr>
          <p:nvPr>
            <p:ph type="body" idx="1"/>
          </p:nvPr>
        </p:nvSpPr>
        <p:spPr>
          <a:xfrm>
            <a:off x="743233" y="1103711"/>
            <a:ext cx="6900372" cy="3615433"/>
          </a:xfrm>
          <a:prstGeom prst="rect">
            <a:avLst/>
          </a:prstGeom>
        </p:spPr>
        <p:txBody>
          <a:bodyPr spcFirstLastPara="1" wrap="square" lIns="91425" tIns="91425" rIns="91425" bIns="91425" anchor="t" anchorCtr="0">
            <a:normAutofit/>
          </a:bodyPr>
          <a:lstStyle/>
          <a:p>
            <a:pPr marL="0" indent="0" algn="ctr">
              <a:buNone/>
            </a:pPr>
            <a:r>
              <a:rPr lang="sl-SI" sz="2800" b="1" cap="all" dirty="0">
                <a:solidFill>
                  <a:schemeClr val="bg2"/>
                </a:solidFill>
                <a:latin typeface="Calibri" panose="020F0502020204030204" pitchFamily="34" charset="0"/>
              </a:rPr>
              <a:t>Poslanstvo PROGRAMA ERASMUS+</a:t>
            </a:r>
          </a:p>
          <a:p>
            <a:pPr marL="0" indent="0" algn="ctr">
              <a:buNone/>
            </a:pPr>
            <a:r>
              <a:rPr lang="sl-SI" sz="1800" dirty="0"/>
              <a:t>Erasmus+ je program EU, </a:t>
            </a:r>
          </a:p>
          <a:p>
            <a:pPr marL="0" indent="0" algn="ctr">
              <a:buNone/>
            </a:pPr>
            <a:r>
              <a:rPr lang="sl-SI" sz="1800" dirty="0"/>
              <a:t>ki podpira izobraževanje, usposabljanje, mlade in šport v Evropi.</a:t>
            </a:r>
          </a:p>
          <a:p>
            <a:pPr marL="0" indent="0" algn="ctr">
              <a:buNone/>
            </a:pPr>
            <a:endParaRPr lang="sl-SI" dirty="0"/>
          </a:p>
          <a:p>
            <a:pPr marL="0" indent="0" algn="ctr">
              <a:buNone/>
            </a:pPr>
            <a:r>
              <a:rPr lang="sl-SI" dirty="0">
                <a:solidFill>
                  <a:schemeClr val="bg2"/>
                </a:solidFill>
              </a:rPr>
              <a:t>Splošni cilj programa je z vseživljenjskim učenjem </a:t>
            </a:r>
            <a:r>
              <a:rPr lang="sl-SI" b="1" dirty="0">
                <a:solidFill>
                  <a:schemeClr val="bg2"/>
                </a:solidFill>
              </a:rPr>
              <a:t>podpirati izobraževalni, poklicni in osebni razvoj ljudi </a:t>
            </a:r>
            <a:r>
              <a:rPr lang="sl-SI" dirty="0">
                <a:solidFill>
                  <a:schemeClr val="bg2"/>
                </a:solidFill>
              </a:rPr>
              <a:t>na področju izobraževanja, usposabljanja, mladine in športa v Evropi in po svetu ter s tem </a:t>
            </a:r>
            <a:r>
              <a:rPr lang="sl-SI" b="1" dirty="0">
                <a:solidFill>
                  <a:schemeClr val="bg2"/>
                </a:solidFill>
              </a:rPr>
              <a:t>prispevati k trajnostni rasti, kakovostnim delovnim mestom, socialni koheziji, spodbujanju inovacij ter krepitvi evropske identitete in aktivnega državljanstva. </a:t>
            </a:r>
          </a:p>
          <a:p>
            <a:pPr marL="0" indent="0" algn="ctr">
              <a:buNone/>
            </a:pPr>
            <a:endParaRPr lang="sl-SI" sz="1800" dirty="0"/>
          </a:p>
          <a:p>
            <a:pPr marL="0" lvl="0" indent="0" algn="l" rtl="0">
              <a:spcBef>
                <a:spcPts val="0"/>
              </a:spcBef>
              <a:spcAft>
                <a:spcPts val="1200"/>
              </a:spcAft>
              <a:buNone/>
            </a:pPr>
            <a:endParaRPr dirty="0">
              <a:latin typeface="Roboto"/>
              <a:ea typeface="Roboto"/>
              <a:cs typeface="Roboto"/>
              <a:sym typeface="Roboto"/>
            </a:endParaRPr>
          </a:p>
        </p:txBody>
      </p:sp>
      <p:pic>
        <p:nvPicPr>
          <p:cNvPr id="81" name="Google Shape;81;p16">
            <a:extLst>
              <a:ext uri="{FF2B5EF4-FFF2-40B4-BE49-F238E27FC236}">
                <a16:creationId xmlns:a16="http://schemas.microsoft.com/office/drawing/2014/main" id="{5042606F-3F30-6612-5D61-A905E408C0B3}"/>
              </a:ext>
            </a:extLst>
          </p:cNvPr>
          <p:cNvPicPr preferRelativeResize="0"/>
          <p:nvPr/>
        </p:nvPicPr>
        <p:blipFill>
          <a:blip r:embed="rId3">
            <a:alphaModFix/>
          </a:blip>
          <a:stretch>
            <a:fillRect/>
          </a:stretch>
        </p:blipFill>
        <p:spPr>
          <a:xfrm>
            <a:off x="7993380" y="4533899"/>
            <a:ext cx="990601" cy="487635"/>
          </a:xfrm>
          <a:prstGeom prst="rect">
            <a:avLst/>
          </a:prstGeom>
          <a:noFill/>
          <a:ln>
            <a:noFill/>
          </a:ln>
        </p:spPr>
      </p:pic>
      <p:pic>
        <p:nvPicPr>
          <p:cNvPr id="82" name="Google Shape;82;p16">
            <a:extLst>
              <a:ext uri="{FF2B5EF4-FFF2-40B4-BE49-F238E27FC236}">
                <a16:creationId xmlns:a16="http://schemas.microsoft.com/office/drawing/2014/main" id="{5DAD8811-4693-D073-7045-A6A1CE82C0A8}"/>
              </a:ext>
            </a:extLst>
          </p:cNvPr>
          <p:cNvPicPr preferRelativeResize="0"/>
          <p:nvPr/>
        </p:nvPicPr>
        <p:blipFill>
          <a:blip r:embed="rId4">
            <a:alphaModFix/>
          </a:blip>
          <a:stretch>
            <a:fillRect/>
          </a:stretch>
        </p:blipFill>
        <p:spPr>
          <a:xfrm rot="10800000">
            <a:off x="6276749" y="0"/>
            <a:ext cx="2867251" cy="1460951"/>
          </a:xfrm>
          <a:prstGeom prst="rect">
            <a:avLst/>
          </a:prstGeom>
          <a:noFill/>
          <a:ln>
            <a:noFill/>
          </a:ln>
        </p:spPr>
      </p:pic>
      <p:sp>
        <p:nvSpPr>
          <p:cNvPr id="3" name="Google Shape;71;p15">
            <a:extLst>
              <a:ext uri="{FF2B5EF4-FFF2-40B4-BE49-F238E27FC236}">
                <a16:creationId xmlns:a16="http://schemas.microsoft.com/office/drawing/2014/main" id="{1D595A37-E8D7-C778-65BF-5C9B517B4ED1}"/>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dirty="0">
                <a:solidFill>
                  <a:schemeClr val="tx1">
                    <a:lumMod val="65000"/>
                    <a:lumOff val="35000"/>
                  </a:schemeClr>
                </a:solidFill>
                <a:latin typeface="Roboto"/>
                <a:ea typeface="Roboto"/>
                <a:cs typeface="Roboto"/>
                <a:sym typeface="Roboto"/>
              </a:rPr>
              <a:t>3. letni posvet </a:t>
            </a:r>
            <a:br>
              <a:rPr lang="sl-SI" sz="1200" b="1" dirty="0">
                <a:solidFill>
                  <a:schemeClr val="tx1">
                    <a:lumMod val="65000"/>
                    <a:lumOff val="35000"/>
                  </a:schemeClr>
                </a:solidFill>
                <a:latin typeface="Roboto"/>
                <a:ea typeface="Roboto"/>
                <a:cs typeface="Roboto"/>
                <a:sym typeface="Roboto"/>
              </a:rPr>
            </a:br>
            <a:r>
              <a:rPr lang="sl-SI" sz="1200" b="1" dirty="0">
                <a:solidFill>
                  <a:schemeClr val="tx1">
                    <a:lumMod val="65000"/>
                    <a:lumOff val="35000"/>
                  </a:schemeClr>
                </a:solidFill>
                <a:latin typeface="Roboto"/>
                <a:ea typeface="Roboto"/>
                <a:cs typeface="Roboto"/>
                <a:sym typeface="Roboto"/>
              </a:rPr>
              <a:t>o višjem strokovnem izobraževanju</a:t>
            </a:r>
            <a:endParaRPr sz="1200" b="1" dirty="0">
              <a:solidFill>
                <a:schemeClr val="tx1">
                  <a:lumMod val="65000"/>
                  <a:lumOff val="35000"/>
                </a:schemeClr>
              </a:solidFill>
              <a:latin typeface="Roboto"/>
              <a:ea typeface="Roboto"/>
              <a:cs typeface="Roboto"/>
              <a:sym typeface="Roboto"/>
            </a:endParaRPr>
          </a:p>
        </p:txBody>
      </p:sp>
      <p:pic>
        <p:nvPicPr>
          <p:cNvPr id="2" name="Slika 1" descr="Slika, ki vsebuje besede besedilo, pisava, posnetek zaslona, logotip&#10;&#10;Opis je samodejno ustvarjen">
            <a:extLst>
              <a:ext uri="{FF2B5EF4-FFF2-40B4-BE49-F238E27FC236}">
                <a16:creationId xmlns:a16="http://schemas.microsoft.com/office/drawing/2014/main" id="{D5F38F98-102D-BF89-35CF-249532BB2B03}"/>
              </a:ext>
            </a:extLst>
          </p:cNvPr>
          <p:cNvPicPr>
            <a:picLocks noChangeAspect="1"/>
          </p:cNvPicPr>
          <p:nvPr/>
        </p:nvPicPr>
        <p:blipFill>
          <a:blip r:embed="rId5"/>
          <a:stretch>
            <a:fillRect/>
          </a:stretch>
        </p:blipFill>
        <p:spPr>
          <a:xfrm>
            <a:off x="0" y="4492390"/>
            <a:ext cx="2738278" cy="570651"/>
          </a:xfrm>
          <a:prstGeom prst="rect">
            <a:avLst/>
          </a:prstGeom>
        </p:spPr>
      </p:pic>
    </p:spTree>
    <p:extLst>
      <p:ext uri="{BB962C8B-B14F-4D97-AF65-F5344CB8AC3E}">
        <p14:creationId xmlns:p14="http://schemas.microsoft.com/office/powerpoint/2010/main" val="2465386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81" name="Google Shape;81;p16"/>
          <p:cNvPicPr preferRelativeResize="0"/>
          <p:nvPr/>
        </p:nvPicPr>
        <p:blipFill>
          <a:blip r:embed="rId3">
            <a:alphaModFix/>
          </a:blip>
          <a:stretch>
            <a:fillRect/>
          </a:stretch>
        </p:blipFill>
        <p:spPr>
          <a:xfrm>
            <a:off x="7993380" y="4533899"/>
            <a:ext cx="990601" cy="487635"/>
          </a:xfrm>
          <a:prstGeom prst="rect">
            <a:avLst/>
          </a:prstGeom>
          <a:noFill/>
          <a:ln>
            <a:noFill/>
          </a:ln>
        </p:spPr>
      </p:pic>
      <p:pic>
        <p:nvPicPr>
          <p:cNvPr id="2" name="Slika 1">
            <a:extLst>
              <a:ext uri="{FF2B5EF4-FFF2-40B4-BE49-F238E27FC236}">
                <a16:creationId xmlns:a16="http://schemas.microsoft.com/office/drawing/2014/main" id="{9D4B91F5-E9A1-1B3A-6EA0-D57DAD499B87}"/>
              </a:ext>
            </a:extLst>
          </p:cNvPr>
          <p:cNvPicPr>
            <a:picLocks noChangeAspect="1"/>
          </p:cNvPicPr>
          <p:nvPr/>
        </p:nvPicPr>
        <p:blipFill>
          <a:blip r:embed="rId4"/>
          <a:stretch>
            <a:fillRect/>
          </a:stretch>
        </p:blipFill>
        <p:spPr>
          <a:xfrm>
            <a:off x="5827489" y="0"/>
            <a:ext cx="3316511" cy="2383743"/>
          </a:xfrm>
          <a:prstGeom prst="rect">
            <a:avLst/>
          </a:prstGeom>
        </p:spPr>
      </p:pic>
      <p:pic>
        <p:nvPicPr>
          <p:cNvPr id="4" name="Slika 3">
            <a:extLst>
              <a:ext uri="{FF2B5EF4-FFF2-40B4-BE49-F238E27FC236}">
                <a16:creationId xmlns:a16="http://schemas.microsoft.com/office/drawing/2014/main" id="{4D27A4CD-BDB3-70E4-AA72-982CE9B5AC7D}"/>
              </a:ext>
            </a:extLst>
          </p:cNvPr>
          <p:cNvPicPr>
            <a:picLocks noChangeAspect="1"/>
          </p:cNvPicPr>
          <p:nvPr/>
        </p:nvPicPr>
        <p:blipFill>
          <a:blip r:embed="rId5"/>
          <a:stretch>
            <a:fillRect/>
          </a:stretch>
        </p:blipFill>
        <p:spPr>
          <a:xfrm rot="5400000" flipH="1" flipV="1">
            <a:off x="-763839" y="764957"/>
            <a:ext cx="3086057" cy="1556144"/>
          </a:xfrm>
          <a:prstGeom prst="rect">
            <a:avLst/>
          </a:prstGeom>
        </p:spPr>
      </p:pic>
      <p:pic>
        <p:nvPicPr>
          <p:cNvPr id="8" name="Slika 7" descr="Slika, ki vsebuje besede besedilo, pisava, posnetek zaslona, logotip&#10;&#10;Opis je samodejno ustvarjen">
            <a:extLst>
              <a:ext uri="{FF2B5EF4-FFF2-40B4-BE49-F238E27FC236}">
                <a16:creationId xmlns:a16="http://schemas.microsoft.com/office/drawing/2014/main" id="{A6264CBE-ECDC-2784-3254-72FBAE730AB4}"/>
              </a:ext>
            </a:extLst>
          </p:cNvPr>
          <p:cNvPicPr>
            <a:picLocks noChangeAspect="1"/>
          </p:cNvPicPr>
          <p:nvPr/>
        </p:nvPicPr>
        <p:blipFill>
          <a:blip r:embed="rId6"/>
          <a:stretch>
            <a:fillRect/>
          </a:stretch>
        </p:blipFill>
        <p:spPr>
          <a:xfrm>
            <a:off x="0" y="4492390"/>
            <a:ext cx="2738278" cy="570651"/>
          </a:xfrm>
          <a:prstGeom prst="rect">
            <a:avLst/>
          </a:prstGeom>
        </p:spPr>
      </p:pic>
      <p:sp>
        <p:nvSpPr>
          <p:cNvPr id="11" name="16-kraka zvezda 8">
            <a:extLst>
              <a:ext uri="{FF2B5EF4-FFF2-40B4-BE49-F238E27FC236}">
                <a16:creationId xmlns:a16="http://schemas.microsoft.com/office/drawing/2014/main" id="{9A91654B-736F-D3B5-6C75-57408FF63928}"/>
              </a:ext>
            </a:extLst>
          </p:cNvPr>
          <p:cNvSpPr/>
          <p:nvPr/>
        </p:nvSpPr>
        <p:spPr>
          <a:xfrm>
            <a:off x="2949126" y="862071"/>
            <a:ext cx="2449764" cy="2029757"/>
          </a:xfrm>
          <a:prstGeom prst="star16">
            <a:avLst/>
          </a:prstGeom>
        </p:spPr>
        <p:style>
          <a:lnRef idx="1">
            <a:schemeClr val="accent4"/>
          </a:lnRef>
          <a:fillRef idx="2">
            <a:schemeClr val="accent4"/>
          </a:fillRef>
          <a:effectRef idx="1">
            <a:schemeClr val="accent4"/>
          </a:effectRef>
          <a:fontRef idx="minor">
            <a:schemeClr val="dk1"/>
          </a:fontRef>
        </p:style>
        <p:txBody>
          <a:bodyPr rtlCol="0" anchor="ctr"/>
          <a:lstStyle/>
          <a:p>
            <a:pPr marL="285750" indent="-285750" algn="ctr">
              <a:buFont typeface="Wingdings 3" panose="05040102010807070707" pitchFamily="18" charset="2"/>
              <a:buChar char=""/>
            </a:pPr>
            <a:endParaRPr lang="sl-SI" sz="1600" dirty="0"/>
          </a:p>
        </p:txBody>
      </p:sp>
      <p:sp>
        <p:nvSpPr>
          <p:cNvPr id="10" name="Pravokotnik 9">
            <a:extLst>
              <a:ext uri="{FF2B5EF4-FFF2-40B4-BE49-F238E27FC236}">
                <a16:creationId xmlns:a16="http://schemas.microsoft.com/office/drawing/2014/main" id="{9FDEDF15-F34B-F032-2EAD-4889F03DB37D}"/>
              </a:ext>
            </a:extLst>
          </p:cNvPr>
          <p:cNvSpPr/>
          <p:nvPr/>
        </p:nvSpPr>
        <p:spPr>
          <a:xfrm>
            <a:off x="3413074" y="1492228"/>
            <a:ext cx="2200115" cy="769441"/>
          </a:xfrm>
          <a:prstGeom prst="rect">
            <a:avLst/>
          </a:prstGeom>
        </p:spPr>
        <p:txBody>
          <a:bodyPr wrap="square">
            <a:spAutoFit/>
          </a:bodyPr>
          <a:lstStyle/>
          <a:p>
            <a:r>
              <a:rPr lang="sl-SI" sz="4400" b="1" dirty="0">
                <a:solidFill>
                  <a:srgbClr val="002060"/>
                </a:solidFill>
                <a:latin typeface="Franklin Gothic Demi" panose="020B0703020102020204" pitchFamily="34" charset="0"/>
              </a:rPr>
              <a:t>37 let </a:t>
            </a:r>
          </a:p>
        </p:txBody>
      </p:sp>
      <p:sp>
        <p:nvSpPr>
          <p:cNvPr id="15" name="PoljeZBesedilom 14">
            <a:extLst>
              <a:ext uri="{FF2B5EF4-FFF2-40B4-BE49-F238E27FC236}">
                <a16:creationId xmlns:a16="http://schemas.microsoft.com/office/drawing/2014/main" id="{5FBF7E7C-2741-3D62-D564-BECA296F3098}"/>
              </a:ext>
            </a:extLst>
          </p:cNvPr>
          <p:cNvSpPr txBox="1"/>
          <p:nvPr/>
        </p:nvSpPr>
        <p:spPr>
          <a:xfrm>
            <a:off x="160019" y="2999929"/>
            <a:ext cx="9017876" cy="2246769"/>
          </a:xfrm>
          <a:prstGeom prst="rect">
            <a:avLst/>
          </a:prstGeom>
          <a:noFill/>
        </p:spPr>
        <p:txBody>
          <a:bodyPr wrap="square">
            <a:spAutoFit/>
          </a:bodyPr>
          <a:lstStyle/>
          <a:p>
            <a:pPr marL="0" indent="0">
              <a:buNone/>
            </a:pPr>
            <a:r>
              <a:rPr lang="sl-SI" sz="2000" dirty="0">
                <a:solidFill>
                  <a:srgbClr val="002060"/>
                </a:solidFill>
                <a:latin typeface="Franklin Gothic Demi" panose="020B0703020102020204" pitchFamily="34" charset="0"/>
              </a:rPr>
              <a:t>1987:  3.244 ŠTUDENTOV                    DANES:  1,200.000 UDELEŽENCEV LETNO</a:t>
            </a:r>
          </a:p>
          <a:p>
            <a:pPr marL="0" indent="0">
              <a:buNone/>
            </a:pPr>
            <a:r>
              <a:rPr lang="sl-SI" sz="2000" dirty="0">
                <a:solidFill>
                  <a:srgbClr val="002060"/>
                </a:solidFill>
                <a:latin typeface="Franklin Gothic Demi" panose="020B0703020102020204" pitchFamily="34" charset="0"/>
              </a:rPr>
              <a:t>                                                                                 SKUPAJ VEČ KOT 14 MILIJONOV</a:t>
            </a:r>
          </a:p>
          <a:p>
            <a:pPr marL="0" indent="0">
              <a:buNone/>
            </a:pPr>
            <a:endParaRPr lang="sl-SI" sz="2000" dirty="0">
              <a:solidFill>
                <a:srgbClr val="002060"/>
              </a:solidFill>
              <a:latin typeface="Franklin Gothic Demi" panose="020B0703020102020204" pitchFamily="34" charset="0"/>
            </a:endParaRPr>
          </a:p>
          <a:p>
            <a:pPr marL="0" indent="0">
              <a:buNone/>
            </a:pPr>
            <a:r>
              <a:rPr lang="sl-SI" sz="2000" dirty="0">
                <a:solidFill>
                  <a:srgbClr val="002060"/>
                </a:solidFill>
                <a:latin typeface="Franklin Gothic Demi" panose="020B0703020102020204" pitchFamily="34" charset="0"/>
              </a:rPr>
              <a:t>PRORAČUN </a:t>
            </a:r>
            <a:r>
              <a:rPr lang="en-US" sz="2000" dirty="0">
                <a:solidFill>
                  <a:srgbClr val="002060"/>
                </a:solidFill>
                <a:latin typeface="Franklin Gothic Demi" panose="020B0703020102020204" pitchFamily="34" charset="0"/>
              </a:rPr>
              <a:t>2021 </a:t>
            </a:r>
            <a:r>
              <a:rPr lang="sl-SI" sz="2000" dirty="0">
                <a:solidFill>
                  <a:srgbClr val="002060"/>
                </a:solidFill>
                <a:latin typeface="Franklin Gothic Demi" panose="020B0703020102020204" pitchFamily="34" charset="0"/>
              </a:rPr>
              <a:t>do</a:t>
            </a:r>
            <a:r>
              <a:rPr lang="en-US" sz="2000" dirty="0">
                <a:solidFill>
                  <a:srgbClr val="002060"/>
                </a:solidFill>
                <a:latin typeface="Franklin Gothic Demi" panose="020B0703020102020204" pitchFamily="34" charset="0"/>
              </a:rPr>
              <a:t> 2027</a:t>
            </a:r>
            <a:r>
              <a:rPr lang="sl-SI" sz="2000" dirty="0">
                <a:solidFill>
                  <a:srgbClr val="002060"/>
                </a:solidFill>
                <a:latin typeface="Franklin Gothic Demi" panose="020B0703020102020204" pitchFamily="34" charset="0"/>
              </a:rPr>
              <a:t>                    </a:t>
            </a:r>
            <a:r>
              <a:rPr lang="en-US" sz="2000" dirty="0">
                <a:solidFill>
                  <a:srgbClr val="002060"/>
                </a:solidFill>
                <a:latin typeface="Franklin Gothic Demi" panose="020B0703020102020204" pitchFamily="34" charset="0"/>
              </a:rPr>
              <a:t>26.2 </a:t>
            </a:r>
            <a:r>
              <a:rPr lang="sl-SI" sz="2000" dirty="0">
                <a:solidFill>
                  <a:srgbClr val="002060"/>
                </a:solidFill>
                <a:latin typeface="Franklin Gothic Demi" panose="020B0703020102020204" pitchFamily="34" charset="0"/>
              </a:rPr>
              <a:t>milijarde EUR (cca 4 mrd EUR letno)</a:t>
            </a:r>
          </a:p>
          <a:p>
            <a:pPr marL="0" indent="0">
              <a:buNone/>
            </a:pPr>
            <a:r>
              <a:rPr lang="sl-SI" sz="2000" dirty="0">
                <a:solidFill>
                  <a:srgbClr val="002060"/>
                </a:solidFill>
                <a:latin typeface="Franklin Gothic Demi" panose="020B0703020102020204" pitchFamily="34" charset="0"/>
              </a:rPr>
              <a:t>                                                                   za terciarno izobraževanje 29 %</a:t>
            </a:r>
          </a:p>
          <a:p>
            <a:pPr marL="0" indent="0">
              <a:buNone/>
            </a:pPr>
            <a:r>
              <a:rPr lang="sl-SI" sz="2000" dirty="0">
                <a:solidFill>
                  <a:srgbClr val="002060"/>
                </a:solidFill>
                <a:latin typeface="Franklin Gothic Demi" panose="020B0703020102020204" pitchFamily="34" charset="0"/>
              </a:rPr>
              <a:t>                                                                   za Slovenijo cca 27 mio EUR</a:t>
            </a:r>
          </a:p>
          <a:p>
            <a:pPr marL="0" indent="0">
              <a:buNone/>
            </a:pPr>
            <a:endParaRPr lang="sl-SI" sz="2000" dirty="0">
              <a:solidFill>
                <a:srgbClr val="002060"/>
              </a:solidFill>
              <a:latin typeface="Franklin Gothic Demi" panose="020B0703020102020204" pitchFamily="34" charset="0"/>
            </a:endParaRPr>
          </a:p>
        </p:txBody>
      </p:sp>
      <p:sp>
        <p:nvSpPr>
          <p:cNvPr id="16" name="Prisekana desna puščica 9">
            <a:extLst>
              <a:ext uri="{FF2B5EF4-FFF2-40B4-BE49-F238E27FC236}">
                <a16:creationId xmlns:a16="http://schemas.microsoft.com/office/drawing/2014/main" id="{56FEA01A-D684-929D-5ADD-D37E2950C66A}"/>
              </a:ext>
            </a:extLst>
          </p:cNvPr>
          <p:cNvSpPr/>
          <p:nvPr/>
        </p:nvSpPr>
        <p:spPr>
          <a:xfrm>
            <a:off x="3413074" y="3060727"/>
            <a:ext cx="784525" cy="28997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3" panose="05040102010807070707" pitchFamily="18" charset="2"/>
              <a:buChar char=""/>
            </a:pPr>
            <a:endParaRPr lang="sl-SI" sz="1600" dirty="0">
              <a:solidFill>
                <a:srgbClr val="002060"/>
              </a:solidFill>
            </a:endParaRPr>
          </a:p>
        </p:txBody>
      </p:sp>
      <p:sp>
        <p:nvSpPr>
          <p:cNvPr id="17" name="Prisekana desna puščica 9">
            <a:extLst>
              <a:ext uri="{FF2B5EF4-FFF2-40B4-BE49-F238E27FC236}">
                <a16:creationId xmlns:a16="http://schemas.microsoft.com/office/drawing/2014/main" id="{75721AD0-9A4E-6E29-AC11-C4E88FD23DEC}"/>
              </a:ext>
            </a:extLst>
          </p:cNvPr>
          <p:cNvSpPr/>
          <p:nvPr/>
        </p:nvSpPr>
        <p:spPr>
          <a:xfrm>
            <a:off x="3389483" y="3991453"/>
            <a:ext cx="784525" cy="28997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3" panose="05040102010807070707" pitchFamily="18" charset="2"/>
              <a:buChar char=""/>
            </a:pPr>
            <a:endParaRPr lang="sl-SI" sz="1600" dirty="0">
              <a:solidFill>
                <a:srgbClr val="002060"/>
              </a:solidFill>
            </a:endParaRPr>
          </a:p>
        </p:txBody>
      </p:sp>
      <p:pic>
        <p:nvPicPr>
          <p:cNvPr id="18" name="Slika 17">
            <a:extLst>
              <a:ext uri="{FF2B5EF4-FFF2-40B4-BE49-F238E27FC236}">
                <a16:creationId xmlns:a16="http://schemas.microsoft.com/office/drawing/2014/main" id="{3EA63EA0-DCFE-92BB-B71F-219B1B5DCB02}"/>
              </a:ext>
            </a:extLst>
          </p:cNvPr>
          <p:cNvPicPr>
            <a:picLocks noChangeAspect="1"/>
          </p:cNvPicPr>
          <p:nvPr/>
        </p:nvPicPr>
        <p:blipFill>
          <a:blip r:embed="rId7"/>
          <a:stretch>
            <a:fillRect/>
          </a:stretch>
        </p:blipFill>
        <p:spPr>
          <a:xfrm>
            <a:off x="3075226" y="32714"/>
            <a:ext cx="1895064" cy="72125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81" name="Google Shape;81;p16"/>
          <p:cNvPicPr preferRelativeResize="0"/>
          <p:nvPr/>
        </p:nvPicPr>
        <p:blipFill>
          <a:blip r:embed="rId3">
            <a:alphaModFix/>
          </a:blip>
          <a:stretch>
            <a:fillRect/>
          </a:stretch>
        </p:blipFill>
        <p:spPr>
          <a:xfrm>
            <a:off x="7993380" y="4533899"/>
            <a:ext cx="990601" cy="487635"/>
          </a:xfrm>
          <a:prstGeom prst="rect">
            <a:avLst/>
          </a:prstGeom>
          <a:noFill/>
          <a:ln>
            <a:noFill/>
          </a:ln>
        </p:spPr>
      </p:pic>
      <p:sp>
        <p:nvSpPr>
          <p:cNvPr id="3" name="Google Shape;71;p15">
            <a:extLst>
              <a:ext uri="{FF2B5EF4-FFF2-40B4-BE49-F238E27FC236}">
                <a16:creationId xmlns:a16="http://schemas.microsoft.com/office/drawing/2014/main" id="{814AE2AC-4EAA-361A-2CE4-186CBFC7AF33}"/>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dirty="0">
                <a:solidFill>
                  <a:schemeClr val="tx1">
                    <a:lumMod val="65000"/>
                    <a:lumOff val="35000"/>
                  </a:schemeClr>
                </a:solidFill>
                <a:latin typeface="Roboto"/>
                <a:ea typeface="Roboto"/>
                <a:cs typeface="Roboto"/>
                <a:sym typeface="Roboto"/>
              </a:rPr>
              <a:t>3. letni posvet </a:t>
            </a:r>
            <a:br>
              <a:rPr lang="sl-SI" sz="1200" b="1" dirty="0">
                <a:solidFill>
                  <a:schemeClr val="tx1">
                    <a:lumMod val="65000"/>
                    <a:lumOff val="35000"/>
                  </a:schemeClr>
                </a:solidFill>
                <a:latin typeface="Roboto"/>
                <a:ea typeface="Roboto"/>
                <a:cs typeface="Roboto"/>
                <a:sym typeface="Roboto"/>
              </a:rPr>
            </a:br>
            <a:r>
              <a:rPr lang="sl-SI" sz="1200" b="1" dirty="0">
                <a:solidFill>
                  <a:schemeClr val="tx1">
                    <a:lumMod val="65000"/>
                    <a:lumOff val="35000"/>
                  </a:schemeClr>
                </a:solidFill>
                <a:latin typeface="Roboto"/>
                <a:ea typeface="Roboto"/>
                <a:cs typeface="Roboto"/>
                <a:sym typeface="Roboto"/>
              </a:rPr>
              <a:t>o višjem strokovnem izobraževanju</a:t>
            </a:r>
            <a:endParaRPr sz="1200" b="1" dirty="0">
              <a:solidFill>
                <a:schemeClr val="tx1">
                  <a:lumMod val="65000"/>
                  <a:lumOff val="35000"/>
                </a:schemeClr>
              </a:solidFill>
              <a:latin typeface="Roboto"/>
              <a:ea typeface="Roboto"/>
              <a:cs typeface="Roboto"/>
              <a:sym typeface="Roboto"/>
            </a:endParaRPr>
          </a:p>
        </p:txBody>
      </p:sp>
      <p:pic>
        <p:nvPicPr>
          <p:cNvPr id="2" name="Slika 1">
            <a:extLst>
              <a:ext uri="{FF2B5EF4-FFF2-40B4-BE49-F238E27FC236}">
                <a16:creationId xmlns:a16="http://schemas.microsoft.com/office/drawing/2014/main" id="{9D4B91F5-E9A1-1B3A-6EA0-D57DAD499B87}"/>
              </a:ext>
            </a:extLst>
          </p:cNvPr>
          <p:cNvPicPr>
            <a:picLocks noChangeAspect="1"/>
          </p:cNvPicPr>
          <p:nvPr/>
        </p:nvPicPr>
        <p:blipFill>
          <a:blip r:embed="rId4"/>
          <a:stretch>
            <a:fillRect/>
          </a:stretch>
        </p:blipFill>
        <p:spPr>
          <a:xfrm>
            <a:off x="5827489" y="0"/>
            <a:ext cx="3316511" cy="2383743"/>
          </a:xfrm>
          <a:prstGeom prst="rect">
            <a:avLst/>
          </a:prstGeom>
        </p:spPr>
      </p:pic>
      <p:pic>
        <p:nvPicPr>
          <p:cNvPr id="4" name="Slika 3" descr="Slika, ki vsebuje besede besedilo, pisava, posnetek zaslona, logotip&#10;&#10;Opis je samodejno ustvarjen">
            <a:extLst>
              <a:ext uri="{FF2B5EF4-FFF2-40B4-BE49-F238E27FC236}">
                <a16:creationId xmlns:a16="http://schemas.microsoft.com/office/drawing/2014/main" id="{AB907DDC-A0D1-D098-4EF0-2B9D436274D0}"/>
              </a:ext>
            </a:extLst>
          </p:cNvPr>
          <p:cNvPicPr>
            <a:picLocks noChangeAspect="1"/>
          </p:cNvPicPr>
          <p:nvPr/>
        </p:nvPicPr>
        <p:blipFill>
          <a:blip r:embed="rId5"/>
          <a:stretch>
            <a:fillRect/>
          </a:stretch>
        </p:blipFill>
        <p:spPr>
          <a:xfrm>
            <a:off x="0" y="4492390"/>
            <a:ext cx="2738278" cy="570651"/>
          </a:xfrm>
          <a:prstGeom prst="rect">
            <a:avLst/>
          </a:prstGeom>
        </p:spPr>
      </p:pic>
      <p:graphicFrame>
        <p:nvGraphicFramePr>
          <p:cNvPr id="5" name="Content Placeholder 4">
            <a:extLst>
              <a:ext uri="{FF2B5EF4-FFF2-40B4-BE49-F238E27FC236}">
                <a16:creationId xmlns:a16="http://schemas.microsoft.com/office/drawing/2014/main" id="{0470449B-503D-5E4D-9479-C59A0DACD210}"/>
              </a:ext>
            </a:extLst>
          </p:cNvPr>
          <p:cNvGraphicFramePr>
            <a:graphicFrameLocks noGrp="1"/>
          </p:cNvGraphicFramePr>
          <p:nvPr>
            <p:ph idx="1"/>
          </p:nvPr>
        </p:nvGraphicFramePr>
        <p:xfrm>
          <a:off x="75484" y="951093"/>
          <a:ext cx="9068516" cy="361732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719959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8">
          <a:extLst>
            <a:ext uri="{FF2B5EF4-FFF2-40B4-BE49-F238E27FC236}">
              <a16:creationId xmlns:a16="http://schemas.microsoft.com/office/drawing/2014/main" id="{6FC3708B-4DD8-97C6-3CAA-DBC000FE0319}"/>
            </a:ext>
          </a:extLst>
        </p:cNvPr>
        <p:cNvGrpSpPr/>
        <p:nvPr/>
      </p:nvGrpSpPr>
      <p:grpSpPr>
        <a:xfrm>
          <a:off x="0" y="0"/>
          <a:ext cx="0" cy="0"/>
          <a:chOff x="0" y="0"/>
          <a:chExt cx="0" cy="0"/>
        </a:xfrm>
      </p:grpSpPr>
      <p:sp>
        <p:nvSpPr>
          <p:cNvPr id="80" name="Google Shape;80;p16">
            <a:extLst>
              <a:ext uri="{FF2B5EF4-FFF2-40B4-BE49-F238E27FC236}">
                <a16:creationId xmlns:a16="http://schemas.microsoft.com/office/drawing/2014/main" id="{477F4A51-9036-8ECD-BA9C-2DF24638EF24}"/>
              </a:ext>
            </a:extLst>
          </p:cNvPr>
          <p:cNvSpPr txBox="1">
            <a:spLocks noGrp="1"/>
          </p:cNvSpPr>
          <p:nvPr>
            <p:ph type="body" idx="1"/>
          </p:nvPr>
        </p:nvSpPr>
        <p:spPr>
          <a:xfrm>
            <a:off x="1557262" y="1436819"/>
            <a:ext cx="6436118" cy="3418959"/>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sl-SI" b="1" dirty="0">
                <a:latin typeface="Roboto"/>
                <a:ea typeface="Roboto"/>
                <a:cs typeface="Roboto"/>
                <a:sym typeface="Roboto"/>
              </a:rPr>
              <a:t>INSTITUCIJE </a:t>
            </a:r>
            <a:r>
              <a:rPr lang="sl-SI" dirty="0">
                <a:latin typeface="Roboto"/>
                <a:ea typeface="Roboto"/>
                <a:cs typeface="Roboto"/>
                <a:sym typeface="Roboto"/>
              </a:rPr>
              <a:t>(prepoznavnost, uvajanje novosti na didaktično-pedagoškem področju in v stroki, mreženje, konkurenčne prednosti, pogajalska/</a:t>
            </a:r>
            <a:r>
              <a:rPr lang="sl-SI" dirty="0" err="1">
                <a:latin typeface="Roboto"/>
                <a:ea typeface="Roboto"/>
                <a:cs typeface="Roboto"/>
                <a:sym typeface="Roboto"/>
              </a:rPr>
              <a:t>odločevalska</a:t>
            </a:r>
            <a:r>
              <a:rPr lang="sl-SI" dirty="0">
                <a:latin typeface="Roboto"/>
                <a:ea typeface="Roboto"/>
                <a:cs typeface="Roboto"/>
                <a:sym typeface="Roboto"/>
              </a:rPr>
              <a:t> moč, boljše povezovanje s trgom dela)</a:t>
            </a:r>
          </a:p>
          <a:p>
            <a:pPr marL="0" lvl="0" indent="0" algn="l" rtl="0">
              <a:spcBef>
                <a:spcPts val="0"/>
              </a:spcBef>
              <a:spcAft>
                <a:spcPts val="1200"/>
              </a:spcAft>
              <a:buNone/>
            </a:pPr>
            <a:r>
              <a:rPr lang="sl-SI" b="1" dirty="0">
                <a:latin typeface="Roboto"/>
                <a:ea typeface="Roboto"/>
                <a:cs typeface="Roboto"/>
                <a:sym typeface="Roboto"/>
              </a:rPr>
              <a:t>UČITELJI IN DRUGO OSEBJE </a:t>
            </a:r>
            <a:r>
              <a:rPr lang="sl-SI" dirty="0">
                <a:latin typeface="Roboto"/>
                <a:ea typeface="Roboto"/>
                <a:cs typeface="Roboto"/>
                <a:sym typeface="Roboto"/>
              </a:rPr>
              <a:t>(spoznajo drugačne pristope in prakse, širijo svoje znanje, obzorja in strokovno samozavest)</a:t>
            </a:r>
          </a:p>
          <a:p>
            <a:pPr marL="0" lvl="0" indent="0" algn="l" rtl="0">
              <a:spcBef>
                <a:spcPts val="0"/>
              </a:spcBef>
              <a:spcAft>
                <a:spcPts val="1200"/>
              </a:spcAft>
              <a:buNone/>
            </a:pPr>
            <a:r>
              <a:rPr lang="sl-SI" b="1" dirty="0">
                <a:latin typeface="Roboto"/>
                <a:ea typeface="Roboto"/>
                <a:cs typeface="Roboto"/>
                <a:sym typeface="Roboto"/>
              </a:rPr>
              <a:t>ŠTUDENTI </a:t>
            </a:r>
            <a:r>
              <a:rPr lang="sl-SI" dirty="0">
                <a:latin typeface="Roboto"/>
                <a:ea typeface="Roboto"/>
                <a:cs typeface="Roboto"/>
                <a:sym typeface="Roboto"/>
              </a:rPr>
              <a:t>(samostojnost, samozavest, samoiniciativnost, strpnost, odprtost, večja motivacija in interes za študij, nova prijateljstva, reference, boljša zaposljivost)</a:t>
            </a:r>
          </a:p>
        </p:txBody>
      </p:sp>
      <p:pic>
        <p:nvPicPr>
          <p:cNvPr id="81" name="Google Shape;81;p16">
            <a:extLst>
              <a:ext uri="{FF2B5EF4-FFF2-40B4-BE49-F238E27FC236}">
                <a16:creationId xmlns:a16="http://schemas.microsoft.com/office/drawing/2014/main" id="{4DAA1158-3307-0D35-6EFC-AD65F3071D9F}"/>
              </a:ext>
            </a:extLst>
          </p:cNvPr>
          <p:cNvPicPr preferRelativeResize="0"/>
          <p:nvPr/>
        </p:nvPicPr>
        <p:blipFill>
          <a:blip r:embed="rId3">
            <a:alphaModFix/>
          </a:blip>
          <a:stretch>
            <a:fillRect/>
          </a:stretch>
        </p:blipFill>
        <p:spPr>
          <a:xfrm>
            <a:off x="7993380" y="4533899"/>
            <a:ext cx="990601" cy="487635"/>
          </a:xfrm>
          <a:prstGeom prst="rect">
            <a:avLst/>
          </a:prstGeom>
          <a:noFill/>
          <a:ln>
            <a:noFill/>
          </a:ln>
        </p:spPr>
      </p:pic>
      <p:pic>
        <p:nvPicPr>
          <p:cNvPr id="2" name="Slika 1">
            <a:extLst>
              <a:ext uri="{FF2B5EF4-FFF2-40B4-BE49-F238E27FC236}">
                <a16:creationId xmlns:a16="http://schemas.microsoft.com/office/drawing/2014/main" id="{204E1109-C493-5DB6-BA63-3CE0DD9AD8E5}"/>
              </a:ext>
            </a:extLst>
          </p:cNvPr>
          <p:cNvPicPr>
            <a:picLocks noChangeAspect="1"/>
          </p:cNvPicPr>
          <p:nvPr/>
        </p:nvPicPr>
        <p:blipFill>
          <a:blip r:embed="rId4"/>
          <a:stretch>
            <a:fillRect/>
          </a:stretch>
        </p:blipFill>
        <p:spPr>
          <a:xfrm>
            <a:off x="5827489" y="0"/>
            <a:ext cx="3316511" cy="2383743"/>
          </a:xfrm>
          <a:prstGeom prst="rect">
            <a:avLst/>
          </a:prstGeom>
        </p:spPr>
      </p:pic>
      <p:pic>
        <p:nvPicPr>
          <p:cNvPr id="4" name="Slika 3">
            <a:extLst>
              <a:ext uri="{FF2B5EF4-FFF2-40B4-BE49-F238E27FC236}">
                <a16:creationId xmlns:a16="http://schemas.microsoft.com/office/drawing/2014/main" id="{13795CCF-8DE6-4FA2-78FB-D4827C7EAF7C}"/>
              </a:ext>
            </a:extLst>
          </p:cNvPr>
          <p:cNvPicPr>
            <a:picLocks noChangeAspect="1"/>
          </p:cNvPicPr>
          <p:nvPr/>
        </p:nvPicPr>
        <p:blipFill>
          <a:blip r:embed="rId5"/>
          <a:stretch>
            <a:fillRect/>
          </a:stretch>
        </p:blipFill>
        <p:spPr>
          <a:xfrm rot="5400000" flipH="1" flipV="1">
            <a:off x="-763839" y="764957"/>
            <a:ext cx="3086057" cy="1556144"/>
          </a:xfrm>
          <a:prstGeom prst="rect">
            <a:avLst/>
          </a:prstGeom>
        </p:spPr>
      </p:pic>
      <p:sp>
        <p:nvSpPr>
          <p:cNvPr id="7" name="Naslov 6">
            <a:extLst>
              <a:ext uri="{FF2B5EF4-FFF2-40B4-BE49-F238E27FC236}">
                <a16:creationId xmlns:a16="http://schemas.microsoft.com/office/drawing/2014/main" id="{A3F8C6F4-B7E0-2DB5-69E7-8C2F04F2FF5B}"/>
              </a:ext>
            </a:extLst>
          </p:cNvPr>
          <p:cNvSpPr>
            <a:spLocks noGrp="1"/>
          </p:cNvSpPr>
          <p:nvPr>
            <p:ph type="title"/>
          </p:nvPr>
        </p:nvSpPr>
        <p:spPr>
          <a:xfrm>
            <a:off x="1637478" y="432060"/>
            <a:ext cx="5090982" cy="572700"/>
          </a:xfrm>
        </p:spPr>
        <p:txBody>
          <a:bodyPr>
            <a:noAutofit/>
          </a:bodyPr>
          <a:lstStyle/>
          <a:p>
            <a:pPr algn="ctr"/>
            <a:r>
              <a:rPr lang="sl-SI" sz="2200" b="1" cap="all" dirty="0">
                <a:latin typeface="Roboto"/>
                <a:ea typeface="Roboto"/>
                <a:cs typeface="Roboto"/>
                <a:sym typeface="Roboto"/>
              </a:rPr>
              <a:t>Kako akcije Erasmus+ krepijo kakovost višjega šolstva?</a:t>
            </a:r>
            <a:br>
              <a:rPr lang="sl-SI" sz="2200" b="1" cap="all" dirty="0">
                <a:latin typeface="Roboto"/>
                <a:ea typeface="Roboto"/>
                <a:cs typeface="Roboto"/>
                <a:sym typeface="Roboto"/>
              </a:rPr>
            </a:br>
            <a:endParaRPr lang="sl-SI" sz="2200" dirty="0"/>
          </a:p>
        </p:txBody>
      </p:sp>
      <p:pic>
        <p:nvPicPr>
          <p:cNvPr id="8" name="Slika 7" descr="Slika, ki vsebuje besede besedilo, pisava, posnetek zaslona, logotip&#10;&#10;Opis je samodejno ustvarjen">
            <a:extLst>
              <a:ext uri="{FF2B5EF4-FFF2-40B4-BE49-F238E27FC236}">
                <a16:creationId xmlns:a16="http://schemas.microsoft.com/office/drawing/2014/main" id="{264D636C-3C53-292C-1473-EAE92D683B7C}"/>
              </a:ext>
            </a:extLst>
          </p:cNvPr>
          <p:cNvPicPr>
            <a:picLocks noChangeAspect="1"/>
          </p:cNvPicPr>
          <p:nvPr/>
        </p:nvPicPr>
        <p:blipFill>
          <a:blip r:embed="rId6"/>
          <a:stretch>
            <a:fillRect/>
          </a:stretch>
        </p:blipFill>
        <p:spPr>
          <a:xfrm>
            <a:off x="0" y="4492390"/>
            <a:ext cx="2738278" cy="570651"/>
          </a:xfrm>
          <a:prstGeom prst="rect">
            <a:avLst/>
          </a:prstGeom>
        </p:spPr>
      </p:pic>
    </p:spTree>
    <p:extLst>
      <p:ext uri="{BB962C8B-B14F-4D97-AF65-F5344CB8AC3E}">
        <p14:creationId xmlns:p14="http://schemas.microsoft.com/office/powerpoint/2010/main" val="3040886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8">
          <a:extLst>
            <a:ext uri="{FF2B5EF4-FFF2-40B4-BE49-F238E27FC236}">
              <a16:creationId xmlns:a16="http://schemas.microsoft.com/office/drawing/2014/main" id="{CC9698AC-AE35-ABBF-FCE3-C1B6618237C4}"/>
            </a:ext>
          </a:extLst>
        </p:cNvPr>
        <p:cNvGrpSpPr/>
        <p:nvPr/>
      </p:nvGrpSpPr>
      <p:grpSpPr>
        <a:xfrm>
          <a:off x="0" y="0"/>
          <a:ext cx="0" cy="0"/>
          <a:chOff x="0" y="0"/>
          <a:chExt cx="0" cy="0"/>
        </a:xfrm>
      </p:grpSpPr>
      <p:pic>
        <p:nvPicPr>
          <p:cNvPr id="8" name="Slika 7" descr="Slika, ki vsebuje besede besedilo, pisava, posnetek zaslona, logotip&#10;&#10;Opis je samodejno ustvarjen">
            <a:extLst>
              <a:ext uri="{FF2B5EF4-FFF2-40B4-BE49-F238E27FC236}">
                <a16:creationId xmlns:a16="http://schemas.microsoft.com/office/drawing/2014/main" id="{EE7A74EF-59F2-4AC1-D066-8C40B02F4AD9}"/>
              </a:ext>
            </a:extLst>
          </p:cNvPr>
          <p:cNvPicPr>
            <a:picLocks noChangeAspect="1"/>
          </p:cNvPicPr>
          <p:nvPr/>
        </p:nvPicPr>
        <p:blipFill>
          <a:blip r:embed="rId3"/>
          <a:stretch>
            <a:fillRect/>
          </a:stretch>
        </p:blipFill>
        <p:spPr>
          <a:xfrm>
            <a:off x="0" y="4492390"/>
            <a:ext cx="2738278" cy="570651"/>
          </a:xfrm>
          <a:prstGeom prst="rect">
            <a:avLst/>
          </a:prstGeom>
        </p:spPr>
      </p:pic>
      <p:sp>
        <p:nvSpPr>
          <p:cNvPr id="80" name="Google Shape;80;p16">
            <a:extLst>
              <a:ext uri="{FF2B5EF4-FFF2-40B4-BE49-F238E27FC236}">
                <a16:creationId xmlns:a16="http://schemas.microsoft.com/office/drawing/2014/main" id="{24533482-0BFF-7620-51DA-DAF8E308073C}"/>
              </a:ext>
            </a:extLst>
          </p:cNvPr>
          <p:cNvSpPr txBox="1">
            <a:spLocks noGrp="1"/>
          </p:cNvSpPr>
          <p:nvPr>
            <p:ph type="body" idx="1"/>
          </p:nvPr>
        </p:nvSpPr>
        <p:spPr>
          <a:xfrm>
            <a:off x="1557262" y="1341254"/>
            <a:ext cx="7029690" cy="3451463"/>
          </a:xfrm>
          <a:prstGeom prst="rect">
            <a:avLst/>
          </a:prstGeom>
        </p:spPr>
        <p:txBody>
          <a:bodyPr spcFirstLastPara="1" wrap="square" lIns="91425" tIns="91425" rIns="91425" bIns="91425" anchor="t" anchorCtr="0">
            <a:normAutofit/>
          </a:bodyPr>
          <a:lstStyle/>
          <a:p>
            <a:r>
              <a:rPr lang="sl-SI" dirty="0"/>
              <a:t>internacionalizacija in globalizacija</a:t>
            </a:r>
          </a:p>
          <a:p>
            <a:r>
              <a:rPr lang="sl-SI" dirty="0"/>
              <a:t>v trendu z novostmi in sodobnimi pristopi </a:t>
            </a:r>
          </a:p>
          <a:p>
            <a:r>
              <a:rPr lang="sl-SI" dirty="0"/>
              <a:t>odzivnost na pomanjkanje kompetentne delovne sile</a:t>
            </a:r>
          </a:p>
          <a:p>
            <a:r>
              <a:rPr lang="sl-SI" dirty="0"/>
              <a:t>premoščanje fluktuacij na trgu dela</a:t>
            </a:r>
          </a:p>
          <a:p>
            <a:r>
              <a:rPr lang="sl-SI" dirty="0"/>
              <a:t>ponudba specifičnih znanj in veščin</a:t>
            </a:r>
          </a:p>
          <a:p>
            <a:r>
              <a:rPr lang="sl-SI" dirty="0"/>
              <a:t>uporaba novih tehnologij in implementacija v praksi</a:t>
            </a:r>
          </a:p>
          <a:p>
            <a:r>
              <a:rPr lang="sl-SI" dirty="0"/>
              <a:t>vrednote</a:t>
            </a:r>
          </a:p>
          <a:p>
            <a:r>
              <a:rPr lang="sl-SI" dirty="0"/>
              <a:t>drugačni načini učenja in poučevanja</a:t>
            </a:r>
          </a:p>
          <a:p>
            <a:r>
              <a:rPr lang="sl-SI" dirty="0"/>
              <a:t>drugačna miselnost mladih, motivacija in informacijski kanali</a:t>
            </a:r>
          </a:p>
          <a:p>
            <a:r>
              <a:rPr lang="sl-SI" dirty="0"/>
              <a:t>izobraževanje za poklice, ki sploh še ne obstajajo</a:t>
            </a:r>
          </a:p>
        </p:txBody>
      </p:sp>
      <p:pic>
        <p:nvPicPr>
          <p:cNvPr id="81" name="Google Shape;81;p16">
            <a:extLst>
              <a:ext uri="{FF2B5EF4-FFF2-40B4-BE49-F238E27FC236}">
                <a16:creationId xmlns:a16="http://schemas.microsoft.com/office/drawing/2014/main" id="{5D76D1B8-E60D-DD58-D9C4-344201F627EB}"/>
              </a:ext>
            </a:extLst>
          </p:cNvPr>
          <p:cNvPicPr preferRelativeResize="0"/>
          <p:nvPr/>
        </p:nvPicPr>
        <p:blipFill>
          <a:blip r:embed="rId4">
            <a:alphaModFix/>
          </a:blip>
          <a:stretch>
            <a:fillRect/>
          </a:stretch>
        </p:blipFill>
        <p:spPr>
          <a:xfrm>
            <a:off x="7993380" y="4533899"/>
            <a:ext cx="990601" cy="487635"/>
          </a:xfrm>
          <a:prstGeom prst="rect">
            <a:avLst/>
          </a:prstGeom>
          <a:noFill/>
          <a:ln>
            <a:noFill/>
          </a:ln>
        </p:spPr>
      </p:pic>
      <p:pic>
        <p:nvPicPr>
          <p:cNvPr id="2" name="Slika 1">
            <a:extLst>
              <a:ext uri="{FF2B5EF4-FFF2-40B4-BE49-F238E27FC236}">
                <a16:creationId xmlns:a16="http://schemas.microsoft.com/office/drawing/2014/main" id="{38A02639-1801-B7B9-9191-D9A04A0ED1F6}"/>
              </a:ext>
            </a:extLst>
          </p:cNvPr>
          <p:cNvPicPr>
            <a:picLocks noChangeAspect="1"/>
          </p:cNvPicPr>
          <p:nvPr/>
        </p:nvPicPr>
        <p:blipFill>
          <a:blip r:embed="rId5"/>
          <a:stretch>
            <a:fillRect/>
          </a:stretch>
        </p:blipFill>
        <p:spPr>
          <a:xfrm>
            <a:off x="5827489" y="0"/>
            <a:ext cx="3316511" cy="2383743"/>
          </a:xfrm>
          <a:prstGeom prst="rect">
            <a:avLst/>
          </a:prstGeom>
        </p:spPr>
      </p:pic>
      <p:pic>
        <p:nvPicPr>
          <p:cNvPr id="4" name="Slika 3">
            <a:extLst>
              <a:ext uri="{FF2B5EF4-FFF2-40B4-BE49-F238E27FC236}">
                <a16:creationId xmlns:a16="http://schemas.microsoft.com/office/drawing/2014/main" id="{5B93A76E-93D0-E402-20EC-87D114082AC9}"/>
              </a:ext>
            </a:extLst>
          </p:cNvPr>
          <p:cNvPicPr>
            <a:picLocks noChangeAspect="1"/>
          </p:cNvPicPr>
          <p:nvPr/>
        </p:nvPicPr>
        <p:blipFill>
          <a:blip r:embed="rId6"/>
          <a:stretch>
            <a:fillRect/>
          </a:stretch>
        </p:blipFill>
        <p:spPr>
          <a:xfrm rot="5400000" flipH="1" flipV="1">
            <a:off x="-763839" y="764957"/>
            <a:ext cx="3086057" cy="1556144"/>
          </a:xfrm>
          <a:prstGeom prst="rect">
            <a:avLst/>
          </a:prstGeom>
        </p:spPr>
      </p:pic>
      <p:sp>
        <p:nvSpPr>
          <p:cNvPr id="7" name="Naslov 6">
            <a:extLst>
              <a:ext uri="{FF2B5EF4-FFF2-40B4-BE49-F238E27FC236}">
                <a16:creationId xmlns:a16="http://schemas.microsoft.com/office/drawing/2014/main" id="{63DF689C-2A68-A5B6-6FC4-B83A84D7D5D8}"/>
              </a:ext>
            </a:extLst>
          </p:cNvPr>
          <p:cNvSpPr>
            <a:spLocks noGrp="1"/>
          </p:cNvSpPr>
          <p:nvPr>
            <p:ph type="title"/>
          </p:nvPr>
        </p:nvSpPr>
        <p:spPr>
          <a:xfrm>
            <a:off x="1637478" y="432060"/>
            <a:ext cx="5090982" cy="572700"/>
          </a:xfrm>
        </p:spPr>
        <p:txBody>
          <a:bodyPr>
            <a:noAutofit/>
          </a:bodyPr>
          <a:lstStyle/>
          <a:p>
            <a:pPr algn="ctr"/>
            <a:r>
              <a:rPr lang="sl-SI" sz="2200" b="1" cap="all" dirty="0">
                <a:latin typeface="Roboto"/>
                <a:ea typeface="Roboto"/>
                <a:cs typeface="Roboto"/>
                <a:sym typeface="Roboto"/>
              </a:rPr>
              <a:t>Kako akcije Erasmus+ krepijo kakovost višjega šolstva?</a:t>
            </a:r>
            <a:br>
              <a:rPr lang="sl-SI" sz="2200" b="1" cap="all" dirty="0">
                <a:latin typeface="Roboto"/>
                <a:ea typeface="Roboto"/>
                <a:cs typeface="Roboto"/>
                <a:sym typeface="Roboto"/>
              </a:rPr>
            </a:br>
            <a:endParaRPr lang="sl-SI" sz="2200" dirty="0"/>
          </a:p>
        </p:txBody>
      </p:sp>
    </p:spTree>
    <p:extLst>
      <p:ext uri="{BB962C8B-B14F-4D97-AF65-F5344CB8AC3E}">
        <p14:creationId xmlns:p14="http://schemas.microsoft.com/office/powerpoint/2010/main" val="2761586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8">
          <a:extLst>
            <a:ext uri="{FF2B5EF4-FFF2-40B4-BE49-F238E27FC236}">
              <a16:creationId xmlns:a16="http://schemas.microsoft.com/office/drawing/2014/main" id="{3AED3171-B665-92AE-752D-2878D07B4586}"/>
            </a:ext>
          </a:extLst>
        </p:cNvPr>
        <p:cNvGrpSpPr/>
        <p:nvPr/>
      </p:nvGrpSpPr>
      <p:grpSpPr>
        <a:xfrm>
          <a:off x="0" y="0"/>
          <a:ext cx="0" cy="0"/>
          <a:chOff x="0" y="0"/>
          <a:chExt cx="0" cy="0"/>
        </a:xfrm>
      </p:grpSpPr>
      <p:sp>
        <p:nvSpPr>
          <p:cNvPr id="80" name="Google Shape;80;p16">
            <a:extLst>
              <a:ext uri="{FF2B5EF4-FFF2-40B4-BE49-F238E27FC236}">
                <a16:creationId xmlns:a16="http://schemas.microsoft.com/office/drawing/2014/main" id="{AF4A229D-2889-C4B6-9D95-D9F7268DB0E4}"/>
              </a:ext>
            </a:extLst>
          </p:cNvPr>
          <p:cNvSpPr txBox="1">
            <a:spLocks noGrp="1"/>
          </p:cNvSpPr>
          <p:nvPr>
            <p:ph type="body" idx="1"/>
          </p:nvPr>
        </p:nvSpPr>
        <p:spPr>
          <a:xfrm>
            <a:off x="2646048" y="888916"/>
            <a:ext cx="6436118" cy="3741683"/>
          </a:xfrm>
          <a:prstGeom prst="rect">
            <a:avLst/>
          </a:prstGeom>
        </p:spPr>
        <p:txBody>
          <a:bodyPr spcFirstLastPara="1" wrap="square" lIns="91425" tIns="91425" rIns="91425" bIns="91425" anchor="t" anchorCtr="0">
            <a:normAutofit fontScale="92500" lnSpcReduction="20000"/>
          </a:bodyPr>
          <a:lstStyle/>
          <a:p>
            <a:pPr marL="0" indent="0">
              <a:spcAft>
                <a:spcPts val="1200"/>
              </a:spcAft>
              <a:buNone/>
            </a:pPr>
            <a:r>
              <a:rPr lang="sl-SI" b="1" dirty="0">
                <a:latin typeface="Roboto"/>
                <a:ea typeface="Roboto"/>
                <a:cs typeface="Roboto"/>
                <a:sym typeface="Roboto"/>
              </a:rPr>
              <a:t>KDO LAHKO SODELUJE? </a:t>
            </a:r>
          </a:p>
          <a:p>
            <a:pPr marL="285750" indent="-285750">
              <a:lnSpc>
                <a:spcPct val="120000"/>
              </a:lnSpc>
              <a:buFont typeface="Wingdings" panose="05000000000000000000" pitchFamily="2" charset="2"/>
              <a:buChar char="ü"/>
            </a:pPr>
            <a:r>
              <a:rPr lang="sl-SI" sz="1800" dirty="0"/>
              <a:t>vrtci, </a:t>
            </a:r>
          </a:p>
          <a:p>
            <a:pPr marL="285750" indent="-285750">
              <a:lnSpc>
                <a:spcPct val="120000"/>
              </a:lnSpc>
              <a:buFont typeface="Wingdings" panose="05000000000000000000" pitchFamily="2" charset="2"/>
              <a:buChar char="ü"/>
            </a:pPr>
            <a:r>
              <a:rPr lang="sl-SI" sz="1800" dirty="0"/>
              <a:t>osnovne šole, </a:t>
            </a:r>
          </a:p>
          <a:p>
            <a:pPr marL="285750" indent="-285750">
              <a:lnSpc>
                <a:spcPct val="120000"/>
              </a:lnSpc>
              <a:buFont typeface="Wingdings" panose="05000000000000000000" pitchFamily="2" charset="2"/>
              <a:buChar char="ü"/>
            </a:pPr>
            <a:r>
              <a:rPr lang="sl-SI" sz="1800" dirty="0"/>
              <a:t>gimnazije, </a:t>
            </a:r>
          </a:p>
          <a:p>
            <a:pPr marL="285750" indent="-285750">
              <a:lnSpc>
                <a:spcPct val="120000"/>
              </a:lnSpc>
              <a:buFont typeface="Wingdings" panose="05000000000000000000" pitchFamily="2" charset="2"/>
              <a:buChar char="ü"/>
            </a:pPr>
            <a:r>
              <a:rPr lang="sl-SI" sz="1800" dirty="0"/>
              <a:t>poklicne in strokovne šole, </a:t>
            </a:r>
          </a:p>
          <a:p>
            <a:pPr marL="285750" indent="-285750">
              <a:lnSpc>
                <a:spcPct val="120000"/>
              </a:lnSpc>
              <a:buFont typeface="Wingdings" panose="05000000000000000000" pitchFamily="2" charset="2"/>
              <a:buChar char="ü"/>
            </a:pPr>
            <a:r>
              <a:rPr lang="sl-SI" sz="1800" dirty="0"/>
              <a:t>ljudske univerze, </a:t>
            </a:r>
          </a:p>
          <a:p>
            <a:pPr marL="285750" indent="-285750">
              <a:lnSpc>
                <a:spcPct val="120000"/>
              </a:lnSpc>
              <a:buFont typeface="Wingdings" panose="05000000000000000000" pitchFamily="2" charset="2"/>
              <a:buChar char="ü"/>
            </a:pPr>
            <a:r>
              <a:rPr lang="sl-SI" sz="1800" dirty="0"/>
              <a:t>knjižnice, </a:t>
            </a:r>
          </a:p>
          <a:p>
            <a:pPr marL="285750" indent="-285750">
              <a:lnSpc>
                <a:spcPct val="120000"/>
              </a:lnSpc>
              <a:buFont typeface="Wingdings" panose="05000000000000000000" pitchFamily="2" charset="2"/>
              <a:buChar char="ü"/>
            </a:pPr>
            <a:r>
              <a:rPr lang="sl-SI" sz="1800" dirty="0"/>
              <a:t>muzeji, </a:t>
            </a:r>
          </a:p>
          <a:p>
            <a:pPr marL="285750" indent="-285750">
              <a:lnSpc>
                <a:spcPct val="120000"/>
              </a:lnSpc>
              <a:buFont typeface="Wingdings" panose="05000000000000000000" pitchFamily="2" charset="2"/>
              <a:buChar char="ü"/>
            </a:pPr>
            <a:r>
              <a:rPr lang="sl-SI" sz="1800" dirty="0"/>
              <a:t>fakultete,</a:t>
            </a:r>
          </a:p>
          <a:p>
            <a:pPr marL="285750" indent="-285750">
              <a:lnSpc>
                <a:spcPct val="120000"/>
              </a:lnSpc>
              <a:buFont typeface="Wingdings" panose="05000000000000000000" pitchFamily="2" charset="2"/>
              <a:buChar char="ü"/>
            </a:pPr>
            <a:r>
              <a:rPr lang="sl-SI" sz="1800" dirty="0"/>
              <a:t>podjetja, </a:t>
            </a:r>
          </a:p>
          <a:p>
            <a:pPr marL="285750" indent="-285750">
              <a:lnSpc>
                <a:spcPct val="120000"/>
              </a:lnSpc>
              <a:buFont typeface="Wingdings" panose="05000000000000000000" pitchFamily="2" charset="2"/>
              <a:buChar char="ü"/>
            </a:pPr>
            <a:r>
              <a:rPr lang="sl-SI" sz="1800" dirty="0"/>
              <a:t>društva,</a:t>
            </a:r>
          </a:p>
          <a:p>
            <a:pPr marL="285750" indent="-285750">
              <a:lnSpc>
                <a:spcPct val="120000"/>
              </a:lnSpc>
              <a:buFont typeface="Wingdings" panose="05000000000000000000" pitchFamily="2" charset="2"/>
              <a:buChar char="ü"/>
            </a:pPr>
            <a:r>
              <a:rPr lang="sl-SI" dirty="0"/>
              <a:t>nevladne organizacije,</a:t>
            </a:r>
          </a:p>
          <a:p>
            <a:pPr marL="285750" indent="-285750">
              <a:lnSpc>
                <a:spcPct val="120000"/>
              </a:lnSpc>
              <a:buFont typeface="Wingdings" panose="05000000000000000000" pitchFamily="2" charset="2"/>
              <a:buChar char="ü"/>
            </a:pPr>
            <a:r>
              <a:rPr lang="sl-SI" dirty="0"/>
              <a:t>i</a:t>
            </a:r>
            <a:r>
              <a:rPr lang="sl-SI" sz="1800" dirty="0"/>
              <a:t>nteresna zdraženja …</a:t>
            </a:r>
          </a:p>
        </p:txBody>
      </p:sp>
      <p:pic>
        <p:nvPicPr>
          <p:cNvPr id="81" name="Google Shape;81;p16">
            <a:extLst>
              <a:ext uri="{FF2B5EF4-FFF2-40B4-BE49-F238E27FC236}">
                <a16:creationId xmlns:a16="http://schemas.microsoft.com/office/drawing/2014/main" id="{94042B8E-65F0-EBD2-D11F-81DF93FE1084}"/>
              </a:ext>
            </a:extLst>
          </p:cNvPr>
          <p:cNvPicPr preferRelativeResize="0"/>
          <p:nvPr/>
        </p:nvPicPr>
        <p:blipFill>
          <a:blip r:embed="rId3">
            <a:alphaModFix/>
          </a:blip>
          <a:stretch>
            <a:fillRect/>
          </a:stretch>
        </p:blipFill>
        <p:spPr>
          <a:xfrm>
            <a:off x="7993380" y="4533899"/>
            <a:ext cx="990601" cy="487635"/>
          </a:xfrm>
          <a:prstGeom prst="rect">
            <a:avLst/>
          </a:prstGeom>
          <a:noFill/>
          <a:ln>
            <a:noFill/>
          </a:ln>
        </p:spPr>
      </p:pic>
      <p:pic>
        <p:nvPicPr>
          <p:cNvPr id="2" name="Slika 1">
            <a:extLst>
              <a:ext uri="{FF2B5EF4-FFF2-40B4-BE49-F238E27FC236}">
                <a16:creationId xmlns:a16="http://schemas.microsoft.com/office/drawing/2014/main" id="{F0D68457-0F57-5AF5-6802-AC30C52F84FD}"/>
              </a:ext>
            </a:extLst>
          </p:cNvPr>
          <p:cNvPicPr>
            <a:picLocks noChangeAspect="1"/>
          </p:cNvPicPr>
          <p:nvPr/>
        </p:nvPicPr>
        <p:blipFill>
          <a:blip r:embed="rId4"/>
          <a:stretch>
            <a:fillRect/>
          </a:stretch>
        </p:blipFill>
        <p:spPr>
          <a:xfrm>
            <a:off x="5827489" y="0"/>
            <a:ext cx="3316511" cy="2383743"/>
          </a:xfrm>
          <a:prstGeom prst="rect">
            <a:avLst/>
          </a:prstGeom>
        </p:spPr>
      </p:pic>
      <p:pic>
        <p:nvPicPr>
          <p:cNvPr id="4" name="Slika 3">
            <a:extLst>
              <a:ext uri="{FF2B5EF4-FFF2-40B4-BE49-F238E27FC236}">
                <a16:creationId xmlns:a16="http://schemas.microsoft.com/office/drawing/2014/main" id="{BD9B9912-C025-9F51-D6D1-0E60A1B4A12A}"/>
              </a:ext>
            </a:extLst>
          </p:cNvPr>
          <p:cNvPicPr>
            <a:picLocks noChangeAspect="1"/>
          </p:cNvPicPr>
          <p:nvPr/>
        </p:nvPicPr>
        <p:blipFill>
          <a:blip r:embed="rId5"/>
          <a:stretch>
            <a:fillRect/>
          </a:stretch>
        </p:blipFill>
        <p:spPr>
          <a:xfrm rot="5400000" flipH="1" flipV="1">
            <a:off x="-763839" y="764957"/>
            <a:ext cx="3086057" cy="1556144"/>
          </a:xfrm>
          <a:prstGeom prst="rect">
            <a:avLst/>
          </a:prstGeom>
        </p:spPr>
      </p:pic>
      <p:sp>
        <p:nvSpPr>
          <p:cNvPr id="7" name="Naslov 6">
            <a:extLst>
              <a:ext uri="{FF2B5EF4-FFF2-40B4-BE49-F238E27FC236}">
                <a16:creationId xmlns:a16="http://schemas.microsoft.com/office/drawing/2014/main" id="{285840B8-C84A-9378-E1B5-86F17DD01409}"/>
              </a:ext>
            </a:extLst>
          </p:cNvPr>
          <p:cNvSpPr>
            <a:spLocks noGrp="1"/>
          </p:cNvSpPr>
          <p:nvPr>
            <p:ph type="title"/>
          </p:nvPr>
        </p:nvSpPr>
        <p:spPr>
          <a:xfrm>
            <a:off x="1290637" y="149861"/>
            <a:ext cx="5090982" cy="572700"/>
          </a:xfrm>
        </p:spPr>
        <p:txBody>
          <a:bodyPr>
            <a:noAutofit/>
          </a:bodyPr>
          <a:lstStyle/>
          <a:p>
            <a:pPr algn="ctr"/>
            <a:r>
              <a:rPr lang="sl-SI" sz="2200" b="1" cap="all" dirty="0">
                <a:latin typeface="Roboto"/>
                <a:ea typeface="Roboto"/>
                <a:cs typeface="Roboto"/>
                <a:sym typeface="Roboto"/>
              </a:rPr>
              <a:t>MOŽNOSTI SODELOVANJA </a:t>
            </a:r>
            <a:br>
              <a:rPr lang="sl-SI" sz="2200" b="1" cap="all" dirty="0">
                <a:latin typeface="Roboto"/>
                <a:ea typeface="Roboto"/>
                <a:cs typeface="Roboto"/>
                <a:sym typeface="Roboto"/>
              </a:rPr>
            </a:br>
            <a:r>
              <a:rPr lang="sl-SI" sz="2200" b="1" cap="all" dirty="0">
                <a:latin typeface="Roboto"/>
                <a:ea typeface="Roboto"/>
                <a:cs typeface="Roboto"/>
                <a:sym typeface="Roboto"/>
              </a:rPr>
              <a:t>V PROGRAMU ERASMUS</a:t>
            </a:r>
            <a:br>
              <a:rPr lang="sl-SI" sz="2200" b="1" cap="all" dirty="0">
                <a:latin typeface="Roboto"/>
                <a:ea typeface="Roboto"/>
                <a:cs typeface="Roboto"/>
                <a:sym typeface="Roboto"/>
              </a:rPr>
            </a:br>
            <a:endParaRPr lang="sl-SI" sz="2200" dirty="0"/>
          </a:p>
        </p:txBody>
      </p:sp>
      <p:pic>
        <p:nvPicPr>
          <p:cNvPr id="8" name="Slika 7" descr="Slika, ki vsebuje besede besedilo, pisava, posnetek zaslona, logotip&#10;&#10;Opis je samodejno ustvarjen">
            <a:extLst>
              <a:ext uri="{FF2B5EF4-FFF2-40B4-BE49-F238E27FC236}">
                <a16:creationId xmlns:a16="http://schemas.microsoft.com/office/drawing/2014/main" id="{05E34684-61D2-E106-F394-6A6D6E01B43C}"/>
              </a:ext>
            </a:extLst>
          </p:cNvPr>
          <p:cNvPicPr>
            <a:picLocks noChangeAspect="1"/>
          </p:cNvPicPr>
          <p:nvPr/>
        </p:nvPicPr>
        <p:blipFill>
          <a:blip r:embed="rId6"/>
          <a:stretch>
            <a:fillRect/>
          </a:stretch>
        </p:blipFill>
        <p:spPr>
          <a:xfrm>
            <a:off x="0" y="4492390"/>
            <a:ext cx="2738278" cy="570651"/>
          </a:xfrm>
          <a:prstGeom prst="rect">
            <a:avLst/>
          </a:prstGeom>
        </p:spPr>
      </p:pic>
    </p:spTree>
    <p:extLst>
      <p:ext uri="{BB962C8B-B14F-4D97-AF65-F5344CB8AC3E}">
        <p14:creationId xmlns:p14="http://schemas.microsoft.com/office/powerpoint/2010/main" val="2845516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8">
          <a:extLst>
            <a:ext uri="{FF2B5EF4-FFF2-40B4-BE49-F238E27FC236}">
              <a16:creationId xmlns:a16="http://schemas.microsoft.com/office/drawing/2014/main" id="{496DFFC7-066C-6FC0-FBF5-5ECA31F8C49E}"/>
            </a:ext>
          </a:extLst>
        </p:cNvPr>
        <p:cNvGrpSpPr/>
        <p:nvPr/>
      </p:nvGrpSpPr>
      <p:grpSpPr>
        <a:xfrm>
          <a:off x="0" y="0"/>
          <a:ext cx="0" cy="0"/>
          <a:chOff x="0" y="0"/>
          <a:chExt cx="0" cy="0"/>
        </a:xfrm>
      </p:grpSpPr>
      <p:sp>
        <p:nvSpPr>
          <p:cNvPr id="80" name="Google Shape;80;p16">
            <a:extLst>
              <a:ext uri="{FF2B5EF4-FFF2-40B4-BE49-F238E27FC236}">
                <a16:creationId xmlns:a16="http://schemas.microsoft.com/office/drawing/2014/main" id="{53C72BBF-0AD5-E3DC-220F-69F94842BD2A}"/>
              </a:ext>
            </a:extLst>
          </p:cNvPr>
          <p:cNvSpPr txBox="1">
            <a:spLocks noGrp="1"/>
          </p:cNvSpPr>
          <p:nvPr>
            <p:ph type="body" idx="1"/>
          </p:nvPr>
        </p:nvSpPr>
        <p:spPr>
          <a:xfrm>
            <a:off x="1557262" y="1436820"/>
            <a:ext cx="6436118" cy="3192644"/>
          </a:xfrm>
          <a:prstGeom prst="rect">
            <a:avLst/>
          </a:prstGeom>
        </p:spPr>
        <p:txBody>
          <a:bodyPr spcFirstLastPara="1" wrap="square" lIns="91425" tIns="91425" rIns="91425" bIns="91425" anchor="t" anchorCtr="0">
            <a:normAutofit/>
          </a:bodyPr>
          <a:lstStyle/>
          <a:p>
            <a:pPr marL="0" indent="0">
              <a:spcAft>
                <a:spcPts val="1200"/>
              </a:spcAft>
              <a:buNone/>
            </a:pPr>
            <a:r>
              <a:rPr lang="sl-SI" b="1" dirty="0">
                <a:latin typeface="Roboto"/>
                <a:ea typeface="Roboto"/>
                <a:cs typeface="Roboto"/>
                <a:sym typeface="Roboto"/>
              </a:rPr>
              <a:t>KAKO LAHKO SODELUMO? </a:t>
            </a:r>
            <a:endParaRPr lang="sl-SI" dirty="0"/>
          </a:p>
          <a:p>
            <a:pPr marL="285750" indent="-285750">
              <a:lnSpc>
                <a:spcPct val="120000"/>
              </a:lnSpc>
              <a:buFont typeface="Wingdings" panose="05000000000000000000" pitchFamily="2" charset="2"/>
              <a:buChar char="ü"/>
            </a:pPr>
            <a:r>
              <a:rPr lang="sl-SI" dirty="0"/>
              <a:t>želja in motivacija</a:t>
            </a:r>
          </a:p>
          <a:p>
            <a:pPr marL="285750" indent="-285750">
              <a:lnSpc>
                <a:spcPct val="120000"/>
              </a:lnSpc>
              <a:buFont typeface="Wingdings" panose="05000000000000000000" pitchFamily="2" charset="2"/>
              <a:buChar char="ü"/>
            </a:pPr>
            <a:r>
              <a:rPr lang="sl-SI" dirty="0"/>
              <a:t>p</a:t>
            </a:r>
            <a:r>
              <a:rPr lang="sl-SI" sz="1800" dirty="0"/>
              <a:t>oznamo osnove akcij EU</a:t>
            </a:r>
            <a:r>
              <a:rPr lang="sl-SI" dirty="0"/>
              <a:t>/Erasmus+</a:t>
            </a:r>
          </a:p>
          <a:p>
            <a:pPr marL="285750" indent="-285750">
              <a:lnSpc>
                <a:spcPct val="120000"/>
              </a:lnSpc>
              <a:buFont typeface="Wingdings" panose="05000000000000000000" pitchFamily="2" charset="2"/>
              <a:buChar char="ü"/>
            </a:pPr>
            <a:r>
              <a:rPr lang="sl-SI" dirty="0" err="1"/>
              <a:t>peer</a:t>
            </a:r>
            <a:r>
              <a:rPr lang="sl-SI" dirty="0"/>
              <a:t> to </a:t>
            </a:r>
            <a:r>
              <a:rPr lang="sl-SI" dirty="0" err="1"/>
              <a:t>peer</a:t>
            </a:r>
            <a:r>
              <a:rPr lang="sl-SI" dirty="0"/>
              <a:t> </a:t>
            </a:r>
            <a:r>
              <a:rPr lang="sl-SI" dirty="0" err="1"/>
              <a:t>learning</a:t>
            </a:r>
            <a:r>
              <a:rPr lang="sl-SI" dirty="0"/>
              <a:t>, svetovalne institucije</a:t>
            </a:r>
          </a:p>
          <a:p>
            <a:pPr marL="285750" indent="-285750">
              <a:lnSpc>
                <a:spcPct val="120000"/>
              </a:lnSpc>
              <a:buFont typeface="Wingdings" panose="05000000000000000000" pitchFamily="2" charset="2"/>
              <a:buChar char="ü"/>
            </a:pPr>
            <a:r>
              <a:rPr lang="sl-SI" dirty="0"/>
              <a:t>izobraževalne institucije – ECHE listina</a:t>
            </a:r>
          </a:p>
          <a:p>
            <a:pPr marL="285750" indent="-285750">
              <a:lnSpc>
                <a:spcPct val="120000"/>
              </a:lnSpc>
              <a:buFont typeface="Wingdings" panose="05000000000000000000" pitchFamily="2" charset="2"/>
              <a:buChar char="ü"/>
            </a:pPr>
            <a:r>
              <a:rPr lang="sl-SI" dirty="0"/>
              <a:t>podjetja – preverjanje finančne sposobnosti</a:t>
            </a:r>
          </a:p>
          <a:p>
            <a:pPr marL="285750" indent="-285750">
              <a:lnSpc>
                <a:spcPct val="120000"/>
              </a:lnSpc>
              <a:buFont typeface="Wingdings" panose="05000000000000000000" pitchFamily="2" charset="2"/>
              <a:buChar char="ü"/>
            </a:pPr>
            <a:r>
              <a:rPr lang="sl-SI" dirty="0"/>
              <a:t>prijavnica za konkretne akcije (KA1 ali KA2)</a:t>
            </a:r>
          </a:p>
          <a:p>
            <a:pPr marL="285750" indent="-285750">
              <a:lnSpc>
                <a:spcPct val="120000"/>
              </a:lnSpc>
              <a:buFont typeface="Wingdings" panose="05000000000000000000" pitchFamily="2" charset="2"/>
              <a:buChar char="ü"/>
            </a:pPr>
            <a:r>
              <a:rPr lang="sl-SI" dirty="0"/>
              <a:t>podporno okolje (kadri, finančna služba)</a:t>
            </a:r>
          </a:p>
          <a:p>
            <a:pPr marL="285750" indent="-285750">
              <a:lnSpc>
                <a:spcPct val="120000"/>
              </a:lnSpc>
              <a:buFont typeface="Wingdings" panose="05000000000000000000" pitchFamily="2" charset="2"/>
              <a:buChar char="ü"/>
            </a:pPr>
            <a:endParaRPr lang="sl-SI" dirty="0"/>
          </a:p>
          <a:p>
            <a:pPr marL="285750" indent="-285750">
              <a:lnSpc>
                <a:spcPct val="120000"/>
              </a:lnSpc>
              <a:buFont typeface="Wingdings" panose="05000000000000000000" pitchFamily="2" charset="2"/>
              <a:buChar char="ü"/>
            </a:pPr>
            <a:endParaRPr lang="sl-SI" sz="1800" dirty="0"/>
          </a:p>
        </p:txBody>
      </p:sp>
      <p:pic>
        <p:nvPicPr>
          <p:cNvPr id="81" name="Google Shape;81;p16">
            <a:extLst>
              <a:ext uri="{FF2B5EF4-FFF2-40B4-BE49-F238E27FC236}">
                <a16:creationId xmlns:a16="http://schemas.microsoft.com/office/drawing/2014/main" id="{DEDFE3C2-BC45-5A5B-B983-EA472748B597}"/>
              </a:ext>
            </a:extLst>
          </p:cNvPr>
          <p:cNvPicPr preferRelativeResize="0"/>
          <p:nvPr/>
        </p:nvPicPr>
        <p:blipFill>
          <a:blip r:embed="rId3">
            <a:alphaModFix/>
          </a:blip>
          <a:stretch>
            <a:fillRect/>
          </a:stretch>
        </p:blipFill>
        <p:spPr>
          <a:xfrm>
            <a:off x="7993380" y="4533899"/>
            <a:ext cx="990601" cy="487635"/>
          </a:xfrm>
          <a:prstGeom prst="rect">
            <a:avLst/>
          </a:prstGeom>
          <a:noFill/>
          <a:ln>
            <a:noFill/>
          </a:ln>
        </p:spPr>
      </p:pic>
      <p:pic>
        <p:nvPicPr>
          <p:cNvPr id="2" name="Slika 1">
            <a:extLst>
              <a:ext uri="{FF2B5EF4-FFF2-40B4-BE49-F238E27FC236}">
                <a16:creationId xmlns:a16="http://schemas.microsoft.com/office/drawing/2014/main" id="{896F22B4-CE94-2B5D-5CAB-F8CC98BFE614}"/>
              </a:ext>
            </a:extLst>
          </p:cNvPr>
          <p:cNvPicPr>
            <a:picLocks noChangeAspect="1"/>
          </p:cNvPicPr>
          <p:nvPr/>
        </p:nvPicPr>
        <p:blipFill>
          <a:blip r:embed="rId4"/>
          <a:stretch>
            <a:fillRect/>
          </a:stretch>
        </p:blipFill>
        <p:spPr>
          <a:xfrm>
            <a:off x="5827489" y="0"/>
            <a:ext cx="3316511" cy="2383743"/>
          </a:xfrm>
          <a:prstGeom prst="rect">
            <a:avLst/>
          </a:prstGeom>
        </p:spPr>
      </p:pic>
      <p:pic>
        <p:nvPicPr>
          <p:cNvPr id="4" name="Slika 3">
            <a:extLst>
              <a:ext uri="{FF2B5EF4-FFF2-40B4-BE49-F238E27FC236}">
                <a16:creationId xmlns:a16="http://schemas.microsoft.com/office/drawing/2014/main" id="{1B673563-F17A-BC69-DB51-23DCFCB32A79}"/>
              </a:ext>
            </a:extLst>
          </p:cNvPr>
          <p:cNvPicPr>
            <a:picLocks noChangeAspect="1"/>
          </p:cNvPicPr>
          <p:nvPr/>
        </p:nvPicPr>
        <p:blipFill>
          <a:blip r:embed="rId5"/>
          <a:stretch>
            <a:fillRect/>
          </a:stretch>
        </p:blipFill>
        <p:spPr>
          <a:xfrm rot="5400000" flipH="1" flipV="1">
            <a:off x="-763839" y="764957"/>
            <a:ext cx="3086057" cy="1556144"/>
          </a:xfrm>
          <a:prstGeom prst="rect">
            <a:avLst/>
          </a:prstGeom>
        </p:spPr>
      </p:pic>
      <p:sp>
        <p:nvSpPr>
          <p:cNvPr id="7" name="Naslov 6">
            <a:extLst>
              <a:ext uri="{FF2B5EF4-FFF2-40B4-BE49-F238E27FC236}">
                <a16:creationId xmlns:a16="http://schemas.microsoft.com/office/drawing/2014/main" id="{B9BD15FF-A7D3-44AC-67B4-D6A4C56102AB}"/>
              </a:ext>
            </a:extLst>
          </p:cNvPr>
          <p:cNvSpPr>
            <a:spLocks noGrp="1"/>
          </p:cNvSpPr>
          <p:nvPr>
            <p:ph type="title"/>
          </p:nvPr>
        </p:nvSpPr>
        <p:spPr>
          <a:xfrm>
            <a:off x="1637478" y="432060"/>
            <a:ext cx="5090982" cy="572700"/>
          </a:xfrm>
        </p:spPr>
        <p:txBody>
          <a:bodyPr>
            <a:noAutofit/>
          </a:bodyPr>
          <a:lstStyle/>
          <a:p>
            <a:pPr algn="ctr"/>
            <a:r>
              <a:rPr lang="sl-SI" sz="2200" b="1" cap="all" dirty="0">
                <a:latin typeface="Roboto"/>
                <a:ea typeface="Roboto"/>
                <a:cs typeface="Roboto"/>
                <a:sym typeface="Roboto"/>
              </a:rPr>
              <a:t>MOŽNOSTI SODELOVANJA </a:t>
            </a:r>
            <a:br>
              <a:rPr lang="sl-SI" sz="2200" b="1" cap="all" dirty="0">
                <a:latin typeface="Roboto"/>
                <a:ea typeface="Roboto"/>
                <a:cs typeface="Roboto"/>
                <a:sym typeface="Roboto"/>
              </a:rPr>
            </a:br>
            <a:r>
              <a:rPr lang="sl-SI" sz="2200" b="1" cap="all" dirty="0">
                <a:latin typeface="Roboto"/>
                <a:ea typeface="Roboto"/>
                <a:cs typeface="Roboto"/>
                <a:sym typeface="Roboto"/>
              </a:rPr>
              <a:t>V PROGRAMU ERASMUS</a:t>
            </a:r>
            <a:br>
              <a:rPr lang="sl-SI" sz="2200" b="1" cap="all" dirty="0">
                <a:latin typeface="Roboto"/>
                <a:ea typeface="Roboto"/>
                <a:cs typeface="Roboto"/>
                <a:sym typeface="Roboto"/>
              </a:rPr>
            </a:br>
            <a:endParaRPr lang="sl-SI" sz="2200" dirty="0"/>
          </a:p>
        </p:txBody>
      </p:sp>
      <p:pic>
        <p:nvPicPr>
          <p:cNvPr id="8" name="Slika 7" descr="Slika, ki vsebuje besede besedilo, pisava, posnetek zaslona, logotip&#10;&#10;Opis je samodejno ustvarjen">
            <a:extLst>
              <a:ext uri="{FF2B5EF4-FFF2-40B4-BE49-F238E27FC236}">
                <a16:creationId xmlns:a16="http://schemas.microsoft.com/office/drawing/2014/main" id="{873EB307-2FD5-153A-AB48-774BB421EAF7}"/>
              </a:ext>
            </a:extLst>
          </p:cNvPr>
          <p:cNvPicPr>
            <a:picLocks noChangeAspect="1"/>
          </p:cNvPicPr>
          <p:nvPr/>
        </p:nvPicPr>
        <p:blipFill>
          <a:blip r:embed="rId6"/>
          <a:stretch>
            <a:fillRect/>
          </a:stretch>
        </p:blipFill>
        <p:spPr>
          <a:xfrm>
            <a:off x="0" y="4492390"/>
            <a:ext cx="2738278" cy="570651"/>
          </a:xfrm>
          <a:prstGeom prst="rect">
            <a:avLst/>
          </a:prstGeom>
        </p:spPr>
      </p:pic>
    </p:spTree>
    <p:extLst>
      <p:ext uri="{BB962C8B-B14F-4D97-AF65-F5344CB8AC3E}">
        <p14:creationId xmlns:p14="http://schemas.microsoft.com/office/powerpoint/2010/main" val="2342941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8">
          <a:extLst>
            <a:ext uri="{FF2B5EF4-FFF2-40B4-BE49-F238E27FC236}">
              <a16:creationId xmlns:a16="http://schemas.microsoft.com/office/drawing/2014/main" id="{D20A1B5E-A783-3148-EFCB-FF946803A9E8}"/>
            </a:ext>
          </a:extLst>
        </p:cNvPr>
        <p:cNvGrpSpPr/>
        <p:nvPr/>
      </p:nvGrpSpPr>
      <p:grpSpPr>
        <a:xfrm>
          <a:off x="0" y="0"/>
          <a:ext cx="0" cy="0"/>
          <a:chOff x="0" y="0"/>
          <a:chExt cx="0" cy="0"/>
        </a:xfrm>
      </p:grpSpPr>
      <p:sp>
        <p:nvSpPr>
          <p:cNvPr id="80" name="Google Shape;80;p16">
            <a:extLst>
              <a:ext uri="{FF2B5EF4-FFF2-40B4-BE49-F238E27FC236}">
                <a16:creationId xmlns:a16="http://schemas.microsoft.com/office/drawing/2014/main" id="{BAEBED29-A770-14A9-942D-8507F7A19EE3}"/>
              </a:ext>
            </a:extLst>
          </p:cNvPr>
          <p:cNvSpPr txBox="1">
            <a:spLocks noGrp="1"/>
          </p:cNvSpPr>
          <p:nvPr>
            <p:ph type="body" idx="1"/>
          </p:nvPr>
        </p:nvSpPr>
        <p:spPr>
          <a:xfrm>
            <a:off x="1562184" y="1828890"/>
            <a:ext cx="7208366" cy="3192644"/>
          </a:xfrm>
          <a:prstGeom prst="rect">
            <a:avLst/>
          </a:prstGeom>
        </p:spPr>
        <p:txBody>
          <a:bodyPr spcFirstLastPara="1" wrap="square" lIns="91425" tIns="91425" rIns="91425" bIns="91425" anchor="t" anchorCtr="0">
            <a:normAutofit/>
          </a:bodyPr>
          <a:lstStyle/>
          <a:p>
            <a:pPr marL="0" indent="0">
              <a:spcAft>
                <a:spcPts val="1200"/>
              </a:spcAft>
              <a:buNone/>
            </a:pPr>
            <a:r>
              <a:rPr lang="sl-SI" b="1" dirty="0">
                <a:latin typeface="Roboto"/>
                <a:ea typeface="Roboto"/>
                <a:cs typeface="Roboto"/>
                <a:sym typeface="Roboto"/>
              </a:rPr>
              <a:t>KAKO LAHKO SODELUJEJO PODJETJA/DELODAJALCI? </a:t>
            </a:r>
          </a:p>
          <a:p>
            <a:r>
              <a:rPr lang="sl-SI" dirty="0"/>
              <a:t>mobilnost mentorja v tujino (podjetje, šola, druga organizacija) </a:t>
            </a:r>
          </a:p>
          <a:p>
            <a:r>
              <a:rPr lang="sl-SI" dirty="0"/>
              <a:t>udeležba na tekmovanjih v spretnostih v tujini</a:t>
            </a:r>
          </a:p>
          <a:p>
            <a:r>
              <a:rPr lang="sl-SI" dirty="0"/>
              <a:t>gostovanje mednarodnih študentov in dijakov</a:t>
            </a:r>
          </a:p>
          <a:p>
            <a:r>
              <a:rPr lang="sl-SI" dirty="0"/>
              <a:t>kratkotrajno gostovanje skupinskih mobilnosti dijakov iz tujine</a:t>
            </a:r>
          </a:p>
          <a:p>
            <a:r>
              <a:rPr lang="sl-SI" dirty="0"/>
              <a:t>obisk tujega strokovnjaka/poslovnega partnerja</a:t>
            </a:r>
          </a:p>
          <a:p>
            <a:r>
              <a:rPr lang="sl-SI" dirty="0"/>
              <a:t>sodelovalna partnerstva (KA2 projekti)</a:t>
            </a:r>
          </a:p>
          <a:p>
            <a:pPr marL="285750" indent="-285750">
              <a:lnSpc>
                <a:spcPct val="120000"/>
              </a:lnSpc>
              <a:buFont typeface="Wingdings" panose="05000000000000000000" pitchFamily="2" charset="2"/>
              <a:buChar char="ü"/>
            </a:pPr>
            <a:endParaRPr lang="sl-SI" dirty="0"/>
          </a:p>
          <a:p>
            <a:pPr marL="285750" indent="-285750">
              <a:lnSpc>
                <a:spcPct val="120000"/>
              </a:lnSpc>
              <a:buFont typeface="Wingdings" panose="05000000000000000000" pitchFamily="2" charset="2"/>
              <a:buChar char="ü"/>
            </a:pPr>
            <a:endParaRPr lang="sl-SI" sz="1800" dirty="0"/>
          </a:p>
        </p:txBody>
      </p:sp>
      <p:pic>
        <p:nvPicPr>
          <p:cNvPr id="81" name="Google Shape;81;p16">
            <a:extLst>
              <a:ext uri="{FF2B5EF4-FFF2-40B4-BE49-F238E27FC236}">
                <a16:creationId xmlns:a16="http://schemas.microsoft.com/office/drawing/2014/main" id="{A1117043-F9C6-8AD8-9834-262AD4CAB2B1}"/>
              </a:ext>
            </a:extLst>
          </p:cNvPr>
          <p:cNvPicPr preferRelativeResize="0"/>
          <p:nvPr/>
        </p:nvPicPr>
        <p:blipFill>
          <a:blip r:embed="rId3">
            <a:alphaModFix/>
          </a:blip>
          <a:stretch>
            <a:fillRect/>
          </a:stretch>
        </p:blipFill>
        <p:spPr>
          <a:xfrm>
            <a:off x="7993380" y="4533899"/>
            <a:ext cx="990601" cy="487635"/>
          </a:xfrm>
          <a:prstGeom prst="rect">
            <a:avLst/>
          </a:prstGeom>
          <a:noFill/>
          <a:ln>
            <a:noFill/>
          </a:ln>
        </p:spPr>
      </p:pic>
      <p:pic>
        <p:nvPicPr>
          <p:cNvPr id="2" name="Slika 1">
            <a:extLst>
              <a:ext uri="{FF2B5EF4-FFF2-40B4-BE49-F238E27FC236}">
                <a16:creationId xmlns:a16="http://schemas.microsoft.com/office/drawing/2014/main" id="{31D5438E-155B-77C2-11CB-892A4B7AD8A1}"/>
              </a:ext>
            </a:extLst>
          </p:cNvPr>
          <p:cNvPicPr>
            <a:picLocks noChangeAspect="1"/>
          </p:cNvPicPr>
          <p:nvPr/>
        </p:nvPicPr>
        <p:blipFill>
          <a:blip r:embed="rId4"/>
          <a:stretch>
            <a:fillRect/>
          </a:stretch>
        </p:blipFill>
        <p:spPr>
          <a:xfrm>
            <a:off x="5827489" y="0"/>
            <a:ext cx="3316511" cy="2383743"/>
          </a:xfrm>
          <a:prstGeom prst="rect">
            <a:avLst/>
          </a:prstGeom>
        </p:spPr>
      </p:pic>
      <p:pic>
        <p:nvPicPr>
          <p:cNvPr id="4" name="Slika 3">
            <a:extLst>
              <a:ext uri="{FF2B5EF4-FFF2-40B4-BE49-F238E27FC236}">
                <a16:creationId xmlns:a16="http://schemas.microsoft.com/office/drawing/2014/main" id="{05CA8511-5617-C59E-AD9D-1EF4468F3A63}"/>
              </a:ext>
            </a:extLst>
          </p:cNvPr>
          <p:cNvPicPr>
            <a:picLocks noChangeAspect="1"/>
          </p:cNvPicPr>
          <p:nvPr/>
        </p:nvPicPr>
        <p:blipFill>
          <a:blip r:embed="rId5"/>
          <a:stretch>
            <a:fillRect/>
          </a:stretch>
        </p:blipFill>
        <p:spPr>
          <a:xfrm rot="5400000" flipH="1" flipV="1">
            <a:off x="-763839" y="764957"/>
            <a:ext cx="3086057" cy="1556144"/>
          </a:xfrm>
          <a:prstGeom prst="rect">
            <a:avLst/>
          </a:prstGeom>
        </p:spPr>
      </p:pic>
      <p:sp>
        <p:nvSpPr>
          <p:cNvPr id="7" name="Naslov 6">
            <a:extLst>
              <a:ext uri="{FF2B5EF4-FFF2-40B4-BE49-F238E27FC236}">
                <a16:creationId xmlns:a16="http://schemas.microsoft.com/office/drawing/2014/main" id="{C32A53CC-C21B-271F-06B7-581DEC1A63B3}"/>
              </a:ext>
            </a:extLst>
          </p:cNvPr>
          <p:cNvSpPr>
            <a:spLocks noGrp="1"/>
          </p:cNvSpPr>
          <p:nvPr>
            <p:ph type="title"/>
          </p:nvPr>
        </p:nvSpPr>
        <p:spPr>
          <a:xfrm>
            <a:off x="1637478" y="432060"/>
            <a:ext cx="5090982" cy="572700"/>
          </a:xfrm>
        </p:spPr>
        <p:txBody>
          <a:bodyPr>
            <a:noAutofit/>
          </a:bodyPr>
          <a:lstStyle/>
          <a:p>
            <a:pPr algn="ctr"/>
            <a:r>
              <a:rPr lang="sl-SI" sz="2200" b="1" cap="all" dirty="0">
                <a:latin typeface="Roboto"/>
                <a:ea typeface="Roboto"/>
                <a:cs typeface="Roboto"/>
                <a:sym typeface="Roboto"/>
              </a:rPr>
              <a:t>MOŽNOSTI SODELOVANJA </a:t>
            </a:r>
            <a:br>
              <a:rPr lang="sl-SI" sz="2200" b="1" cap="all" dirty="0">
                <a:latin typeface="Roboto"/>
                <a:ea typeface="Roboto"/>
                <a:cs typeface="Roboto"/>
                <a:sym typeface="Roboto"/>
              </a:rPr>
            </a:br>
            <a:r>
              <a:rPr lang="sl-SI" sz="2200" b="1" cap="all" dirty="0">
                <a:latin typeface="Roboto"/>
                <a:ea typeface="Roboto"/>
                <a:cs typeface="Roboto"/>
                <a:sym typeface="Roboto"/>
              </a:rPr>
              <a:t>V PROGRAMU ERASMUS</a:t>
            </a:r>
            <a:br>
              <a:rPr lang="sl-SI" sz="2200" b="1" cap="all" dirty="0">
                <a:latin typeface="Roboto"/>
                <a:ea typeface="Roboto"/>
                <a:cs typeface="Roboto"/>
                <a:sym typeface="Roboto"/>
              </a:rPr>
            </a:br>
            <a:endParaRPr lang="sl-SI" sz="2200" dirty="0"/>
          </a:p>
        </p:txBody>
      </p:sp>
      <p:pic>
        <p:nvPicPr>
          <p:cNvPr id="8" name="Slika 7" descr="Slika, ki vsebuje besede besedilo, pisava, posnetek zaslona, logotip&#10;&#10;Opis je samodejno ustvarjen">
            <a:extLst>
              <a:ext uri="{FF2B5EF4-FFF2-40B4-BE49-F238E27FC236}">
                <a16:creationId xmlns:a16="http://schemas.microsoft.com/office/drawing/2014/main" id="{AB1A6399-4204-B741-AE68-366FA508E8DF}"/>
              </a:ext>
            </a:extLst>
          </p:cNvPr>
          <p:cNvPicPr>
            <a:picLocks noChangeAspect="1"/>
          </p:cNvPicPr>
          <p:nvPr/>
        </p:nvPicPr>
        <p:blipFill>
          <a:blip r:embed="rId6"/>
          <a:stretch>
            <a:fillRect/>
          </a:stretch>
        </p:blipFill>
        <p:spPr>
          <a:xfrm>
            <a:off x="0" y="4492390"/>
            <a:ext cx="2738278" cy="570651"/>
          </a:xfrm>
          <a:prstGeom prst="rect">
            <a:avLst/>
          </a:prstGeom>
        </p:spPr>
      </p:pic>
    </p:spTree>
    <p:extLst>
      <p:ext uri="{BB962C8B-B14F-4D97-AF65-F5344CB8AC3E}">
        <p14:creationId xmlns:p14="http://schemas.microsoft.com/office/powerpoint/2010/main" val="1751297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81" name="Google Shape;81;p16"/>
          <p:cNvPicPr preferRelativeResize="0"/>
          <p:nvPr/>
        </p:nvPicPr>
        <p:blipFill>
          <a:blip r:embed="rId3">
            <a:alphaModFix/>
          </a:blip>
          <a:stretch>
            <a:fillRect/>
          </a:stretch>
        </p:blipFill>
        <p:spPr>
          <a:xfrm>
            <a:off x="7993380" y="4533899"/>
            <a:ext cx="990601" cy="487635"/>
          </a:xfrm>
          <a:prstGeom prst="rect">
            <a:avLst/>
          </a:prstGeom>
          <a:noFill/>
          <a:ln>
            <a:noFill/>
          </a:ln>
        </p:spPr>
      </p:pic>
      <p:sp>
        <p:nvSpPr>
          <p:cNvPr id="3" name="Google Shape;71;p15">
            <a:extLst>
              <a:ext uri="{FF2B5EF4-FFF2-40B4-BE49-F238E27FC236}">
                <a16:creationId xmlns:a16="http://schemas.microsoft.com/office/drawing/2014/main" id="{814AE2AC-4EAA-361A-2CE4-186CBFC7AF33}"/>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dirty="0">
                <a:solidFill>
                  <a:schemeClr val="tx1">
                    <a:lumMod val="65000"/>
                    <a:lumOff val="35000"/>
                  </a:schemeClr>
                </a:solidFill>
                <a:latin typeface="Roboto"/>
                <a:ea typeface="Roboto"/>
                <a:cs typeface="Roboto"/>
                <a:sym typeface="Roboto"/>
              </a:rPr>
              <a:t>3. letni posvet </a:t>
            </a:r>
            <a:br>
              <a:rPr lang="sl-SI" sz="1200" b="1" dirty="0">
                <a:solidFill>
                  <a:schemeClr val="tx1">
                    <a:lumMod val="65000"/>
                    <a:lumOff val="35000"/>
                  </a:schemeClr>
                </a:solidFill>
                <a:latin typeface="Roboto"/>
                <a:ea typeface="Roboto"/>
                <a:cs typeface="Roboto"/>
                <a:sym typeface="Roboto"/>
              </a:rPr>
            </a:br>
            <a:r>
              <a:rPr lang="sl-SI" sz="1200" b="1" dirty="0">
                <a:solidFill>
                  <a:schemeClr val="tx1">
                    <a:lumMod val="65000"/>
                    <a:lumOff val="35000"/>
                  </a:schemeClr>
                </a:solidFill>
                <a:latin typeface="Roboto"/>
                <a:ea typeface="Roboto"/>
                <a:cs typeface="Roboto"/>
                <a:sym typeface="Roboto"/>
              </a:rPr>
              <a:t>o višjem strokovnem izobraževanju</a:t>
            </a:r>
            <a:endParaRPr sz="1200" b="1" dirty="0">
              <a:solidFill>
                <a:schemeClr val="tx1">
                  <a:lumMod val="65000"/>
                  <a:lumOff val="35000"/>
                </a:schemeClr>
              </a:solidFill>
              <a:latin typeface="Roboto"/>
              <a:ea typeface="Roboto"/>
              <a:cs typeface="Roboto"/>
              <a:sym typeface="Roboto"/>
            </a:endParaRPr>
          </a:p>
        </p:txBody>
      </p:sp>
      <p:pic>
        <p:nvPicPr>
          <p:cNvPr id="2" name="Slika 1">
            <a:extLst>
              <a:ext uri="{FF2B5EF4-FFF2-40B4-BE49-F238E27FC236}">
                <a16:creationId xmlns:a16="http://schemas.microsoft.com/office/drawing/2014/main" id="{9D4B91F5-E9A1-1B3A-6EA0-D57DAD499B87}"/>
              </a:ext>
            </a:extLst>
          </p:cNvPr>
          <p:cNvPicPr>
            <a:picLocks noChangeAspect="1"/>
          </p:cNvPicPr>
          <p:nvPr/>
        </p:nvPicPr>
        <p:blipFill>
          <a:blip r:embed="rId4"/>
          <a:stretch>
            <a:fillRect/>
          </a:stretch>
        </p:blipFill>
        <p:spPr>
          <a:xfrm>
            <a:off x="5827489" y="0"/>
            <a:ext cx="3316511" cy="2383743"/>
          </a:xfrm>
          <a:prstGeom prst="rect">
            <a:avLst/>
          </a:prstGeom>
        </p:spPr>
      </p:pic>
      <p:pic>
        <p:nvPicPr>
          <p:cNvPr id="4" name="Slika 3" descr="Slika, ki vsebuje besede besedilo, pisava, posnetek zaslona, logotip&#10;&#10;Opis je samodejno ustvarjen">
            <a:extLst>
              <a:ext uri="{FF2B5EF4-FFF2-40B4-BE49-F238E27FC236}">
                <a16:creationId xmlns:a16="http://schemas.microsoft.com/office/drawing/2014/main" id="{AB907DDC-A0D1-D098-4EF0-2B9D436274D0}"/>
              </a:ext>
            </a:extLst>
          </p:cNvPr>
          <p:cNvPicPr>
            <a:picLocks noChangeAspect="1"/>
          </p:cNvPicPr>
          <p:nvPr/>
        </p:nvPicPr>
        <p:blipFill>
          <a:blip r:embed="rId5"/>
          <a:stretch>
            <a:fillRect/>
          </a:stretch>
        </p:blipFill>
        <p:spPr>
          <a:xfrm>
            <a:off x="5086350" y="4572849"/>
            <a:ext cx="2738278" cy="570651"/>
          </a:xfrm>
          <a:prstGeom prst="rect">
            <a:avLst/>
          </a:prstGeom>
        </p:spPr>
      </p:pic>
      <p:sp>
        <p:nvSpPr>
          <p:cNvPr id="7" name="PoljeZBesedilom 6">
            <a:extLst>
              <a:ext uri="{FF2B5EF4-FFF2-40B4-BE49-F238E27FC236}">
                <a16:creationId xmlns:a16="http://schemas.microsoft.com/office/drawing/2014/main" id="{B67481E0-252C-04D8-8E48-B61786496F7F}"/>
              </a:ext>
            </a:extLst>
          </p:cNvPr>
          <p:cNvSpPr txBox="1"/>
          <p:nvPr/>
        </p:nvSpPr>
        <p:spPr>
          <a:xfrm>
            <a:off x="939410" y="2171623"/>
            <a:ext cx="5763116" cy="1323439"/>
          </a:xfrm>
          <a:prstGeom prst="rect">
            <a:avLst/>
          </a:prstGeom>
          <a:noFill/>
        </p:spPr>
        <p:txBody>
          <a:bodyPr wrap="none" rtlCol="0">
            <a:spAutoFit/>
          </a:bodyPr>
          <a:lstStyle/>
          <a:p>
            <a:pPr>
              <a:lnSpc>
                <a:spcPct val="150000"/>
              </a:lnSpc>
            </a:pPr>
            <a:r>
              <a:rPr lang="sl-SI" sz="2400" b="1" dirty="0">
                <a:effectLst/>
                <a:latin typeface="Roboto" panose="02000000000000000000" pitchFamily="2" charset="0"/>
                <a:ea typeface="Times New Roman" panose="02020603050405020304" pitchFamily="18" charset="0"/>
                <a:cs typeface="Arial" panose="020B0604020202020204" pitchFamily="34" charset="0"/>
              </a:rPr>
              <a:t>Žan </a:t>
            </a:r>
            <a:r>
              <a:rPr lang="sl-SI" sz="2400" b="1" dirty="0" err="1">
                <a:effectLst/>
                <a:latin typeface="Roboto" panose="02000000000000000000" pitchFamily="2" charset="0"/>
                <a:ea typeface="Times New Roman" panose="02020603050405020304" pitchFamily="18" charset="0"/>
                <a:cs typeface="Arial" panose="020B0604020202020204" pitchFamily="34" charset="0"/>
              </a:rPr>
              <a:t>Dapčevič</a:t>
            </a:r>
            <a:r>
              <a:rPr lang="sl-SI" sz="2400" b="1" dirty="0">
                <a:effectLst/>
                <a:latin typeface="Roboto" panose="02000000000000000000" pitchFamily="2" charset="0"/>
                <a:ea typeface="Times New Roman" panose="02020603050405020304" pitchFamily="18" charset="0"/>
                <a:cs typeface="Arial" panose="020B0604020202020204" pitchFamily="34" charset="0"/>
              </a:rPr>
              <a:t>, </a:t>
            </a:r>
          </a:p>
          <a:p>
            <a:pPr>
              <a:lnSpc>
                <a:spcPct val="150000"/>
              </a:lnSpc>
            </a:pPr>
            <a:r>
              <a:rPr lang="sl-SI" sz="2000" dirty="0">
                <a:effectLst/>
                <a:latin typeface="Roboto" panose="02000000000000000000" pitchFamily="2" charset="0"/>
                <a:ea typeface="Times New Roman" panose="02020603050405020304" pitchFamily="18" charset="0"/>
                <a:cs typeface="Arial" panose="020B0604020202020204" pitchFamily="34" charset="0"/>
              </a:rPr>
              <a:t>podpredsednik Skupnosti višjih strokovnih šol RS</a:t>
            </a:r>
            <a:endParaRPr lang="sl-SI" sz="2000" dirty="0">
              <a:effectLst/>
              <a:latin typeface="Times New Roman" panose="02020603050405020304" pitchFamily="18" charset="0"/>
              <a:ea typeface="Times New Roman" panose="02020603050405020304" pitchFamily="18" charset="0"/>
            </a:endParaRPr>
          </a:p>
          <a:p>
            <a:endParaRPr lang="sl-SI" dirty="0"/>
          </a:p>
        </p:txBody>
      </p:sp>
      <p:pic>
        <p:nvPicPr>
          <p:cNvPr id="8" name="Slika 7">
            <a:extLst>
              <a:ext uri="{FF2B5EF4-FFF2-40B4-BE49-F238E27FC236}">
                <a16:creationId xmlns:a16="http://schemas.microsoft.com/office/drawing/2014/main" id="{D1B48154-0860-A82D-29A8-FA2A8532793B}"/>
              </a:ext>
            </a:extLst>
          </p:cNvPr>
          <p:cNvPicPr>
            <a:picLocks noChangeAspect="1"/>
          </p:cNvPicPr>
          <p:nvPr/>
        </p:nvPicPr>
        <p:blipFill>
          <a:blip r:embed="rId6"/>
          <a:stretch>
            <a:fillRect/>
          </a:stretch>
        </p:blipFill>
        <p:spPr>
          <a:xfrm rot="10800000">
            <a:off x="0" y="3680333"/>
            <a:ext cx="2865368" cy="1463167"/>
          </a:xfrm>
          <a:prstGeom prst="rect">
            <a:avLst/>
          </a:prstGeom>
        </p:spPr>
      </p:pic>
    </p:spTree>
    <p:extLst>
      <p:ext uri="{BB962C8B-B14F-4D97-AF65-F5344CB8AC3E}">
        <p14:creationId xmlns:p14="http://schemas.microsoft.com/office/powerpoint/2010/main" val="127002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8">
          <a:extLst>
            <a:ext uri="{FF2B5EF4-FFF2-40B4-BE49-F238E27FC236}">
              <a16:creationId xmlns:a16="http://schemas.microsoft.com/office/drawing/2014/main" id="{AA2834F1-58F8-CDBD-F74A-2538FFD2838E}"/>
            </a:ext>
          </a:extLst>
        </p:cNvPr>
        <p:cNvGrpSpPr/>
        <p:nvPr/>
      </p:nvGrpSpPr>
      <p:grpSpPr>
        <a:xfrm>
          <a:off x="0" y="0"/>
          <a:ext cx="0" cy="0"/>
          <a:chOff x="0" y="0"/>
          <a:chExt cx="0" cy="0"/>
        </a:xfrm>
      </p:grpSpPr>
      <p:pic>
        <p:nvPicPr>
          <p:cNvPr id="4" name="Slika 3">
            <a:extLst>
              <a:ext uri="{FF2B5EF4-FFF2-40B4-BE49-F238E27FC236}">
                <a16:creationId xmlns:a16="http://schemas.microsoft.com/office/drawing/2014/main" id="{D791AC04-5971-57DA-F021-4E08AE056A3A}"/>
              </a:ext>
            </a:extLst>
          </p:cNvPr>
          <p:cNvPicPr>
            <a:picLocks noChangeAspect="1"/>
          </p:cNvPicPr>
          <p:nvPr/>
        </p:nvPicPr>
        <p:blipFill>
          <a:blip r:embed="rId3"/>
          <a:stretch>
            <a:fillRect/>
          </a:stretch>
        </p:blipFill>
        <p:spPr>
          <a:xfrm>
            <a:off x="1102296" y="847144"/>
            <a:ext cx="6541309" cy="3671793"/>
          </a:xfrm>
          <a:prstGeom prst="rect">
            <a:avLst/>
          </a:prstGeom>
        </p:spPr>
      </p:pic>
      <p:pic>
        <p:nvPicPr>
          <p:cNvPr id="81" name="Google Shape;81;p16">
            <a:extLst>
              <a:ext uri="{FF2B5EF4-FFF2-40B4-BE49-F238E27FC236}">
                <a16:creationId xmlns:a16="http://schemas.microsoft.com/office/drawing/2014/main" id="{D733FB7C-043E-CFD7-ADE2-3CF5F5CC110A}"/>
              </a:ext>
            </a:extLst>
          </p:cNvPr>
          <p:cNvPicPr preferRelativeResize="0"/>
          <p:nvPr/>
        </p:nvPicPr>
        <p:blipFill>
          <a:blip r:embed="rId4">
            <a:alphaModFix/>
          </a:blip>
          <a:stretch>
            <a:fillRect/>
          </a:stretch>
        </p:blipFill>
        <p:spPr>
          <a:xfrm>
            <a:off x="7993380" y="4533899"/>
            <a:ext cx="990601" cy="487635"/>
          </a:xfrm>
          <a:prstGeom prst="rect">
            <a:avLst/>
          </a:prstGeom>
          <a:noFill/>
          <a:ln>
            <a:noFill/>
          </a:ln>
        </p:spPr>
      </p:pic>
      <p:pic>
        <p:nvPicPr>
          <p:cNvPr id="82" name="Google Shape;82;p16">
            <a:extLst>
              <a:ext uri="{FF2B5EF4-FFF2-40B4-BE49-F238E27FC236}">
                <a16:creationId xmlns:a16="http://schemas.microsoft.com/office/drawing/2014/main" id="{6253DBDC-9CA8-E9D5-0AA1-B4E01C095CF8}"/>
              </a:ext>
            </a:extLst>
          </p:cNvPr>
          <p:cNvPicPr preferRelativeResize="0"/>
          <p:nvPr/>
        </p:nvPicPr>
        <p:blipFill>
          <a:blip r:embed="rId5">
            <a:alphaModFix/>
          </a:blip>
          <a:stretch>
            <a:fillRect/>
          </a:stretch>
        </p:blipFill>
        <p:spPr>
          <a:xfrm rot="10800000">
            <a:off x="6276749" y="0"/>
            <a:ext cx="2867251" cy="1460951"/>
          </a:xfrm>
          <a:prstGeom prst="rect">
            <a:avLst/>
          </a:prstGeom>
          <a:noFill/>
          <a:ln>
            <a:noFill/>
          </a:ln>
        </p:spPr>
      </p:pic>
      <p:sp>
        <p:nvSpPr>
          <p:cNvPr id="3" name="Google Shape;71;p15">
            <a:extLst>
              <a:ext uri="{FF2B5EF4-FFF2-40B4-BE49-F238E27FC236}">
                <a16:creationId xmlns:a16="http://schemas.microsoft.com/office/drawing/2014/main" id="{28A6B2F0-848F-8D94-577A-0B5D6770BC56}"/>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dirty="0">
                <a:solidFill>
                  <a:schemeClr val="tx1">
                    <a:lumMod val="65000"/>
                    <a:lumOff val="35000"/>
                  </a:schemeClr>
                </a:solidFill>
                <a:latin typeface="Roboto"/>
                <a:ea typeface="Roboto"/>
                <a:cs typeface="Roboto"/>
                <a:sym typeface="Roboto"/>
              </a:rPr>
              <a:t>3. letni posvet </a:t>
            </a:r>
            <a:br>
              <a:rPr lang="sl-SI" sz="1200" b="1" dirty="0">
                <a:solidFill>
                  <a:schemeClr val="tx1">
                    <a:lumMod val="65000"/>
                    <a:lumOff val="35000"/>
                  </a:schemeClr>
                </a:solidFill>
                <a:latin typeface="Roboto"/>
                <a:ea typeface="Roboto"/>
                <a:cs typeface="Roboto"/>
                <a:sym typeface="Roboto"/>
              </a:rPr>
            </a:br>
            <a:r>
              <a:rPr lang="sl-SI" sz="1200" b="1" dirty="0">
                <a:solidFill>
                  <a:schemeClr val="tx1">
                    <a:lumMod val="65000"/>
                    <a:lumOff val="35000"/>
                  </a:schemeClr>
                </a:solidFill>
                <a:latin typeface="Roboto"/>
                <a:ea typeface="Roboto"/>
                <a:cs typeface="Roboto"/>
                <a:sym typeface="Roboto"/>
              </a:rPr>
              <a:t>o višjem strokovnem izobraževanju</a:t>
            </a:r>
            <a:endParaRPr sz="1200" b="1" dirty="0">
              <a:solidFill>
                <a:schemeClr val="tx1">
                  <a:lumMod val="65000"/>
                  <a:lumOff val="35000"/>
                </a:schemeClr>
              </a:solidFill>
              <a:latin typeface="Roboto"/>
              <a:ea typeface="Roboto"/>
              <a:cs typeface="Roboto"/>
              <a:sym typeface="Roboto"/>
            </a:endParaRPr>
          </a:p>
        </p:txBody>
      </p:sp>
      <p:pic>
        <p:nvPicPr>
          <p:cNvPr id="2" name="Slika 1" descr="Slika, ki vsebuje besede besedilo, pisava, posnetek zaslona, logotip&#10;&#10;Opis je samodejno ustvarjen">
            <a:extLst>
              <a:ext uri="{FF2B5EF4-FFF2-40B4-BE49-F238E27FC236}">
                <a16:creationId xmlns:a16="http://schemas.microsoft.com/office/drawing/2014/main" id="{4C1A8021-187B-8244-4C0E-5C3CEE0B9936}"/>
              </a:ext>
            </a:extLst>
          </p:cNvPr>
          <p:cNvPicPr>
            <a:picLocks noChangeAspect="1"/>
          </p:cNvPicPr>
          <p:nvPr/>
        </p:nvPicPr>
        <p:blipFill>
          <a:blip r:embed="rId6"/>
          <a:stretch>
            <a:fillRect/>
          </a:stretch>
        </p:blipFill>
        <p:spPr>
          <a:xfrm>
            <a:off x="0" y="4492390"/>
            <a:ext cx="2738278" cy="570651"/>
          </a:xfrm>
          <a:prstGeom prst="rect">
            <a:avLst/>
          </a:prstGeom>
        </p:spPr>
      </p:pic>
    </p:spTree>
    <p:extLst>
      <p:ext uri="{BB962C8B-B14F-4D97-AF65-F5344CB8AC3E}">
        <p14:creationId xmlns:p14="http://schemas.microsoft.com/office/powerpoint/2010/main" val="20353705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8">
          <a:extLst>
            <a:ext uri="{FF2B5EF4-FFF2-40B4-BE49-F238E27FC236}">
              <a16:creationId xmlns:a16="http://schemas.microsoft.com/office/drawing/2014/main" id="{F85841F8-1F82-D7DA-C49A-A87EBF9C20D6}"/>
            </a:ext>
          </a:extLst>
        </p:cNvPr>
        <p:cNvGrpSpPr/>
        <p:nvPr/>
      </p:nvGrpSpPr>
      <p:grpSpPr>
        <a:xfrm>
          <a:off x="0" y="0"/>
          <a:ext cx="0" cy="0"/>
          <a:chOff x="0" y="0"/>
          <a:chExt cx="0" cy="0"/>
        </a:xfrm>
      </p:grpSpPr>
      <p:pic>
        <p:nvPicPr>
          <p:cNvPr id="2" name="Slika 1" descr="Slika, ki vsebuje besede besedilo, pisava, posnetek zaslona, logotip&#10;&#10;Opis je samodejno ustvarjen">
            <a:extLst>
              <a:ext uri="{FF2B5EF4-FFF2-40B4-BE49-F238E27FC236}">
                <a16:creationId xmlns:a16="http://schemas.microsoft.com/office/drawing/2014/main" id="{641533CE-A528-A139-66A9-21B2D657CEA7}"/>
              </a:ext>
            </a:extLst>
          </p:cNvPr>
          <p:cNvPicPr>
            <a:picLocks noChangeAspect="1"/>
          </p:cNvPicPr>
          <p:nvPr/>
        </p:nvPicPr>
        <p:blipFill>
          <a:blip r:embed="rId3"/>
          <a:stretch>
            <a:fillRect/>
          </a:stretch>
        </p:blipFill>
        <p:spPr>
          <a:xfrm>
            <a:off x="0" y="4492390"/>
            <a:ext cx="2738278" cy="570651"/>
          </a:xfrm>
          <a:prstGeom prst="rect">
            <a:avLst/>
          </a:prstGeom>
        </p:spPr>
      </p:pic>
      <p:pic>
        <p:nvPicPr>
          <p:cNvPr id="4" name="Slika 3">
            <a:extLst>
              <a:ext uri="{FF2B5EF4-FFF2-40B4-BE49-F238E27FC236}">
                <a16:creationId xmlns:a16="http://schemas.microsoft.com/office/drawing/2014/main" id="{497ED71E-FE91-0F11-260C-58AEDD073790}"/>
              </a:ext>
            </a:extLst>
          </p:cNvPr>
          <p:cNvPicPr>
            <a:picLocks noChangeAspect="1"/>
          </p:cNvPicPr>
          <p:nvPr/>
        </p:nvPicPr>
        <p:blipFill>
          <a:blip r:embed="rId4"/>
          <a:stretch>
            <a:fillRect/>
          </a:stretch>
        </p:blipFill>
        <p:spPr>
          <a:xfrm>
            <a:off x="1102296" y="847144"/>
            <a:ext cx="6541309" cy="3671793"/>
          </a:xfrm>
          <a:prstGeom prst="rect">
            <a:avLst/>
          </a:prstGeom>
        </p:spPr>
      </p:pic>
      <p:pic>
        <p:nvPicPr>
          <p:cNvPr id="5" name="Picture 8">
            <a:extLst>
              <a:ext uri="{FF2B5EF4-FFF2-40B4-BE49-F238E27FC236}">
                <a16:creationId xmlns:a16="http://schemas.microsoft.com/office/drawing/2014/main" id="{79D65217-6812-9571-5FE7-1306F9116DBE}"/>
              </a:ext>
            </a:extLst>
          </p:cNvPr>
          <p:cNvPicPr/>
          <p:nvPr/>
        </p:nvPicPr>
        <p:blipFill>
          <a:blip r:embed="rId5">
            <a:extLst>
              <a:ext uri="{28A0092B-C50C-407E-A947-70E740481C1C}">
                <a14:useLocalDpi xmlns:a14="http://schemas.microsoft.com/office/drawing/2010/main" val="0"/>
              </a:ext>
            </a:extLst>
          </a:blip>
          <a:stretch>
            <a:fillRect/>
          </a:stretch>
        </p:blipFill>
        <p:spPr>
          <a:xfrm>
            <a:off x="1102296" y="861580"/>
            <a:ext cx="6654338" cy="3723915"/>
          </a:xfrm>
          <a:prstGeom prst="rect">
            <a:avLst/>
          </a:prstGeom>
        </p:spPr>
      </p:pic>
      <p:pic>
        <p:nvPicPr>
          <p:cNvPr id="81" name="Google Shape;81;p16">
            <a:extLst>
              <a:ext uri="{FF2B5EF4-FFF2-40B4-BE49-F238E27FC236}">
                <a16:creationId xmlns:a16="http://schemas.microsoft.com/office/drawing/2014/main" id="{B9FA458D-6AAC-E234-3978-BE083F9968F2}"/>
              </a:ext>
            </a:extLst>
          </p:cNvPr>
          <p:cNvPicPr preferRelativeResize="0"/>
          <p:nvPr/>
        </p:nvPicPr>
        <p:blipFill>
          <a:blip r:embed="rId6">
            <a:alphaModFix/>
          </a:blip>
          <a:stretch>
            <a:fillRect/>
          </a:stretch>
        </p:blipFill>
        <p:spPr>
          <a:xfrm>
            <a:off x="7993380" y="4533899"/>
            <a:ext cx="990601" cy="487635"/>
          </a:xfrm>
          <a:prstGeom prst="rect">
            <a:avLst/>
          </a:prstGeom>
          <a:noFill/>
          <a:ln>
            <a:noFill/>
          </a:ln>
        </p:spPr>
      </p:pic>
      <p:pic>
        <p:nvPicPr>
          <p:cNvPr id="82" name="Google Shape;82;p16">
            <a:extLst>
              <a:ext uri="{FF2B5EF4-FFF2-40B4-BE49-F238E27FC236}">
                <a16:creationId xmlns:a16="http://schemas.microsoft.com/office/drawing/2014/main" id="{277E0988-AD10-07B3-F5C1-4932816B2B09}"/>
              </a:ext>
            </a:extLst>
          </p:cNvPr>
          <p:cNvPicPr preferRelativeResize="0"/>
          <p:nvPr/>
        </p:nvPicPr>
        <p:blipFill>
          <a:blip r:embed="rId7">
            <a:alphaModFix/>
          </a:blip>
          <a:stretch>
            <a:fillRect/>
          </a:stretch>
        </p:blipFill>
        <p:spPr>
          <a:xfrm rot="10800000">
            <a:off x="6276749" y="0"/>
            <a:ext cx="2867251" cy="1460951"/>
          </a:xfrm>
          <a:prstGeom prst="rect">
            <a:avLst/>
          </a:prstGeom>
          <a:noFill/>
          <a:ln>
            <a:noFill/>
          </a:ln>
        </p:spPr>
      </p:pic>
      <p:sp>
        <p:nvSpPr>
          <p:cNvPr id="3" name="Google Shape;71;p15">
            <a:extLst>
              <a:ext uri="{FF2B5EF4-FFF2-40B4-BE49-F238E27FC236}">
                <a16:creationId xmlns:a16="http://schemas.microsoft.com/office/drawing/2014/main" id="{2FA6F0EE-23B0-E004-0C43-A4BB7A493060}"/>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dirty="0">
                <a:solidFill>
                  <a:schemeClr val="tx1">
                    <a:lumMod val="65000"/>
                    <a:lumOff val="35000"/>
                  </a:schemeClr>
                </a:solidFill>
                <a:latin typeface="Roboto"/>
                <a:ea typeface="Roboto"/>
                <a:cs typeface="Roboto"/>
                <a:sym typeface="Roboto"/>
              </a:rPr>
              <a:t>3. letni posvet </a:t>
            </a:r>
            <a:br>
              <a:rPr lang="sl-SI" sz="1200" b="1" dirty="0">
                <a:solidFill>
                  <a:schemeClr val="tx1">
                    <a:lumMod val="65000"/>
                    <a:lumOff val="35000"/>
                  </a:schemeClr>
                </a:solidFill>
                <a:latin typeface="Roboto"/>
                <a:ea typeface="Roboto"/>
                <a:cs typeface="Roboto"/>
                <a:sym typeface="Roboto"/>
              </a:rPr>
            </a:br>
            <a:r>
              <a:rPr lang="sl-SI" sz="1200" b="1" dirty="0">
                <a:solidFill>
                  <a:schemeClr val="tx1">
                    <a:lumMod val="65000"/>
                    <a:lumOff val="35000"/>
                  </a:schemeClr>
                </a:solidFill>
                <a:latin typeface="Roboto"/>
                <a:ea typeface="Roboto"/>
                <a:cs typeface="Roboto"/>
                <a:sym typeface="Roboto"/>
              </a:rPr>
              <a:t>o višjem strokovnem izobraževanju</a:t>
            </a:r>
            <a:endParaRPr sz="1200" b="1" dirty="0">
              <a:solidFill>
                <a:schemeClr val="tx1">
                  <a:lumMod val="65000"/>
                  <a:lumOff val="35000"/>
                </a:schemeClr>
              </a:solidFill>
              <a:latin typeface="Roboto"/>
              <a:ea typeface="Roboto"/>
              <a:cs typeface="Roboto"/>
              <a:sym typeface="Roboto"/>
            </a:endParaRPr>
          </a:p>
        </p:txBody>
      </p:sp>
    </p:spTree>
    <p:extLst>
      <p:ext uri="{BB962C8B-B14F-4D97-AF65-F5344CB8AC3E}">
        <p14:creationId xmlns:p14="http://schemas.microsoft.com/office/powerpoint/2010/main" val="205966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8">
          <a:extLst>
            <a:ext uri="{FF2B5EF4-FFF2-40B4-BE49-F238E27FC236}">
              <a16:creationId xmlns:a16="http://schemas.microsoft.com/office/drawing/2014/main" id="{63D552D0-83E0-A5D8-6E0C-F16E5DB17D5A}"/>
            </a:ext>
          </a:extLst>
        </p:cNvPr>
        <p:cNvGrpSpPr/>
        <p:nvPr/>
      </p:nvGrpSpPr>
      <p:grpSpPr>
        <a:xfrm>
          <a:off x="0" y="0"/>
          <a:ext cx="0" cy="0"/>
          <a:chOff x="0" y="0"/>
          <a:chExt cx="0" cy="0"/>
        </a:xfrm>
      </p:grpSpPr>
      <p:pic>
        <p:nvPicPr>
          <p:cNvPr id="81" name="Google Shape;81;p16">
            <a:extLst>
              <a:ext uri="{FF2B5EF4-FFF2-40B4-BE49-F238E27FC236}">
                <a16:creationId xmlns:a16="http://schemas.microsoft.com/office/drawing/2014/main" id="{0EBAD967-62B2-24F7-3692-9701AF3ABDF2}"/>
              </a:ext>
            </a:extLst>
          </p:cNvPr>
          <p:cNvPicPr preferRelativeResize="0"/>
          <p:nvPr/>
        </p:nvPicPr>
        <p:blipFill>
          <a:blip r:embed="rId3">
            <a:alphaModFix/>
          </a:blip>
          <a:stretch>
            <a:fillRect/>
          </a:stretch>
        </p:blipFill>
        <p:spPr>
          <a:xfrm>
            <a:off x="7993380" y="4533899"/>
            <a:ext cx="990601" cy="487635"/>
          </a:xfrm>
          <a:prstGeom prst="rect">
            <a:avLst/>
          </a:prstGeom>
          <a:noFill/>
          <a:ln>
            <a:noFill/>
          </a:ln>
        </p:spPr>
      </p:pic>
      <p:sp>
        <p:nvSpPr>
          <p:cNvPr id="3" name="Google Shape;71;p15">
            <a:extLst>
              <a:ext uri="{FF2B5EF4-FFF2-40B4-BE49-F238E27FC236}">
                <a16:creationId xmlns:a16="http://schemas.microsoft.com/office/drawing/2014/main" id="{78EA3F89-8EF6-82FE-755B-4D904AAB5171}"/>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dirty="0">
                <a:solidFill>
                  <a:schemeClr val="tx1">
                    <a:lumMod val="65000"/>
                    <a:lumOff val="35000"/>
                  </a:schemeClr>
                </a:solidFill>
                <a:latin typeface="Roboto"/>
                <a:ea typeface="Roboto"/>
                <a:cs typeface="Roboto"/>
                <a:sym typeface="Roboto"/>
              </a:rPr>
              <a:t>3. letni posvet </a:t>
            </a:r>
            <a:br>
              <a:rPr lang="sl-SI" sz="1200" b="1" dirty="0">
                <a:solidFill>
                  <a:schemeClr val="tx1">
                    <a:lumMod val="65000"/>
                    <a:lumOff val="35000"/>
                  </a:schemeClr>
                </a:solidFill>
                <a:latin typeface="Roboto"/>
                <a:ea typeface="Roboto"/>
                <a:cs typeface="Roboto"/>
                <a:sym typeface="Roboto"/>
              </a:rPr>
            </a:br>
            <a:r>
              <a:rPr lang="sl-SI" sz="1200" b="1" dirty="0">
                <a:solidFill>
                  <a:schemeClr val="tx1">
                    <a:lumMod val="65000"/>
                    <a:lumOff val="35000"/>
                  </a:schemeClr>
                </a:solidFill>
                <a:latin typeface="Roboto"/>
                <a:ea typeface="Roboto"/>
                <a:cs typeface="Roboto"/>
                <a:sym typeface="Roboto"/>
              </a:rPr>
              <a:t>o višjem strokovnem izobraževanju</a:t>
            </a:r>
            <a:endParaRPr sz="1200" b="1" dirty="0">
              <a:solidFill>
                <a:schemeClr val="tx1">
                  <a:lumMod val="65000"/>
                  <a:lumOff val="35000"/>
                </a:schemeClr>
              </a:solidFill>
              <a:latin typeface="Roboto"/>
              <a:ea typeface="Roboto"/>
              <a:cs typeface="Roboto"/>
              <a:sym typeface="Roboto"/>
            </a:endParaRPr>
          </a:p>
        </p:txBody>
      </p:sp>
      <p:pic>
        <p:nvPicPr>
          <p:cNvPr id="2" name="Slika 1">
            <a:extLst>
              <a:ext uri="{FF2B5EF4-FFF2-40B4-BE49-F238E27FC236}">
                <a16:creationId xmlns:a16="http://schemas.microsoft.com/office/drawing/2014/main" id="{92D85EC6-A3B5-12F7-80A8-4BACCC583A17}"/>
              </a:ext>
            </a:extLst>
          </p:cNvPr>
          <p:cNvPicPr>
            <a:picLocks noChangeAspect="1"/>
          </p:cNvPicPr>
          <p:nvPr/>
        </p:nvPicPr>
        <p:blipFill>
          <a:blip r:embed="rId4"/>
          <a:stretch>
            <a:fillRect/>
          </a:stretch>
        </p:blipFill>
        <p:spPr>
          <a:xfrm>
            <a:off x="5827489" y="0"/>
            <a:ext cx="3316511" cy="2383743"/>
          </a:xfrm>
          <a:prstGeom prst="rect">
            <a:avLst/>
          </a:prstGeom>
        </p:spPr>
      </p:pic>
      <p:pic>
        <p:nvPicPr>
          <p:cNvPr id="4" name="Slika 3" descr="Slika, ki vsebuje besede besedilo, pisava, posnetek zaslona, logotip&#10;&#10;Opis je samodejno ustvarjen">
            <a:extLst>
              <a:ext uri="{FF2B5EF4-FFF2-40B4-BE49-F238E27FC236}">
                <a16:creationId xmlns:a16="http://schemas.microsoft.com/office/drawing/2014/main" id="{FF8B9FA3-4AD6-9693-E85A-1AA9FCFB139E}"/>
              </a:ext>
            </a:extLst>
          </p:cNvPr>
          <p:cNvPicPr>
            <a:picLocks noChangeAspect="1"/>
          </p:cNvPicPr>
          <p:nvPr/>
        </p:nvPicPr>
        <p:blipFill>
          <a:blip r:embed="rId5"/>
          <a:stretch>
            <a:fillRect/>
          </a:stretch>
        </p:blipFill>
        <p:spPr>
          <a:xfrm>
            <a:off x="5086350" y="4572849"/>
            <a:ext cx="2738278" cy="570651"/>
          </a:xfrm>
          <a:prstGeom prst="rect">
            <a:avLst/>
          </a:prstGeom>
        </p:spPr>
      </p:pic>
      <p:sp>
        <p:nvSpPr>
          <p:cNvPr id="7" name="PoljeZBesedilom 6">
            <a:extLst>
              <a:ext uri="{FF2B5EF4-FFF2-40B4-BE49-F238E27FC236}">
                <a16:creationId xmlns:a16="http://schemas.microsoft.com/office/drawing/2014/main" id="{F436822C-1A6E-B643-A743-0ABB2FC94CC8}"/>
              </a:ext>
            </a:extLst>
          </p:cNvPr>
          <p:cNvSpPr txBox="1"/>
          <p:nvPr/>
        </p:nvSpPr>
        <p:spPr>
          <a:xfrm>
            <a:off x="2467508" y="1469251"/>
            <a:ext cx="5525872" cy="830997"/>
          </a:xfrm>
          <a:prstGeom prst="rect">
            <a:avLst/>
          </a:prstGeom>
          <a:noFill/>
        </p:spPr>
        <p:txBody>
          <a:bodyPr wrap="none" rtlCol="0">
            <a:spAutoFit/>
          </a:bodyPr>
          <a:lstStyle/>
          <a:p>
            <a:pPr marL="0" lvl="0" indent="0" algn="ctr" rtl="0">
              <a:spcBef>
                <a:spcPts val="0"/>
              </a:spcBef>
              <a:spcAft>
                <a:spcPts val="1200"/>
              </a:spcAft>
              <a:buNone/>
            </a:pPr>
            <a:r>
              <a:rPr lang="sl-SI" sz="2400" b="1" dirty="0">
                <a:solidFill>
                  <a:schemeClr val="tx1"/>
                </a:solidFill>
                <a:latin typeface="Roboto"/>
                <a:ea typeface="Roboto"/>
                <a:cs typeface="Roboto"/>
                <a:sym typeface="Roboto"/>
              </a:rPr>
              <a:t>Odmor za kosilo od 12.45 do 13.30</a:t>
            </a:r>
          </a:p>
          <a:p>
            <a:endParaRPr lang="sl-SI" dirty="0"/>
          </a:p>
        </p:txBody>
      </p:sp>
      <p:pic>
        <p:nvPicPr>
          <p:cNvPr id="8" name="Slika 7">
            <a:extLst>
              <a:ext uri="{FF2B5EF4-FFF2-40B4-BE49-F238E27FC236}">
                <a16:creationId xmlns:a16="http://schemas.microsoft.com/office/drawing/2014/main" id="{30BD1D2B-AB73-2FBB-8285-5A4D83F3587D}"/>
              </a:ext>
            </a:extLst>
          </p:cNvPr>
          <p:cNvPicPr>
            <a:picLocks noChangeAspect="1"/>
          </p:cNvPicPr>
          <p:nvPr/>
        </p:nvPicPr>
        <p:blipFill>
          <a:blip r:embed="rId6"/>
          <a:stretch>
            <a:fillRect/>
          </a:stretch>
        </p:blipFill>
        <p:spPr>
          <a:xfrm rot="10800000">
            <a:off x="0" y="3680333"/>
            <a:ext cx="2865368" cy="1463167"/>
          </a:xfrm>
          <a:prstGeom prst="rect">
            <a:avLst/>
          </a:prstGeom>
        </p:spPr>
      </p:pic>
      <p:pic>
        <p:nvPicPr>
          <p:cNvPr id="10" name="Slika 9" descr="Slika, ki vsebuje besede ura, stenska ura, budilka, pridelek&#10;&#10;Opis je samodejno ustvarjen">
            <a:extLst>
              <a:ext uri="{FF2B5EF4-FFF2-40B4-BE49-F238E27FC236}">
                <a16:creationId xmlns:a16="http://schemas.microsoft.com/office/drawing/2014/main" id="{8F6B97B7-CA5C-F3B1-C6B4-BDE1C0E9B2EA}"/>
              </a:ext>
            </a:extLst>
          </p:cNvPr>
          <p:cNvPicPr>
            <a:picLocks noChangeAspect="1"/>
          </p:cNvPicPr>
          <p:nvPr/>
        </p:nvPicPr>
        <p:blipFill>
          <a:blip r:embed="rId7"/>
          <a:stretch>
            <a:fillRect/>
          </a:stretch>
        </p:blipFill>
        <p:spPr>
          <a:xfrm>
            <a:off x="176833" y="846187"/>
            <a:ext cx="2339797" cy="1311931"/>
          </a:xfrm>
          <a:prstGeom prst="rect">
            <a:avLst/>
          </a:prstGeom>
        </p:spPr>
      </p:pic>
      <p:sp>
        <p:nvSpPr>
          <p:cNvPr id="11" name="PoljeZBesedilom 10">
            <a:extLst>
              <a:ext uri="{FF2B5EF4-FFF2-40B4-BE49-F238E27FC236}">
                <a16:creationId xmlns:a16="http://schemas.microsoft.com/office/drawing/2014/main" id="{7EF5C68F-9BF9-B780-1413-7CFE94D92741}"/>
              </a:ext>
            </a:extLst>
          </p:cNvPr>
          <p:cNvSpPr txBox="1"/>
          <p:nvPr/>
        </p:nvSpPr>
        <p:spPr>
          <a:xfrm>
            <a:off x="2733578" y="2232725"/>
            <a:ext cx="5755102" cy="2246769"/>
          </a:xfrm>
          <a:prstGeom prst="rect">
            <a:avLst/>
          </a:prstGeom>
          <a:noFill/>
        </p:spPr>
        <p:txBody>
          <a:bodyPr wrap="none" rtlCol="0">
            <a:spAutoFit/>
          </a:bodyPr>
          <a:lstStyle/>
          <a:p>
            <a:pPr>
              <a:lnSpc>
                <a:spcPct val="150000"/>
              </a:lnSpc>
            </a:pPr>
            <a:r>
              <a:rPr lang="sl-SI" sz="1800" b="1" dirty="0">
                <a:effectLst/>
                <a:latin typeface="Calibri" panose="020F0502020204030204" pitchFamily="34" charset="0"/>
                <a:ea typeface="Aptos" panose="020B0004020202020204" pitchFamily="34" charset="0"/>
                <a:cs typeface="Aptos" panose="020B0004020202020204" pitchFamily="34" charset="0"/>
              </a:rPr>
              <a:t>GLASBA</a:t>
            </a:r>
          </a:p>
          <a:p>
            <a:pPr>
              <a:lnSpc>
                <a:spcPct val="150000"/>
              </a:lnSpc>
            </a:pPr>
            <a:r>
              <a:rPr lang="sl-SI" sz="1800" b="1" dirty="0">
                <a:effectLst/>
                <a:latin typeface="Calibri" panose="020F0502020204030204" pitchFamily="34" charset="0"/>
                <a:ea typeface="Aptos" panose="020B0004020202020204" pitchFamily="34" charset="0"/>
                <a:cs typeface="Aptos" panose="020B0004020202020204" pitchFamily="34" charset="0"/>
              </a:rPr>
              <a:t>Ema Pogačnik </a:t>
            </a:r>
            <a:r>
              <a:rPr lang="sl-SI" sz="1800" dirty="0">
                <a:effectLst/>
                <a:latin typeface="Calibri" panose="020F0502020204030204" pitchFamily="34" charset="0"/>
                <a:ea typeface="Aptos" panose="020B0004020202020204" pitchFamily="34" charset="0"/>
                <a:cs typeface="Aptos" panose="020B0004020202020204" pitchFamily="34" charset="0"/>
              </a:rPr>
              <a:t>– dijakinja kitare iz razreda prof. </a:t>
            </a:r>
            <a:r>
              <a:rPr lang="sl-SI" sz="1800" dirty="0" err="1">
                <a:effectLst/>
                <a:latin typeface="Calibri" panose="020F0502020204030204" pitchFamily="34" charset="0"/>
                <a:ea typeface="Aptos" panose="020B0004020202020204" pitchFamily="34" charset="0"/>
                <a:cs typeface="Aptos" panose="020B0004020202020204" pitchFamily="34" charset="0"/>
              </a:rPr>
              <a:t>Bucića</a:t>
            </a:r>
            <a:endParaRPr lang="sl-SI" sz="1800" dirty="0">
              <a:effectLst/>
              <a:latin typeface="Aptos" panose="020B0004020202020204" pitchFamily="34" charset="0"/>
              <a:ea typeface="Aptos" panose="020B0004020202020204" pitchFamily="34" charset="0"/>
              <a:cs typeface="Aptos" panose="020B0004020202020204" pitchFamily="34" charset="0"/>
            </a:endParaRPr>
          </a:p>
          <a:p>
            <a:pPr>
              <a:lnSpc>
                <a:spcPct val="150000"/>
              </a:lnSpc>
            </a:pPr>
            <a:r>
              <a:rPr lang="sl-SI" sz="1800" b="1" dirty="0">
                <a:effectLst/>
                <a:latin typeface="Calibri" panose="020F0502020204030204" pitchFamily="34" charset="0"/>
                <a:ea typeface="Aptos" panose="020B0004020202020204" pitchFamily="34" charset="0"/>
                <a:cs typeface="Aptos" panose="020B0004020202020204" pitchFamily="34" charset="0"/>
              </a:rPr>
              <a:t>Larisa </a:t>
            </a:r>
            <a:r>
              <a:rPr lang="sl-SI" sz="1800" b="1" dirty="0" err="1">
                <a:effectLst/>
                <a:latin typeface="Calibri" panose="020F0502020204030204" pitchFamily="34" charset="0"/>
                <a:ea typeface="Aptos" panose="020B0004020202020204" pitchFamily="34" charset="0"/>
                <a:cs typeface="Aptos" panose="020B0004020202020204" pitchFamily="34" charset="0"/>
              </a:rPr>
              <a:t>Jamnišek</a:t>
            </a:r>
            <a:r>
              <a:rPr lang="sl-SI" sz="1800" b="1" dirty="0">
                <a:effectLst/>
                <a:latin typeface="Calibri" panose="020F0502020204030204" pitchFamily="34" charset="0"/>
                <a:ea typeface="Aptos" panose="020B0004020202020204" pitchFamily="34" charset="0"/>
                <a:cs typeface="Aptos" panose="020B0004020202020204" pitchFamily="34" charset="0"/>
              </a:rPr>
              <a:t> </a:t>
            </a:r>
            <a:r>
              <a:rPr lang="sl-SI" sz="1800" dirty="0">
                <a:effectLst/>
                <a:latin typeface="Calibri" panose="020F0502020204030204" pitchFamily="34" charset="0"/>
                <a:ea typeface="Aptos" panose="020B0004020202020204" pitchFamily="34" charset="0"/>
                <a:cs typeface="Aptos" panose="020B0004020202020204" pitchFamily="34" charset="0"/>
              </a:rPr>
              <a:t>– dijakinja kitare iz razreda prof. </a:t>
            </a:r>
            <a:r>
              <a:rPr lang="sl-SI" sz="1800" dirty="0" err="1">
                <a:effectLst/>
                <a:latin typeface="Calibri" panose="020F0502020204030204" pitchFamily="34" charset="0"/>
                <a:ea typeface="Aptos" panose="020B0004020202020204" pitchFamily="34" charset="0"/>
                <a:cs typeface="Aptos" panose="020B0004020202020204" pitchFamily="34" charset="0"/>
              </a:rPr>
              <a:t>Kurtjaka</a:t>
            </a:r>
            <a:endParaRPr lang="sl-SI" sz="1800" dirty="0">
              <a:effectLst/>
              <a:latin typeface="Aptos" panose="020B0004020202020204" pitchFamily="34" charset="0"/>
              <a:ea typeface="Aptos" panose="020B0004020202020204" pitchFamily="34" charset="0"/>
              <a:cs typeface="Aptos" panose="020B0004020202020204" pitchFamily="34" charset="0"/>
            </a:endParaRPr>
          </a:p>
          <a:p>
            <a:pPr>
              <a:lnSpc>
                <a:spcPct val="150000"/>
              </a:lnSpc>
            </a:pPr>
            <a:r>
              <a:rPr lang="sl-SI" sz="1800" b="1" dirty="0">
                <a:effectLst/>
                <a:latin typeface="Calibri" panose="020F0502020204030204" pitchFamily="34" charset="0"/>
                <a:ea typeface="Aptos" panose="020B0004020202020204" pitchFamily="34" charset="0"/>
              </a:rPr>
              <a:t>Gašper Golob Rupnik </a:t>
            </a:r>
            <a:r>
              <a:rPr lang="sl-SI" sz="1800" dirty="0">
                <a:effectLst/>
                <a:latin typeface="Calibri" panose="020F0502020204030204" pitchFamily="34" charset="0"/>
                <a:ea typeface="Aptos" panose="020B0004020202020204" pitchFamily="34" charset="0"/>
              </a:rPr>
              <a:t>– dijak kitare iz razreda prof. Črnuglja</a:t>
            </a:r>
          </a:p>
          <a:p>
            <a:endParaRPr lang="sl-SI" sz="1800" dirty="0">
              <a:latin typeface="Calibri" panose="020F0502020204030204" pitchFamily="34" charset="0"/>
            </a:endParaRPr>
          </a:p>
          <a:p>
            <a:r>
              <a:rPr lang="sl-SI" b="1" dirty="0"/>
              <a:t>Konservatorij za glasbo in balet Ljubljana</a:t>
            </a:r>
          </a:p>
        </p:txBody>
      </p:sp>
    </p:spTree>
    <p:extLst>
      <p:ext uri="{BB962C8B-B14F-4D97-AF65-F5344CB8AC3E}">
        <p14:creationId xmlns:p14="http://schemas.microsoft.com/office/powerpoint/2010/main" val="41878443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7083B84B-1D3F-9C89-6D9E-90EF520FF5C4}"/>
            </a:ext>
          </a:extLst>
        </p:cNvPr>
        <p:cNvGrpSpPr/>
        <p:nvPr/>
      </p:nvGrpSpPr>
      <p:grpSpPr>
        <a:xfrm>
          <a:off x="0" y="0"/>
          <a:ext cx="0" cy="0"/>
          <a:chOff x="0" y="0"/>
          <a:chExt cx="0" cy="0"/>
        </a:xfrm>
      </p:grpSpPr>
      <p:sp>
        <p:nvSpPr>
          <p:cNvPr id="3" name="Naslov 1">
            <a:extLst>
              <a:ext uri="{FF2B5EF4-FFF2-40B4-BE49-F238E27FC236}">
                <a16:creationId xmlns:a16="http://schemas.microsoft.com/office/drawing/2014/main" id="{6F65D16D-C894-0525-B0AD-9F1852227916}"/>
              </a:ext>
            </a:extLst>
          </p:cNvPr>
          <p:cNvSpPr txBox="1">
            <a:spLocks/>
          </p:cNvSpPr>
          <p:nvPr/>
        </p:nvSpPr>
        <p:spPr>
          <a:xfrm>
            <a:off x="451457" y="1385441"/>
            <a:ext cx="8196719" cy="2114395"/>
          </a:xfrm>
          <a:prstGeom prst="rect">
            <a:avLst/>
          </a:prstGeom>
          <a:noFill/>
          <a:ln>
            <a:noFill/>
          </a:ln>
        </p:spPr>
        <p:txBody>
          <a:bodyPr spcFirstLastPara="1" wrap="square" lIns="91425" tIns="91425" rIns="91425" bIns="91425" anchor="t" anchorCtr="0">
            <a:spAutoFit/>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lgn="ctr" defTabSz="914377">
              <a:lnSpc>
                <a:spcPct val="110000"/>
              </a:lnSpc>
              <a:buClr>
                <a:schemeClr val="dk2"/>
              </a:buClr>
              <a:buSzPts val="2800"/>
              <a:defRPr/>
            </a:pPr>
            <a:endParaRPr lang="sl-SI" sz="2400" b="1" spc="300">
              <a:solidFill>
                <a:schemeClr val="bg2">
                  <a:lumMod val="50000"/>
                </a:schemeClr>
              </a:solidFill>
              <a:latin typeface="Roboto"/>
              <a:ea typeface="Roboto"/>
              <a:cs typeface="Roboto"/>
            </a:endParaRPr>
          </a:p>
          <a:p>
            <a:pPr lvl="1" algn="ctr" defTabSz="914377">
              <a:lnSpc>
                <a:spcPct val="110000"/>
              </a:lnSpc>
              <a:buClr>
                <a:schemeClr val="dk2"/>
              </a:buClr>
              <a:buSzPts val="2800"/>
              <a:defRPr/>
            </a:pPr>
            <a:r>
              <a:rPr lang="sl-SI" sz="2400" b="1" spc="300">
                <a:solidFill>
                  <a:schemeClr val="bg2">
                    <a:lumMod val="50000"/>
                  </a:schemeClr>
                </a:solidFill>
                <a:latin typeface="Roboto"/>
                <a:ea typeface="Roboto"/>
                <a:cs typeface="Roboto"/>
              </a:rPr>
              <a:t>Vloga vodstev pri uvajanju sprememb na višjem šolstvu</a:t>
            </a:r>
          </a:p>
          <a:p>
            <a:pPr lvl="1" algn="ctr" defTabSz="914377">
              <a:lnSpc>
                <a:spcPct val="110000"/>
              </a:lnSpc>
              <a:buClr>
                <a:schemeClr val="dk2"/>
              </a:buClr>
              <a:buSzPts val="2800"/>
              <a:defRPr/>
            </a:pPr>
            <a:endParaRPr lang="sl-SI" sz="2400" b="1" spc="300">
              <a:solidFill>
                <a:schemeClr val="bg2">
                  <a:lumMod val="50000"/>
                </a:schemeClr>
              </a:solidFill>
              <a:latin typeface="Roboto"/>
              <a:ea typeface="Roboto"/>
              <a:cs typeface="Roboto"/>
            </a:endParaRPr>
          </a:p>
          <a:p>
            <a:pPr lvl="1" algn="ctr" defTabSz="914377">
              <a:lnSpc>
                <a:spcPct val="110000"/>
              </a:lnSpc>
              <a:buClr>
                <a:schemeClr val="dk2"/>
              </a:buClr>
              <a:buSzPts val="2800"/>
              <a:defRPr/>
            </a:pPr>
            <a:r>
              <a:rPr lang="sl-SI" b="1" spc="300">
                <a:solidFill>
                  <a:schemeClr val="bg2">
                    <a:lumMod val="50000"/>
                  </a:schemeClr>
                </a:solidFill>
                <a:latin typeface="Roboto"/>
                <a:ea typeface="Roboto"/>
                <a:cs typeface="Roboto"/>
              </a:rPr>
              <a:t>mag. Gregor Mohorčič</a:t>
            </a:r>
          </a:p>
        </p:txBody>
      </p:sp>
      <p:sp>
        <p:nvSpPr>
          <p:cNvPr id="5" name="Google Shape;71;p15">
            <a:extLst>
              <a:ext uri="{FF2B5EF4-FFF2-40B4-BE49-F238E27FC236}">
                <a16:creationId xmlns:a16="http://schemas.microsoft.com/office/drawing/2014/main" id="{34A064B3-CC4D-BE47-E352-405D42FF4494}"/>
              </a:ext>
            </a:extLst>
          </p:cNvPr>
          <p:cNvSpPr txBox="1">
            <a:spLocks/>
          </p:cNvSpPr>
          <p:nvPr/>
        </p:nvSpPr>
        <p:spPr>
          <a:xfrm>
            <a:off x="311701" y="216551"/>
            <a:ext cx="2654524" cy="56403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pPr algn="l"/>
            <a:r>
              <a:rPr lang="sl-SI" sz="1200" b="1">
                <a:solidFill>
                  <a:schemeClr val="tx1">
                    <a:lumMod val="65000"/>
                    <a:lumOff val="35000"/>
                  </a:schemeClr>
                </a:solidFill>
                <a:latin typeface="Roboto"/>
                <a:ea typeface="Roboto"/>
                <a:cs typeface="Roboto"/>
                <a:sym typeface="Roboto"/>
              </a:rPr>
              <a:t>3. letni posvet </a:t>
            </a:r>
            <a:br>
              <a:rPr lang="sl-SI" sz="1200" b="1">
                <a:solidFill>
                  <a:schemeClr val="tx1">
                    <a:lumMod val="65000"/>
                    <a:lumOff val="35000"/>
                  </a:schemeClr>
                </a:solidFill>
                <a:latin typeface="Roboto"/>
                <a:ea typeface="Roboto"/>
                <a:cs typeface="Roboto"/>
                <a:sym typeface="Roboto"/>
              </a:rPr>
            </a:br>
            <a:r>
              <a:rPr lang="sl-SI" sz="1200" b="1">
                <a:solidFill>
                  <a:schemeClr val="tx1">
                    <a:lumMod val="65000"/>
                    <a:lumOff val="35000"/>
                  </a:schemeClr>
                </a:solidFill>
                <a:latin typeface="Roboto"/>
                <a:ea typeface="Roboto"/>
                <a:cs typeface="Roboto"/>
                <a:sym typeface="Roboto"/>
              </a:rPr>
              <a:t>o višjem strokovnem izobraževanju</a:t>
            </a:r>
          </a:p>
        </p:txBody>
      </p:sp>
      <p:grpSp>
        <p:nvGrpSpPr>
          <p:cNvPr id="13" name="Group 12">
            <a:extLst>
              <a:ext uri="{FF2B5EF4-FFF2-40B4-BE49-F238E27FC236}">
                <a16:creationId xmlns:a16="http://schemas.microsoft.com/office/drawing/2014/main" id="{76697981-4413-17D5-8D27-40E6B3E9C928}"/>
              </a:ext>
            </a:extLst>
          </p:cNvPr>
          <p:cNvGrpSpPr/>
          <p:nvPr/>
        </p:nvGrpSpPr>
        <p:grpSpPr>
          <a:xfrm>
            <a:off x="495953" y="4572000"/>
            <a:ext cx="8195430" cy="384718"/>
            <a:chOff x="636871" y="4572000"/>
            <a:chExt cx="8195430" cy="384718"/>
          </a:xfrm>
        </p:grpSpPr>
        <p:pic>
          <p:nvPicPr>
            <p:cNvPr id="11" name="Google Shape;57;p13">
              <a:extLst>
                <a:ext uri="{FF2B5EF4-FFF2-40B4-BE49-F238E27FC236}">
                  <a16:creationId xmlns:a16="http://schemas.microsoft.com/office/drawing/2014/main" id="{AD5FB981-A530-1900-5685-2C206D5110D2}"/>
                </a:ext>
              </a:extLst>
            </p:cNvPr>
            <p:cNvPicPr preferRelativeResize="0"/>
            <p:nvPr/>
          </p:nvPicPr>
          <p:blipFill>
            <a:blip r:embed="rId3">
              <a:alphaModFix/>
            </a:blip>
            <a:stretch>
              <a:fillRect/>
            </a:stretch>
          </p:blipFill>
          <p:spPr>
            <a:xfrm>
              <a:off x="8103220" y="4572000"/>
              <a:ext cx="729081" cy="354949"/>
            </a:xfrm>
            <a:prstGeom prst="rect">
              <a:avLst/>
            </a:prstGeom>
            <a:noFill/>
            <a:ln>
              <a:noFill/>
            </a:ln>
          </p:spPr>
        </p:pic>
        <p:pic>
          <p:nvPicPr>
            <p:cNvPr id="12" name="Picture 11" descr="A black and white flag with stars&#10;&#10;Description automatically generated">
              <a:extLst>
                <a:ext uri="{FF2B5EF4-FFF2-40B4-BE49-F238E27FC236}">
                  <a16:creationId xmlns:a16="http://schemas.microsoft.com/office/drawing/2014/main" id="{345787C8-803F-B527-DA57-2D13C5AE6A04}"/>
                </a:ext>
              </a:extLst>
            </p:cNvPr>
            <p:cNvPicPr>
              <a:picLocks noChangeAspect="1"/>
            </p:cNvPicPr>
            <p:nvPr/>
          </p:nvPicPr>
          <p:blipFill>
            <a:blip r:embed="rId4"/>
            <a:stretch>
              <a:fillRect/>
            </a:stretch>
          </p:blipFill>
          <p:spPr>
            <a:xfrm>
              <a:off x="636871" y="4610035"/>
              <a:ext cx="7309719" cy="346683"/>
            </a:xfrm>
            <a:prstGeom prst="rect">
              <a:avLst/>
            </a:prstGeom>
          </p:spPr>
        </p:pic>
      </p:grpSp>
      <p:pic>
        <p:nvPicPr>
          <p:cNvPr id="2" name="Slika 1">
            <a:extLst>
              <a:ext uri="{FF2B5EF4-FFF2-40B4-BE49-F238E27FC236}">
                <a16:creationId xmlns:a16="http://schemas.microsoft.com/office/drawing/2014/main" id="{5EE33B17-879B-DC31-1B0F-1446FF3D6370}"/>
              </a:ext>
            </a:extLst>
          </p:cNvPr>
          <p:cNvPicPr>
            <a:picLocks noChangeAspect="1"/>
          </p:cNvPicPr>
          <p:nvPr/>
        </p:nvPicPr>
        <p:blipFill>
          <a:blip r:embed="rId5"/>
          <a:stretch>
            <a:fillRect/>
          </a:stretch>
        </p:blipFill>
        <p:spPr>
          <a:xfrm>
            <a:off x="6715238" y="0"/>
            <a:ext cx="2428762" cy="1745673"/>
          </a:xfrm>
          <a:prstGeom prst="rect">
            <a:avLst/>
          </a:prstGeom>
        </p:spPr>
      </p:pic>
      <p:pic>
        <p:nvPicPr>
          <p:cNvPr id="4" name="Slika 3">
            <a:extLst>
              <a:ext uri="{FF2B5EF4-FFF2-40B4-BE49-F238E27FC236}">
                <a16:creationId xmlns:a16="http://schemas.microsoft.com/office/drawing/2014/main" id="{59785D7F-7177-3E5B-50D0-FDDA5B1EF837}"/>
              </a:ext>
            </a:extLst>
          </p:cNvPr>
          <p:cNvPicPr>
            <a:picLocks noChangeAspect="1"/>
          </p:cNvPicPr>
          <p:nvPr/>
        </p:nvPicPr>
        <p:blipFill>
          <a:blip r:embed="rId6"/>
          <a:stretch>
            <a:fillRect/>
          </a:stretch>
        </p:blipFill>
        <p:spPr>
          <a:xfrm rot="10800000">
            <a:off x="0" y="3318908"/>
            <a:ext cx="2528455" cy="1291126"/>
          </a:xfrm>
          <a:prstGeom prst="rect">
            <a:avLst/>
          </a:prstGeom>
        </p:spPr>
      </p:pic>
    </p:spTree>
    <p:extLst>
      <p:ext uri="{BB962C8B-B14F-4D97-AF65-F5344CB8AC3E}">
        <p14:creationId xmlns:p14="http://schemas.microsoft.com/office/powerpoint/2010/main" val="4209881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80" name="Google Shape;80;p16"/>
          <p:cNvSpPr txBox="1">
            <a:spLocks noGrp="1"/>
          </p:cNvSpPr>
          <p:nvPr>
            <p:ph type="body" idx="1"/>
          </p:nvPr>
        </p:nvSpPr>
        <p:spPr>
          <a:xfrm>
            <a:off x="311345" y="1075795"/>
            <a:ext cx="8185767" cy="3192644"/>
          </a:xfrm>
          <a:prstGeom prst="rect">
            <a:avLst/>
          </a:prstGeom>
        </p:spPr>
        <p:txBody>
          <a:bodyPr spcFirstLastPara="1" wrap="square" lIns="91425" tIns="91425" rIns="91425" bIns="91425" anchor="t" anchorCtr="0">
            <a:noAutofit/>
          </a:bodyPr>
          <a:lstStyle/>
          <a:p>
            <a:pPr marL="0" indent="0">
              <a:lnSpc>
                <a:spcPct val="100000"/>
              </a:lnSpc>
              <a:buNone/>
            </a:pPr>
            <a:r>
              <a:rPr lang="sl-SI" sz="1500" b="1">
                <a:solidFill>
                  <a:srgbClr val="7B6DAF"/>
                </a:solidFill>
                <a:latin typeface="Roboto"/>
                <a:ea typeface="Roboto"/>
                <a:cs typeface="Roboto"/>
              </a:rPr>
              <a:t>Delovna skupina za prenovo Izhodišč za pripravo višješolskih študijskih programov</a:t>
            </a:r>
            <a:endParaRPr lang="en-US"/>
          </a:p>
          <a:p>
            <a:pPr marL="0" indent="0">
              <a:lnSpc>
                <a:spcPct val="100000"/>
              </a:lnSpc>
              <a:buNone/>
            </a:pPr>
            <a:endParaRPr lang="sl-SI" sz="1500" b="1">
              <a:solidFill>
                <a:srgbClr val="F38314"/>
              </a:solidFill>
              <a:latin typeface="Roboto"/>
              <a:ea typeface="Roboto"/>
              <a:cs typeface="Roboto"/>
            </a:endParaRPr>
          </a:p>
          <a:p>
            <a:pPr marL="0" indent="0">
              <a:lnSpc>
                <a:spcPct val="100000"/>
              </a:lnSpc>
              <a:buNone/>
            </a:pPr>
            <a:endParaRPr lang="sl-SI" sz="1500" b="1">
              <a:solidFill>
                <a:srgbClr val="F38314"/>
              </a:solidFill>
              <a:latin typeface="Roboto"/>
              <a:ea typeface="Roboto"/>
              <a:cs typeface="Roboto"/>
            </a:endParaRPr>
          </a:p>
          <a:p>
            <a:pPr>
              <a:lnSpc>
                <a:spcPct val="114999"/>
              </a:lnSpc>
            </a:pPr>
            <a:r>
              <a:rPr lang="sl-SI" sz="1500">
                <a:solidFill>
                  <a:srgbClr val="000000"/>
                </a:solidFill>
                <a:ea typeface="Roboto"/>
              </a:rPr>
              <a:t>Načrtovane so štiri seje do sredine januarja 2025.</a:t>
            </a:r>
            <a:endParaRPr lang="sl-SI"/>
          </a:p>
          <a:p>
            <a:pPr>
              <a:lnSpc>
                <a:spcPct val="114999"/>
              </a:lnSpc>
            </a:pPr>
            <a:r>
              <a:rPr lang="sl-SI" sz="1500">
                <a:solidFill>
                  <a:srgbClr val="000000"/>
                </a:solidFill>
                <a:ea typeface="Roboto"/>
              </a:rPr>
              <a:t>Izhodišča bodo potrjena predvidoma do marca 2025.</a:t>
            </a:r>
            <a:endParaRPr lang="sl-SI"/>
          </a:p>
          <a:p>
            <a:pPr>
              <a:lnSpc>
                <a:spcPct val="114999"/>
              </a:lnSpc>
            </a:pPr>
            <a:endParaRPr lang="sl-SI" sz="1500">
              <a:solidFill>
                <a:srgbClr val="000000"/>
              </a:solidFill>
              <a:ea typeface="Roboto"/>
            </a:endParaRPr>
          </a:p>
          <a:p>
            <a:pPr>
              <a:lnSpc>
                <a:spcPct val="114999"/>
              </a:lnSpc>
            </a:pPr>
            <a:r>
              <a:rPr lang="sl-SI" sz="1500">
                <a:solidFill>
                  <a:srgbClr val="000000"/>
                </a:solidFill>
                <a:ea typeface="Roboto"/>
              </a:rPr>
              <a:t>Temeljna naloga članov delovne skupine je </a:t>
            </a:r>
            <a:r>
              <a:rPr lang="sl-SI" sz="1500" b="1">
                <a:solidFill>
                  <a:srgbClr val="7B6DAF"/>
                </a:solidFill>
                <a:ea typeface="Roboto"/>
              </a:rPr>
              <a:t>pregled obstoječih dokumentov</a:t>
            </a:r>
            <a:r>
              <a:rPr lang="sl-SI" sz="1500">
                <a:solidFill>
                  <a:srgbClr val="000000"/>
                </a:solidFill>
                <a:ea typeface="Roboto"/>
              </a:rPr>
              <a:t>, ki so podlaga za prenovo Izhodišč za pripravo višješolskih študijskih programov.</a:t>
            </a:r>
            <a:endParaRPr lang="sl-SI">
              <a:solidFill>
                <a:srgbClr val="595959"/>
              </a:solidFill>
              <a:ea typeface="Roboto"/>
            </a:endParaRPr>
          </a:p>
          <a:p>
            <a:pPr>
              <a:lnSpc>
                <a:spcPct val="114999"/>
              </a:lnSpc>
            </a:pPr>
            <a:r>
              <a:rPr lang="sl-SI" sz="1500" b="1">
                <a:solidFill>
                  <a:srgbClr val="7B6DAF"/>
                </a:solidFill>
                <a:ea typeface="Roboto"/>
              </a:rPr>
              <a:t>Evidentiranje nujnih sprememb</a:t>
            </a:r>
            <a:r>
              <a:rPr lang="sl-SI" sz="1500">
                <a:solidFill>
                  <a:srgbClr val="000000"/>
                </a:solidFill>
                <a:ea typeface="Roboto"/>
              </a:rPr>
              <a:t> in dopolnitev trenutnih veljavnih Izhodišč za pripravo višješolskih študijskih programov.</a:t>
            </a:r>
            <a:endParaRPr lang="sl-SI"/>
          </a:p>
          <a:p>
            <a:pPr>
              <a:lnSpc>
                <a:spcPct val="114999"/>
              </a:lnSpc>
            </a:pPr>
            <a:r>
              <a:rPr lang="sl-SI" sz="1500">
                <a:solidFill>
                  <a:srgbClr val="000000"/>
                </a:solidFill>
                <a:ea typeface="Roboto"/>
              </a:rPr>
              <a:t>Trenutno je v pripravi </a:t>
            </a:r>
            <a:r>
              <a:rPr lang="sl-SI" sz="1500" b="1">
                <a:solidFill>
                  <a:srgbClr val="7B6DAF"/>
                </a:solidFill>
                <a:ea typeface="Roboto"/>
              </a:rPr>
              <a:t>osnutek besedila prenovljenih Izhodišč</a:t>
            </a:r>
            <a:r>
              <a:rPr lang="sl-SI" sz="1500">
                <a:solidFill>
                  <a:srgbClr val="000000"/>
                </a:solidFill>
                <a:ea typeface="Roboto"/>
              </a:rPr>
              <a:t> za pripravo višješolskih študijskih programov.</a:t>
            </a:r>
            <a:endParaRPr lang="sl-SI"/>
          </a:p>
        </p:txBody>
      </p:sp>
      <p:sp>
        <p:nvSpPr>
          <p:cNvPr id="3" name="Google Shape;71;p15">
            <a:extLst>
              <a:ext uri="{FF2B5EF4-FFF2-40B4-BE49-F238E27FC236}">
                <a16:creationId xmlns:a16="http://schemas.microsoft.com/office/drawing/2014/main" id="{814AE2AC-4EAA-361A-2CE4-186CBFC7AF33}"/>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a:solidFill>
                  <a:schemeClr val="tx1">
                    <a:lumMod val="65000"/>
                    <a:lumOff val="35000"/>
                  </a:schemeClr>
                </a:solidFill>
                <a:latin typeface="Roboto"/>
                <a:ea typeface="Roboto"/>
                <a:cs typeface="Roboto"/>
                <a:sym typeface="Roboto"/>
              </a:rPr>
              <a:t>3. letni posvet </a:t>
            </a:r>
            <a:br>
              <a:rPr lang="sl-SI" sz="1200" b="1">
                <a:solidFill>
                  <a:schemeClr val="tx1">
                    <a:lumMod val="65000"/>
                    <a:lumOff val="35000"/>
                  </a:schemeClr>
                </a:solidFill>
                <a:latin typeface="Roboto"/>
                <a:ea typeface="Roboto"/>
                <a:cs typeface="Roboto"/>
                <a:sym typeface="Roboto"/>
              </a:rPr>
            </a:br>
            <a:r>
              <a:rPr lang="sl-SI" sz="1200" b="1">
                <a:solidFill>
                  <a:schemeClr val="tx1">
                    <a:lumMod val="65000"/>
                    <a:lumOff val="35000"/>
                  </a:schemeClr>
                </a:solidFill>
                <a:latin typeface="Roboto"/>
                <a:ea typeface="Roboto"/>
                <a:cs typeface="Roboto"/>
                <a:sym typeface="Roboto"/>
              </a:rPr>
              <a:t>o višjem strokovnem izobraževanju</a:t>
            </a:r>
            <a:endParaRPr sz="1200" b="1">
              <a:solidFill>
                <a:schemeClr val="tx1">
                  <a:lumMod val="65000"/>
                  <a:lumOff val="35000"/>
                </a:schemeClr>
              </a:solidFill>
              <a:latin typeface="Roboto"/>
              <a:ea typeface="Roboto"/>
              <a:cs typeface="Roboto"/>
              <a:sym typeface="Roboto"/>
            </a:endParaRPr>
          </a:p>
        </p:txBody>
      </p:sp>
      <p:grpSp>
        <p:nvGrpSpPr>
          <p:cNvPr id="10" name="Group 9">
            <a:extLst>
              <a:ext uri="{FF2B5EF4-FFF2-40B4-BE49-F238E27FC236}">
                <a16:creationId xmlns:a16="http://schemas.microsoft.com/office/drawing/2014/main" id="{573FEB51-95F0-4740-A4CA-D4318783AC1C}"/>
              </a:ext>
            </a:extLst>
          </p:cNvPr>
          <p:cNvGrpSpPr/>
          <p:nvPr/>
        </p:nvGrpSpPr>
        <p:grpSpPr>
          <a:xfrm>
            <a:off x="495953" y="4572000"/>
            <a:ext cx="8195430" cy="384718"/>
            <a:chOff x="636871" y="4572000"/>
            <a:chExt cx="8195430" cy="384718"/>
          </a:xfrm>
        </p:grpSpPr>
        <p:pic>
          <p:nvPicPr>
            <p:cNvPr id="8" name="Google Shape;57;p13">
              <a:extLst>
                <a:ext uri="{FF2B5EF4-FFF2-40B4-BE49-F238E27FC236}">
                  <a16:creationId xmlns:a16="http://schemas.microsoft.com/office/drawing/2014/main" id="{2C33CC5E-B860-94DC-3930-6CE81842E0F4}"/>
                </a:ext>
              </a:extLst>
            </p:cNvPr>
            <p:cNvPicPr preferRelativeResize="0"/>
            <p:nvPr/>
          </p:nvPicPr>
          <p:blipFill>
            <a:blip r:embed="rId3">
              <a:alphaModFix/>
            </a:blip>
            <a:stretch>
              <a:fillRect/>
            </a:stretch>
          </p:blipFill>
          <p:spPr>
            <a:xfrm>
              <a:off x="8103220" y="4572000"/>
              <a:ext cx="729081" cy="354949"/>
            </a:xfrm>
            <a:prstGeom prst="rect">
              <a:avLst/>
            </a:prstGeom>
            <a:noFill/>
            <a:ln>
              <a:noFill/>
            </a:ln>
          </p:spPr>
        </p:pic>
        <p:pic>
          <p:nvPicPr>
            <p:cNvPr id="9" name="Picture 8" descr="A black and white flag with stars&#10;&#10;Description automatically generated">
              <a:extLst>
                <a:ext uri="{FF2B5EF4-FFF2-40B4-BE49-F238E27FC236}">
                  <a16:creationId xmlns:a16="http://schemas.microsoft.com/office/drawing/2014/main" id="{849B16B9-068B-8297-3551-77D9A996F89D}"/>
                </a:ext>
              </a:extLst>
            </p:cNvPr>
            <p:cNvPicPr>
              <a:picLocks noChangeAspect="1"/>
            </p:cNvPicPr>
            <p:nvPr/>
          </p:nvPicPr>
          <p:blipFill>
            <a:blip r:embed="rId4"/>
            <a:stretch>
              <a:fillRect/>
            </a:stretch>
          </p:blipFill>
          <p:spPr>
            <a:xfrm>
              <a:off x="636871" y="4610035"/>
              <a:ext cx="7309719" cy="346683"/>
            </a:xfrm>
            <a:prstGeom prst="rect">
              <a:avLst/>
            </a:prstGeom>
          </p:spPr>
        </p:pic>
      </p:grpSp>
      <p:pic>
        <p:nvPicPr>
          <p:cNvPr id="2" name="Slika 1">
            <a:extLst>
              <a:ext uri="{FF2B5EF4-FFF2-40B4-BE49-F238E27FC236}">
                <a16:creationId xmlns:a16="http://schemas.microsoft.com/office/drawing/2014/main" id="{0EC962BE-0EAB-15C8-343C-4B3655A95704}"/>
              </a:ext>
            </a:extLst>
          </p:cNvPr>
          <p:cNvPicPr>
            <a:picLocks noChangeAspect="1"/>
          </p:cNvPicPr>
          <p:nvPr/>
        </p:nvPicPr>
        <p:blipFill>
          <a:blip r:embed="rId5"/>
          <a:stretch>
            <a:fillRect/>
          </a:stretch>
        </p:blipFill>
        <p:spPr>
          <a:xfrm>
            <a:off x="6580307" y="0"/>
            <a:ext cx="2563693" cy="1842655"/>
          </a:xfrm>
          <a:prstGeom prst="rect">
            <a:avLst/>
          </a:prstGeom>
        </p:spPr>
      </p:pic>
    </p:spTree>
    <p:extLst>
      <p:ext uri="{BB962C8B-B14F-4D97-AF65-F5344CB8AC3E}">
        <p14:creationId xmlns:p14="http://schemas.microsoft.com/office/powerpoint/2010/main" val="31980950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281">
            <a:extLst>
              <a:ext uri="{FF2B5EF4-FFF2-40B4-BE49-F238E27FC236}">
                <a16:creationId xmlns:a16="http://schemas.microsoft.com/office/drawing/2014/main" id="{BB182503-474E-8914-9107-D8505DD6F37A}"/>
              </a:ext>
            </a:extLst>
          </p:cNvPr>
          <p:cNvSpPr txBox="1">
            <a:spLocks/>
          </p:cNvSpPr>
          <p:nvPr/>
        </p:nvSpPr>
        <p:spPr>
          <a:xfrm>
            <a:off x="1824582" y="2189088"/>
            <a:ext cx="989387" cy="464062"/>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FF5552"/>
                </a:solidFill>
                <a:latin typeface="Alright Sans "/>
              </a:rPr>
              <a:t>20</a:t>
            </a:r>
            <a:r>
              <a:rPr lang="sl-SI" sz="1013">
                <a:solidFill>
                  <a:srgbClr val="FF5552"/>
                </a:solidFill>
                <a:latin typeface="Alright Sans "/>
              </a:rPr>
              <a:t>23</a:t>
            </a:r>
            <a:endParaRPr lang="en-US" sz="1013">
              <a:solidFill>
                <a:srgbClr val="FF5552"/>
              </a:solidFill>
              <a:latin typeface="Alright Sans "/>
            </a:endParaRPr>
          </a:p>
        </p:txBody>
      </p:sp>
      <p:sp>
        <p:nvSpPr>
          <p:cNvPr id="14" name="Text Placeholder 277">
            <a:extLst>
              <a:ext uri="{FF2B5EF4-FFF2-40B4-BE49-F238E27FC236}">
                <a16:creationId xmlns:a16="http://schemas.microsoft.com/office/drawing/2014/main" id="{6B66D500-8F0A-7F98-6A1F-B155642FA9CF}"/>
              </a:ext>
            </a:extLst>
          </p:cNvPr>
          <p:cNvSpPr txBox="1">
            <a:spLocks/>
          </p:cNvSpPr>
          <p:nvPr/>
        </p:nvSpPr>
        <p:spPr>
          <a:xfrm>
            <a:off x="612099" y="2564501"/>
            <a:ext cx="277397" cy="193079"/>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000000"/>
                </a:solidFill>
                <a:latin typeface="Alright Sans "/>
              </a:rPr>
              <a:t>Q1</a:t>
            </a:r>
          </a:p>
        </p:txBody>
      </p:sp>
      <p:sp>
        <p:nvSpPr>
          <p:cNvPr id="15" name="Text Placeholder 278">
            <a:extLst>
              <a:ext uri="{FF2B5EF4-FFF2-40B4-BE49-F238E27FC236}">
                <a16:creationId xmlns:a16="http://schemas.microsoft.com/office/drawing/2014/main" id="{209391CB-EAB3-BF3D-3CDC-F540A54EA621}"/>
              </a:ext>
            </a:extLst>
          </p:cNvPr>
          <p:cNvSpPr txBox="1">
            <a:spLocks/>
          </p:cNvSpPr>
          <p:nvPr/>
        </p:nvSpPr>
        <p:spPr>
          <a:xfrm>
            <a:off x="1657751" y="2569799"/>
            <a:ext cx="277397" cy="193079"/>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000000"/>
                </a:solidFill>
                <a:latin typeface="Alright Sans "/>
              </a:rPr>
              <a:t>Q2</a:t>
            </a:r>
          </a:p>
        </p:txBody>
      </p:sp>
      <p:sp>
        <p:nvSpPr>
          <p:cNvPr id="16" name="Text Placeholder 279">
            <a:extLst>
              <a:ext uri="{FF2B5EF4-FFF2-40B4-BE49-F238E27FC236}">
                <a16:creationId xmlns:a16="http://schemas.microsoft.com/office/drawing/2014/main" id="{3288323A-06B2-3250-6BFF-CAD2619FBD12}"/>
              </a:ext>
            </a:extLst>
          </p:cNvPr>
          <p:cNvSpPr txBox="1">
            <a:spLocks/>
          </p:cNvSpPr>
          <p:nvPr/>
        </p:nvSpPr>
        <p:spPr>
          <a:xfrm>
            <a:off x="2703403" y="2564501"/>
            <a:ext cx="277397" cy="193079"/>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000000"/>
                </a:solidFill>
                <a:latin typeface="Alright Sans "/>
              </a:rPr>
              <a:t>Q3</a:t>
            </a:r>
          </a:p>
        </p:txBody>
      </p:sp>
      <p:sp>
        <p:nvSpPr>
          <p:cNvPr id="17" name="Text Placeholder 280">
            <a:extLst>
              <a:ext uri="{FF2B5EF4-FFF2-40B4-BE49-F238E27FC236}">
                <a16:creationId xmlns:a16="http://schemas.microsoft.com/office/drawing/2014/main" id="{B28D7543-E003-E61A-67B2-43395413B12B}"/>
              </a:ext>
            </a:extLst>
          </p:cNvPr>
          <p:cNvSpPr txBox="1">
            <a:spLocks/>
          </p:cNvSpPr>
          <p:nvPr/>
        </p:nvSpPr>
        <p:spPr>
          <a:xfrm>
            <a:off x="3749056" y="2556609"/>
            <a:ext cx="277397" cy="193079"/>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000000"/>
                </a:solidFill>
                <a:latin typeface="Alright Sans "/>
              </a:rPr>
              <a:t>Q4</a:t>
            </a:r>
          </a:p>
        </p:txBody>
      </p:sp>
      <p:sp>
        <p:nvSpPr>
          <p:cNvPr id="21" name="Text Placeholder 281">
            <a:extLst>
              <a:ext uri="{FF2B5EF4-FFF2-40B4-BE49-F238E27FC236}">
                <a16:creationId xmlns:a16="http://schemas.microsoft.com/office/drawing/2014/main" id="{19278B41-7D59-E821-83D5-971CF9C43783}"/>
              </a:ext>
            </a:extLst>
          </p:cNvPr>
          <p:cNvSpPr txBox="1">
            <a:spLocks/>
          </p:cNvSpPr>
          <p:nvPr/>
        </p:nvSpPr>
        <p:spPr>
          <a:xfrm>
            <a:off x="6021941" y="2189088"/>
            <a:ext cx="989387" cy="464062"/>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FFC3C2">
                    <a:lumMod val="75000"/>
                  </a:srgbClr>
                </a:solidFill>
                <a:latin typeface="Alright Sans "/>
              </a:rPr>
              <a:t>20</a:t>
            </a:r>
            <a:r>
              <a:rPr lang="sl-SI" sz="1013">
                <a:solidFill>
                  <a:srgbClr val="FFC3C2">
                    <a:lumMod val="75000"/>
                  </a:srgbClr>
                </a:solidFill>
                <a:latin typeface="Alright Sans "/>
              </a:rPr>
              <a:t>24</a:t>
            </a:r>
            <a:endParaRPr lang="en-US" sz="1013">
              <a:solidFill>
                <a:srgbClr val="FFC3C2">
                  <a:lumMod val="75000"/>
                </a:srgbClr>
              </a:solidFill>
              <a:latin typeface="Alright Sans "/>
            </a:endParaRPr>
          </a:p>
        </p:txBody>
      </p:sp>
      <p:sp>
        <p:nvSpPr>
          <p:cNvPr id="22" name="Text Placeholder 277">
            <a:extLst>
              <a:ext uri="{FF2B5EF4-FFF2-40B4-BE49-F238E27FC236}">
                <a16:creationId xmlns:a16="http://schemas.microsoft.com/office/drawing/2014/main" id="{2D273A8F-C236-7276-6E08-46E2282541D3}"/>
              </a:ext>
            </a:extLst>
          </p:cNvPr>
          <p:cNvSpPr txBox="1">
            <a:spLocks/>
          </p:cNvSpPr>
          <p:nvPr/>
        </p:nvSpPr>
        <p:spPr>
          <a:xfrm>
            <a:off x="4794708" y="2564501"/>
            <a:ext cx="277397" cy="193079"/>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000000"/>
                </a:solidFill>
                <a:latin typeface="Alright Sans "/>
              </a:rPr>
              <a:t>Q1</a:t>
            </a:r>
          </a:p>
        </p:txBody>
      </p:sp>
      <p:sp>
        <p:nvSpPr>
          <p:cNvPr id="23" name="Text Placeholder 278">
            <a:extLst>
              <a:ext uri="{FF2B5EF4-FFF2-40B4-BE49-F238E27FC236}">
                <a16:creationId xmlns:a16="http://schemas.microsoft.com/office/drawing/2014/main" id="{A2E34F3A-A41D-DE5E-7640-36D12B0A9400}"/>
              </a:ext>
            </a:extLst>
          </p:cNvPr>
          <p:cNvSpPr txBox="1">
            <a:spLocks/>
          </p:cNvSpPr>
          <p:nvPr/>
        </p:nvSpPr>
        <p:spPr>
          <a:xfrm>
            <a:off x="5840360" y="2564501"/>
            <a:ext cx="277397" cy="193079"/>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000000"/>
                </a:solidFill>
                <a:latin typeface="Alright Sans "/>
              </a:rPr>
              <a:t>Q2</a:t>
            </a:r>
          </a:p>
        </p:txBody>
      </p:sp>
      <p:sp>
        <p:nvSpPr>
          <p:cNvPr id="24" name="Text Placeholder 279">
            <a:extLst>
              <a:ext uri="{FF2B5EF4-FFF2-40B4-BE49-F238E27FC236}">
                <a16:creationId xmlns:a16="http://schemas.microsoft.com/office/drawing/2014/main" id="{6DB26B41-FC97-9193-AA2E-33F6D69201A5}"/>
              </a:ext>
            </a:extLst>
          </p:cNvPr>
          <p:cNvSpPr txBox="1">
            <a:spLocks/>
          </p:cNvSpPr>
          <p:nvPr/>
        </p:nvSpPr>
        <p:spPr>
          <a:xfrm>
            <a:off x="6886012" y="2564501"/>
            <a:ext cx="277397" cy="193079"/>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000000"/>
                </a:solidFill>
                <a:latin typeface="Alright Sans "/>
              </a:rPr>
              <a:t>Q3</a:t>
            </a:r>
          </a:p>
        </p:txBody>
      </p:sp>
      <p:sp>
        <p:nvSpPr>
          <p:cNvPr id="25" name="Text Placeholder 280">
            <a:extLst>
              <a:ext uri="{FF2B5EF4-FFF2-40B4-BE49-F238E27FC236}">
                <a16:creationId xmlns:a16="http://schemas.microsoft.com/office/drawing/2014/main" id="{BDC59B00-2171-127A-E58F-EFC4647B82D0}"/>
              </a:ext>
            </a:extLst>
          </p:cNvPr>
          <p:cNvSpPr txBox="1">
            <a:spLocks/>
          </p:cNvSpPr>
          <p:nvPr/>
        </p:nvSpPr>
        <p:spPr>
          <a:xfrm>
            <a:off x="7931663" y="2564501"/>
            <a:ext cx="277397" cy="193079"/>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000000"/>
                </a:solidFill>
                <a:latin typeface="Alright Sans "/>
              </a:rPr>
              <a:t>Q4</a:t>
            </a:r>
          </a:p>
        </p:txBody>
      </p:sp>
      <p:sp>
        <p:nvSpPr>
          <p:cNvPr id="6" name="PoljeZBesedilom 5">
            <a:extLst>
              <a:ext uri="{FF2B5EF4-FFF2-40B4-BE49-F238E27FC236}">
                <a16:creationId xmlns:a16="http://schemas.microsoft.com/office/drawing/2014/main" id="{6EF1511C-B6EA-2BBC-EBED-CD0A500352F3}"/>
              </a:ext>
            </a:extLst>
          </p:cNvPr>
          <p:cNvSpPr txBox="1"/>
          <p:nvPr/>
        </p:nvSpPr>
        <p:spPr>
          <a:xfrm>
            <a:off x="477718" y="669290"/>
            <a:ext cx="3788282" cy="1115690"/>
          </a:xfrm>
          <a:prstGeom prst="rect">
            <a:avLst/>
          </a:prstGeom>
          <a:solidFill>
            <a:srgbClr val="EDF7FF"/>
          </a:solidFill>
          <a:ln>
            <a:noFill/>
          </a:ln>
        </p:spPr>
        <p:txBody>
          <a:bodyPr wrap="square" lIns="68580" tIns="34290" rIns="68580" bIns="34290" anchor="t">
            <a:sp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00025" indent="-200025" defTabSz="685800"/>
            <a:r>
              <a:rPr lang="sl-SI" sz="900" b="1">
                <a:solidFill>
                  <a:srgbClr val="F03C47"/>
                </a:solidFill>
                <a:latin typeface="Alright Sans "/>
              </a:rPr>
              <a:t>A2</a:t>
            </a:r>
            <a:r>
              <a:rPr lang="sl-SI" sz="900" b="1">
                <a:solidFill>
                  <a:schemeClr val="bg1">
                    <a:lumMod val="50000"/>
                  </a:schemeClr>
                </a:solidFill>
                <a:latin typeface="Alright Sans "/>
              </a:rPr>
              <a:t> </a:t>
            </a:r>
            <a:r>
              <a:rPr lang="sl-SI" sz="900">
                <a:solidFill>
                  <a:schemeClr val="bg1">
                    <a:lumMod val="50000"/>
                  </a:schemeClr>
                </a:solidFill>
                <a:latin typeface="Alright Sans "/>
              </a:rPr>
              <a:t>Izdelana analiza odprtega dela </a:t>
            </a:r>
            <a:r>
              <a:rPr lang="sl-SI" sz="900" err="1">
                <a:solidFill>
                  <a:schemeClr val="bg1">
                    <a:lumMod val="50000"/>
                  </a:schemeClr>
                </a:solidFill>
                <a:latin typeface="Alright Sans "/>
              </a:rPr>
              <a:t>kurikula</a:t>
            </a:r>
            <a:r>
              <a:rPr lang="sl-SI" sz="900">
                <a:solidFill>
                  <a:schemeClr val="bg1">
                    <a:lumMod val="50000"/>
                  </a:schemeClr>
                </a:solidFill>
                <a:latin typeface="Alright Sans "/>
              </a:rPr>
              <a:t> v izbranih programih SŠ PSI</a:t>
            </a:r>
          </a:p>
          <a:p>
            <a:pPr marL="200025" indent="-200025" defTabSz="685800"/>
            <a:endParaRPr lang="sl-SI" sz="900">
              <a:solidFill>
                <a:schemeClr val="bg1">
                  <a:lumMod val="50000"/>
                </a:schemeClr>
              </a:solidFill>
              <a:latin typeface="Alright Sans "/>
            </a:endParaRPr>
          </a:p>
          <a:p>
            <a:pPr marL="200025" indent="-200025" defTabSz="685800">
              <a:spcBef>
                <a:spcPts val="150"/>
              </a:spcBef>
            </a:pPr>
            <a:r>
              <a:rPr lang="sl-SI" sz="900" b="1">
                <a:solidFill>
                  <a:srgbClr val="58C8D4"/>
                </a:solidFill>
                <a:latin typeface="Alright Sans "/>
              </a:rPr>
              <a:t>A4</a:t>
            </a:r>
            <a:r>
              <a:rPr lang="sl-SI" sz="900" b="1">
                <a:solidFill>
                  <a:schemeClr val="bg1">
                    <a:lumMod val="50000"/>
                  </a:schemeClr>
                </a:solidFill>
                <a:latin typeface="Alright Sans "/>
              </a:rPr>
              <a:t> </a:t>
            </a:r>
            <a:r>
              <a:rPr lang="sl-SI" sz="900">
                <a:solidFill>
                  <a:schemeClr val="bg1">
                    <a:lumMod val="50000"/>
                  </a:schemeClr>
                </a:solidFill>
                <a:latin typeface="Alright Sans "/>
              </a:rPr>
              <a:t>Izdelana analiza z določenimi minimalnimi standardi za vzpostavitev digitalno opremljenih učnih mest za dijake na področju zdravstva in socialnega varstva in predšolske vzgoje</a:t>
            </a:r>
          </a:p>
          <a:p>
            <a:pPr marL="200025" indent="-200025" defTabSz="685800">
              <a:spcBef>
                <a:spcPts val="150"/>
              </a:spcBef>
            </a:pPr>
            <a:endParaRPr lang="sl-SI" sz="900">
              <a:solidFill>
                <a:schemeClr val="bg1">
                  <a:lumMod val="50000"/>
                </a:schemeClr>
              </a:solidFill>
              <a:latin typeface="Alright Sans "/>
            </a:endParaRPr>
          </a:p>
          <a:p>
            <a:pPr marL="129779" indent="-129779" defTabSz="685800">
              <a:spcBef>
                <a:spcPts val="150"/>
              </a:spcBef>
            </a:pPr>
            <a:r>
              <a:rPr lang="sl-SI" sz="900" b="1">
                <a:solidFill>
                  <a:srgbClr val="234E7F"/>
                </a:solidFill>
                <a:latin typeface="Alright Sans "/>
              </a:rPr>
              <a:t>A5</a:t>
            </a:r>
            <a:r>
              <a:rPr lang="sl-SI" sz="900" b="1">
                <a:solidFill>
                  <a:schemeClr val="bg1">
                    <a:lumMod val="50000"/>
                  </a:schemeClr>
                </a:solidFill>
                <a:latin typeface="Alright Sans "/>
              </a:rPr>
              <a:t> </a:t>
            </a:r>
            <a:r>
              <a:rPr lang="sl-SI" sz="900">
                <a:solidFill>
                  <a:schemeClr val="bg1">
                    <a:lumMod val="50000"/>
                  </a:schemeClr>
                </a:solidFill>
                <a:latin typeface="Alright Sans "/>
              </a:rPr>
              <a:t>Izdelana analiza VŠP</a:t>
            </a:r>
          </a:p>
        </p:txBody>
      </p:sp>
      <p:sp>
        <p:nvSpPr>
          <p:cNvPr id="7" name="Text Placeholder 294">
            <a:extLst>
              <a:ext uri="{FF2B5EF4-FFF2-40B4-BE49-F238E27FC236}">
                <a16:creationId xmlns:a16="http://schemas.microsoft.com/office/drawing/2014/main" id="{3C34F304-14A3-9684-C81A-5AEBB9D1BFA0}"/>
              </a:ext>
            </a:extLst>
          </p:cNvPr>
          <p:cNvSpPr txBox="1">
            <a:spLocks/>
          </p:cNvSpPr>
          <p:nvPr/>
        </p:nvSpPr>
        <p:spPr>
          <a:xfrm>
            <a:off x="493143" y="3179834"/>
            <a:ext cx="3942000" cy="1422775"/>
          </a:xfrm>
          <a:prstGeom prst="rect">
            <a:avLst/>
          </a:prstGeom>
          <a:solidFill>
            <a:srgbClr val="EDF7FF"/>
          </a:solidFill>
        </p:spPr>
        <p:txBody>
          <a:bodyPr vert="horz" lIns="68580" tIns="34290" rIns="68580" bIns="34290" rtlCol="0" anchor="t">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00025" indent="-200025">
              <a:spcBef>
                <a:spcPts val="150"/>
              </a:spcBef>
              <a:defRPr/>
            </a:pPr>
            <a:r>
              <a:rPr lang="sl-SI" sz="900" b="1">
                <a:solidFill>
                  <a:srgbClr val="EC7601"/>
                </a:solidFill>
                <a:latin typeface="Alright Sans "/>
              </a:rPr>
              <a:t>A1</a:t>
            </a:r>
            <a:r>
              <a:rPr lang="sl-SI" sz="900">
                <a:solidFill>
                  <a:schemeClr val="bg1">
                    <a:lumMod val="50000"/>
                  </a:schemeClr>
                </a:solidFill>
                <a:latin typeface="Alright Sans "/>
              </a:rPr>
              <a:t> Izvedena študija za prenovo programov srednjega PSI</a:t>
            </a:r>
          </a:p>
          <a:p>
            <a:pPr marL="200025" indent="-200025">
              <a:spcBef>
                <a:spcPts val="150"/>
              </a:spcBef>
              <a:defRPr/>
            </a:pPr>
            <a:r>
              <a:rPr lang="sl-SI" sz="900" b="1">
                <a:solidFill>
                  <a:schemeClr val="bg1">
                    <a:lumMod val="50000"/>
                  </a:schemeClr>
                </a:solidFill>
                <a:latin typeface="Alright Sans "/>
              </a:rPr>
              <a:t>A1 </a:t>
            </a:r>
            <a:r>
              <a:rPr lang="sl-SI" sz="900">
                <a:solidFill>
                  <a:schemeClr val="bg1">
                    <a:lumMod val="50000"/>
                  </a:schemeClr>
                </a:solidFill>
                <a:latin typeface="Alright Sans "/>
              </a:rPr>
              <a:t>Oblikovana </a:t>
            </a:r>
            <a:r>
              <a:rPr lang="sl-SI" sz="900" b="1">
                <a:solidFill>
                  <a:schemeClr val="bg1">
                    <a:lumMod val="50000"/>
                  </a:schemeClr>
                </a:solidFill>
                <a:latin typeface="Alright Sans "/>
              </a:rPr>
              <a:t>Izhodišča</a:t>
            </a:r>
            <a:r>
              <a:rPr lang="sl-SI" sz="900">
                <a:solidFill>
                  <a:schemeClr val="bg1">
                    <a:lumMod val="50000"/>
                  </a:schemeClr>
                </a:solidFill>
                <a:latin typeface="Alright Sans "/>
              </a:rPr>
              <a:t> za posodobitev priprave izobraževalnih programov</a:t>
            </a:r>
          </a:p>
          <a:p>
            <a:pPr marL="200025" indent="-200025">
              <a:spcBef>
                <a:spcPts val="150"/>
              </a:spcBef>
              <a:defRPr/>
            </a:pPr>
            <a:r>
              <a:rPr lang="sl-SI" sz="900" b="1">
                <a:solidFill>
                  <a:srgbClr val="F03C47"/>
                </a:solidFill>
                <a:latin typeface="Alright Sans "/>
              </a:rPr>
              <a:t>A2</a:t>
            </a:r>
            <a:r>
              <a:rPr lang="sl-SI" sz="900" b="1">
                <a:solidFill>
                  <a:schemeClr val="bg1">
                    <a:lumMod val="50000"/>
                  </a:schemeClr>
                </a:solidFill>
                <a:latin typeface="Alright Sans "/>
              </a:rPr>
              <a:t> </a:t>
            </a:r>
            <a:r>
              <a:rPr lang="sl-SI" sz="900">
                <a:solidFill>
                  <a:schemeClr val="bg1">
                    <a:lumMod val="50000"/>
                  </a:schemeClr>
                </a:solidFill>
                <a:latin typeface="Alright Sans "/>
              </a:rPr>
              <a:t>Pripravljeno podporno gradivo za preverjanje in ocenjevanje znanja</a:t>
            </a:r>
          </a:p>
          <a:p>
            <a:pPr marL="200025" indent="-200025">
              <a:spcBef>
                <a:spcPts val="150"/>
              </a:spcBef>
              <a:defRPr/>
            </a:pPr>
            <a:r>
              <a:rPr lang="sl-SI" sz="900" b="1">
                <a:solidFill>
                  <a:srgbClr val="58C8D4"/>
                </a:solidFill>
                <a:latin typeface="Alright Sans "/>
              </a:rPr>
              <a:t>A3</a:t>
            </a:r>
            <a:r>
              <a:rPr lang="sl-SI" sz="900" b="1">
                <a:solidFill>
                  <a:schemeClr val="bg1">
                    <a:lumMod val="50000"/>
                  </a:schemeClr>
                </a:solidFill>
                <a:latin typeface="Alright Sans "/>
              </a:rPr>
              <a:t> </a:t>
            </a:r>
            <a:r>
              <a:rPr lang="sl-SI" sz="900">
                <a:solidFill>
                  <a:schemeClr val="bg1">
                    <a:lumMod val="50000"/>
                  </a:schemeClr>
                </a:solidFill>
                <a:latin typeface="Alright Sans "/>
              </a:rPr>
              <a:t>Pripravljeno poročilo o rezultatih evalvacije obstoječega sistema vajeništva. </a:t>
            </a:r>
          </a:p>
          <a:p>
            <a:pPr marL="200025" indent="-200025">
              <a:spcBef>
                <a:spcPts val="150"/>
              </a:spcBef>
              <a:defRPr/>
            </a:pPr>
            <a:r>
              <a:rPr lang="sl-SI" sz="900" b="1">
                <a:solidFill>
                  <a:srgbClr val="3FAA96"/>
                </a:solidFill>
                <a:latin typeface="Alright Sans "/>
              </a:rPr>
              <a:t>A4</a:t>
            </a:r>
            <a:r>
              <a:rPr lang="sl-SI" sz="900" b="1">
                <a:solidFill>
                  <a:schemeClr val="bg1">
                    <a:lumMod val="50000"/>
                  </a:schemeClr>
                </a:solidFill>
                <a:latin typeface="Alright Sans "/>
              </a:rPr>
              <a:t> </a:t>
            </a:r>
            <a:r>
              <a:rPr lang="sl-SI" sz="900">
                <a:solidFill>
                  <a:schemeClr val="bg1">
                    <a:lumMod val="50000"/>
                  </a:schemeClr>
                </a:solidFill>
                <a:latin typeface="Alright Sans "/>
              </a:rPr>
              <a:t>Razvit digitalno podprt model načrtovanja, izvedbe in evalvacije PUD</a:t>
            </a:r>
          </a:p>
          <a:p>
            <a:pPr marL="200025" indent="-200025">
              <a:spcBef>
                <a:spcPts val="150"/>
              </a:spcBef>
              <a:defRPr/>
            </a:pPr>
            <a:r>
              <a:rPr lang="sl-SI" sz="900" b="1">
                <a:solidFill>
                  <a:srgbClr val="234E7F"/>
                </a:solidFill>
                <a:latin typeface="Alright Sans "/>
              </a:rPr>
              <a:t>A5</a:t>
            </a:r>
            <a:r>
              <a:rPr lang="sl-SI" sz="900" b="1">
                <a:solidFill>
                  <a:schemeClr val="bg1">
                    <a:lumMod val="50000"/>
                  </a:schemeClr>
                </a:solidFill>
                <a:latin typeface="Alright Sans "/>
              </a:rPr>
              <a:t> </a:t>
            </a:r>
            <a:r>
              <a:rPr lang="sl-SI" sz="900">
                <a:solidFill>
                  <a:schemeClr val="bg1">
                    <a:lumMod val="50000"/>
                  </a:schemeClr>
                </a:solidFill>
                <a:latin typeface="Alright Sans "/>
              </a:rPr>
              <a:t>Mednarodna primerjava izobraževanja na nivoju EOK 5</a:t>
            </a:r>
          </a:p>
          <a:p>
            <a:pPr marL="200025" indent="-200025">
              <a:spcBef>
                <a:spcPts val="150"/>
              </a:spcBef>
              <a:defRPr/>
            </a:pPr>
            <a:r>
              <a:rPr lang="sl-SI" sz="900" b="1">
                <a:solidFill>
                  <a:srgbClr val="7B6DAF"/>
                </a:solidFill>
                <a:latin typeface="Alright Sans "/>
              </a:rPr>
              <a:t>A6</a:t>
            </a:r>
            <a:r>
              <a:rPr lang="sl-SI" sz="900" b="1">
                <a:solidFill>
                  <a:schemeClr val="bg1">
                    <a:lumMod val="50000"/>
                  </a:schemeClr>
                </a:solidFill>
                <a:latin typeface="Alright Sans "/>
              </a:rPr>
              <a:t> </a:t>
            </a:r>
            <a:r>
              <a:rPr lang="sl-SI" sz="900">
                <a:solidFill>
                  <a:schemeClr val="bg1">
                    <a:lumMod val="50000"/>
                  </a:schemeClr>
                </a:solidFill>
                <a:latin typeface="Alright Sans "/>
              </a:rPr>
              <a:t>Izvedena tematska konferenca 2023</a:t>
            </a:r>
          </a:p>
        </p:txBody>
      </p:sp>
      <p:cxnSp>
        <p:nvCxnSpPr>
          <p:cNvPr id="71" name="Raven puščični povezovalnik 70">
            <a:extLst>
              <a:ext uri="{FF2B5EF4-FFF2-40B4-BE49-F238E27FC236}">
                <a16:creationId xmlns:a16="http://schemas.microsoft.com/office/drawing/2014/main" id="{2814E99E-C0D0-2C9B-3DBB-2873D5B07939}"/>
              </a:ext>
            </a:extLst>
          </p:cNvPr>
          <p:cNvCxnSpPr>
            <a:cxnSpLocks/>
          </p:cNvCxnSpPr>
          <p:nvPr/>
        </p:nvCxnSpPr>
        <p:spPr>
          <a:xfrm>
            <a:off x="479822" y="2471830"/>
            <a:ext cx="787241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 name="Raven povezovalnik 2">
            <a:extLst>
              <a:ext uri="{FF2B5EF4-FFF2-40B4-BE49-F238E27FC236}">
                <a16:creationId xmlns:a16="http://schemas.microsoft.com/office/drawing/2014/main" id="{030E2DAF-E8B4-122B-458C-67FCB77841AB}"/>
              </a:ext>
            </a:extLst>
          </p:cNvPr>
          <p:cNvCxnSpPr>
            <a:cxnSpLocks/>
          </p:cNvCxnSpPr>
          <p:nvPr/>
        </p:nvCxnSpPr>
        <p:spPr>
          <a:xfrm>
            <a:off x="4397931" y="2448970"/>
            <a:ext cx="0" cy="54000"/>
          </a:xfrm>
          <a:prstGeom prst="line">
            <a:avLst/>
          </a:prstGeom>
        </p:spPr>
        <p:style>
          <a:lnRef idx="2">
            <a:schemeClr val="accent1"/>
          </a:lnRef>
          <a:fillRef idx="0">
            <a:schemeClr val="accent1"/>
          </a:fillRef>
          <a:effectRef idx="1">
            <a:schemeClr val="accent1"/>
          </a:effectRef>
          <a:fontRef idx="minor">
            <a:schemeClr val="tx1"/>
          </a:fontRef>
        </p:style>
      </p:cxnSp>
      <p:sp>
        <p:nvSpPr>
          <p:cNvPr id="4" name="PoljeZBesedilom 3">
            <a:extLst>
              <a:ext uri="{FF2B5EF4-FFF2-40B4-BE49-F238E27FC236}">
                <a16:creationId xmlns:a16="http://schemas.microsoft.com/office/drawing/2014/main" id="{BC4EF31E-4353-DF16-2721-B9FE84119176}"/>
              </a:ext>
            </a:extLst>
          </p:cNvPr>
          <p:cNvSpPr txBox="1"/>
          <p:nvPr/>
        </p:nvSpPr>
        <p:spPr>
          <a:xfrm>
            <a:off x="4859999" y="670112"/>
            <a:ext cx="3780000" cy="810000"/>
          </a:xfrm>
          <a:prstGeom prst="rect">
            <a:avLst/>
          </a:prstGeom>
          <a:solidFill>
            <a:srgbClr val="EDF7FF"/>
          </a:solidFill>
          <a:ln>
            <a:noFill/>
          </a:ln>
        </p:spPr>
        <p:txBody>
          <a:bodyPr wrap="square" lIns="68580" tIns="34290" rIns="68580" bIns="34290" anchor="t">
            <a:sp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00025" indent="-200025" defTabSz="685800">
              <a:spcBef>
                <a:spcPts val="150"/>
              </a:spcBef>
            </a:pPr>
            <a:r>
              <a:rPr lang="sl-SI" sz="900" b="1">
                <a:solidFill>
                  <a:srgbClr val="58C8D4"/>
                </a:solidFill>
                <a:latin typeface="Alright Sans "/>
              </a:rPr>
              <a:t>A4</a:t>
            </a:r>
            <a:r>
              <a:rPr lang="sl-SI" sz="900" b="1">
                <a:solidFill>
                  <a:schemeClr val="bg1">
                    <a:lumMod val="50000"/>
                  </a:schemeClr>
                </a:solidFill>
                <a:latin typeface="Alright Sans "/>
              </a:rPr>
              <a:t> </a:t>
            </a:r>
            <a:r>
              <a:rPr lang="sl-SI" sz="900">
                <a:solidFill>
                  <a:schemeClr val="bg1">
                    <a:lumMod val="50000"/>
                  </a:schemeClr>
                </a:solidFill>
                <a:latin typeface="Alright Sans "/>
              </a:rPr>
              <a:t>Objavljena učna mesta s področja zdravstva in socialnega varstva ter predšolske vzgoje</a:t>
            </a:r>
            <a:endParaRPr lang="en-US" sz="900">
              <a:solidFill>
                <a:schemeClr val="bg1">
                  <a:lumMod val="50000"/>
                </a:schemeClr>
              </a:solidFill>
              <a:latin typeface="Alright Sans "/>
            </a:endParaRPr>
          </a:p>
          <a:p>
            <a:pPr marL="200025" indent="-200025" defTabSz="685800">
              <a:spcBef>
                <a:spcPts val="150"/>
              </a:spcBef>
            </a:pPr>
            <a:endParaRPr lang="sl-SI" sz="900">
              <a:solidFill>
                <a:schemeClr val="bg1">
                  <a:lumMod val="50000"/>
                </a:schemeClr>
              </a:solidFill>
              <a:latin typeface="Alright Sans "/>
            </a:endParaRPr>
          </a:p>
          <a:p>
            <a:pPr marL="200025" indent="-200025" defTabSz="685800">
              <a:spcBef>
                <a:spcPts val="150"/>
              </a:spcBef>
            </a:pPr>
            <a:r>
              <a:rPr lang="sl-SI" sz="900" b="1">
                <a:solidFill>
                  <a:srgbClr val="234E7F"/>
                </a:solidFill>
                <a:latin typeface="Alright Sans "/>
              </a:rPr>
              <a:t>A5</a:t>
            </a:r>
            <a:r>
              <a:rPr lang="sl-SI" sz="900" b="1">
                <a:solidFill>
                  <a:schemeClr val="bg1">
                    <a:lumMod val="50000"/>
                  </a:schemeClr>
                </a:solidFill>
                <a:latin typeface="Alright Sans "/>
              </a:rPr>
              <a:t> </a:t>
            </a:r>
            <a:r>
              <a:rPr lang="sl-SI" sz="900">
                <a:solidFill>
                  <a:schemeClr val="bg1">
                    <a:lumMod val="50000"/>
                  </a:schemeClr>
                </a:solidFill>
                <a:latin typeface="Alright Sans "/>
              </a:rPr>
              <a:t>Izdelan model prenove VŠP s poudarkom na vključenosti digitalnih in zelenih kompetenc</a:t>
            </a:r>
          </a:p>
        </p:txBody>
      </p:sp>
      <p:sp>
        <p:nvSpPr>
          <p:cNvPr id="18" name="PoljeZBesedilom 17">
            <a:extLst>
              <a:ext uri="{FF2B5EF4-FFF2-40B4-BE49-F238E27FC236}">
                <a16:creationId xmlns:a16="http://schemas.microsoft.com/office/drawing/2014/main" id="{D16FCCBC-D5B3-267F-D7CB-303BE9AD01C8}"/>
              </a:ext>
            </a:extLst>
          </p:cNvPr>
          <p:cNvSpPr txBox="1"/>
          <p:nvPr/>
        </p:nvSpPr>
        <p:spPr>
          <a:xfrm>
            <a:off x="4860000" y="3179834"/>
            <a:ext cx="3890461" cy="1331134"/>
          </a:xfrm>
          <a:prstGeom prst="rect">
            <a:avLst/>
          </a:prstGeom>
          <a:noFill/>
          <a:ln cap="sq">
            <a:solidFill>
              <a:srgbClr val="B4C6E7"/>
            </a:solidFill>
            <a:miter lim="800000"/>
          </a:ln>
        </p:spPr>
        <p:txBody>
          <a:bodyPr wrap="square" lIns="68580" tIns="34290" rIns="68580" bIns="34290" anchor="t">
            <a:sp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00025" indent="-200025" defTabSz="685800">
              <a:spcBef>
                <a:spcPts val="150"/>
              </a:spcBef>
            </a:pPr>
            <a:r>
              <a:rPr lang="sl-SI" sz="900" b="1">
                <a:solidFill>
                  <a:srgbClr val="EC7601"/>
                </a:solidFill>
                <a:latin typeface="Alright Sans "/>
              </a:rPr>
              <a:t>A1</a:t>
            </a:r>
            <a:r>
              <a:rPr lang="sl-SI" sz="900">
                <a:latin typeface="Alright Sans "/>
              </a:rPr>
              <a:t> </a:t>
            </a:r>
            <a:r>
              <a:rPr lang="sl-SI" sz="900" b="1">
                <a:latin typeface="Alright Sans "/>
              </a:rPr>
              <a:t>Prenovljenih 5 pilotnih programov srednjega PSI</a:t>
            </a:r>
          </a:p>
          <a:p>
            <a:pPr marL="200025" indent="-200025" defTabSz="685800">
              <a:spcBef>
                <a:spcPts val="150"/>
              </a:spcBef>
            </a:pPr>
            <a:r>
              <a:rPr lang="sl-SI" sz="900" b="1">
                <a:solidFill>
                  <a:srgbClr val="F03C47"/>
                </a:solidFill>
                <a:latin typeface="Alright Sans "/>
              </a:rPr>
              <a:t>A2</a:t>
            </a:r>
            <a:r>
              <a:rPr lang="sl-SI" sz="900">
                <a:latin typeface="Alright Sans "/>
              </a:rPr>
              <a:t> Pripravljene smernice za načrtovanje odprtega kurikula</a:t>
            </a:r>
          </a:p>
          <a:p>
            <a:pPr marL="200025" indent="-200025" defTabSz="685800">
              <a:spcBef>
                <a:spcPts val="150"/>
              </a:spcBef>
            </a:pPr>
            <a:r>
              <a:rPr lang="sl-SI" sz="900" b="1">
                <a:solidFill>
                  <a:srgbClr val="F03C47"/>
                </a:solidFill>
                <a:latin typeface="Alright Sans "/>
              </a:rPr>
              <a:t>A2</a:t>
            </a:r>
            <a:r>
              <a:rPr lang="sl-SI" sz="900" b="1">
                <a:latin typeface="Alright Sans "/>
              </a:rPr>
              <a:t> </a:t>
            </a:r>
            <a:r>
              <a:rPr lang="sl-SI" sz="900">
                <a:latin typeface="Alright Sans "/>
              </a:rPr>
              <a:t>Izdelane smernice kompetenčno naravnanega ocenjevanje PSI</a:t>
            </a:r>
          </a:p>
          <a:p>
            <a:pPr marL="200025" indent="-200025" defTabSz="685800">
              <a:spcBef>
                <a:spcPts val="150"/>
              </a:spcBef>
            </a:pPr>
            <a:r>
              <a:rPr lang="sl-SI" sz="900" b="1">
                <a:solidFill>
                  <a:srgbClr val="58C8D4"/>
                </a:solidFill>
                <a:latin typeface="Alright Sans "/>
              </a:rPr>
              <a:t>A3</a:t>
            </a:r>
            <a:r>
              <a:rPr lang="sl-SI" sz="900" b="1">
                <a:latin typeface="Alright Sans "/>
              </a:rPr>
              <a:t> </a:t>
            </a:r>
            <a:r>
              <a:rPr lang="sl-SI" sz="900">
                <a:latin typeface="Alright Sans "/>
              </a:rPr>
              <a:t>Izvedena študija o izvedljivosti vajeniške oblike izobraževanja v srednjem in višjem strokovnem izobraževanju ter izobraževanju odraslih </a:t>
            </a:r>
          </a:p>
          <a:p>
            <a:pPr marL="200025" indent="-200025" defTabSz="685800">
              <a:spcBef>
                <a:spcPts val="150"/>
              </a:spcBef>
            </a:pPr>
            <a:r>
              <a:rPr lang="sl-SI" sz="900" b="1">
                <a:solidFill>
                  <a:srgbClr val="3FAA96"/>
                </a:solidFill>
                <a:latin typeface="Alright Sans "/>
              </a:rPr>
              <a:t>A4</a:t>
            </a:r>
            <a:r>
              <a:rPr lang="sl-SI" sz="900" b="1">
                <a:latin typeface="Alright Sans "/>
              </a:rPr>
              <a:t> </a:t>
            </a:r>
            <a:r>
              <a:rPr lang="sl-SI" sz="900">
                <a:latin typeface="Alright Sans "/>
              </a:rPr>
              <a:t>Pripravljena navodila za uporabo razvite digitalne aplikacije za PUD</a:t>
            </a:r>
          </a:p>
          <a:p>
            <a:pPr marL="200025" indent="-200025" defTabSz="685800">
              <a:spcBef>
                <a:spcPts val="150"/>
              </a:spcBef>
            </a:pPr>
            <a:r>
              <a:rPr lang="sl-SI" sz="900" b="1">
                <a:solidFill>
                  <a:srgbClr val="234E7F"/>
                </a:solidFill>
                <a:latin typeface="Alright Sans "/>
              </a:rPr>
              <a:t>A5</a:t>
            </a:r>
            <a:r>
              <a:rPr lang="sl-SI" sz="900" b="1">
                <a:latin typeface="Alright Sans "/>
              </a:rPr>
              <a:t> </a:t>
            </a:r>
            <a:r>
              <a:rPr lang="sl-SI" sz="900">
                <a:latin typeface="Alright Sans "/>
              </a:rPr>
              <a:t>Pripravljene smernice za pripravo odprtega kurikula</a:t>
            </a:r>
          </a:p>
          <a:p>
            <a:pPr marL="200025" indent="-200025" defTabSz="685800">
              <a:spcBef>
                <a:spcPts val="150"/>
              </a:spcBef>
            </a:pPr>
            <a:r>
              <a:rPr lang="sl-SI" sz="900" b="1">
                <a:solidFill>
                  <a:srgbClr val="7B6DAF"/>
                </a:solidFill>
                <a:latin typeface="Alright Sans "/>
              </a:rPr>
              <a:t>A6</a:t>
            </a:r>
            <a:r>
              <a:rPr lang="sl-SI" sz="900" b="1">
                <a:latin typeface="Alright Sans "/>
              </a:rPr>
              <a:t> </a:t>
            </a:r>
            <a:r>
              <a:rPr lang="sl-SI" sz="900">
                <a:latin typeface="Alright Sans "/>
              </a:rPr>
              <a:t>Izvedena tematska konferenca 2024</a:t>
            </a:r>
          </a:p>
        </p:txBody>
      </p:sp>
      <p:cxnSp>
        <p:nvCxnSpPr>
          <p:cNvPr id="19" name="Povezovalnik: ukrivljeno 28">
            <a:extLst>
              <a:ext uri="{FF2B5EF4-FFF2-40B4-BE49-F238E27FC236}">
                <a16:creationId xmlns:a16="http://schemas.microsoft.com/office/drawing/2014/main" id="{987A1269-16CF-6ABD-46B3-69C482E43FD9}"/>
              </a:ext>
            </a:extLst>
          </p:cNvPr>
          <p:cNvCxnSpPr>
            <a:cxnSpLocks/>
          </p:cNvCxnSpPr>
          <p:nvPr/>
        </p:nvCxnSpPr>
        <p:spPr>
          <a:xfrm rot="5400000" flipH="1" flipV="1">
            <a:off x="4598288" y="1990058"/>
            <a:ext cx="675000" cy="4764"/>
          </a:xfrm>
          <a:prstGeom prst="curvedConnector3">
            <a:avLst>
              <a:gd name="adj1" fmla="val 50000"/>
            </a:avLst>
          </a:prstGeom>
          <a:ln w="38100">
            <a:solidFill>
              <a:srgbClr val="ABABAB"/>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2" name="Povezovalnik: ukrivljeno 28">
            <a:extLst>
              <a:ext uri="{FF2B5EF4-FFF2-40B4-BE49-F238E27FC236}">
                <a16:creationId xmlns:a16="http://schemas.microsoft.com/office/drawing/2014/main" id="{ACACC90B-EB48-A7D0-DA62-4D46CDEC8307}"/>
              </a:ext>
            </a:extLst>
          </p:cNvPr>
          <p:cNvCxnSpPr>
            <a:cxnSpLocks/>
          </p:cNvCxnSpPr>
          <p:nvPr/>
        </p:nvCxnSpPr>
        <p:spPr>
          <a:xfrm rot="5400000" flipH="1" flipV="1">
            <a:off x="497245" y="2102173"/>
            <a:ext cx="540000" cy="4764"/>
          </a:xfrm>
          <a:prstGeom prst="curvedConnector3">
            <a:avLst>
              <a:gd name="adj1" fmla="val 50000"/>
            </a:avLst>
          </a:prstGeom>
          <a:ln w="38100">
            <a:solidFill>
              <a:srgbClr val="ABABAB"/>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4" name="Povezovalnik: ukrivljeno 28">
            <a:extLst>
              <a:ext uri="{FF2B5EF4-FFF2-40B4-BE49-F238E27FC236}">
                <a16:creationId xmlns:a16="http://schemas.microsoft.com/office/drawing/2014/main" id="{0DFEF18C-DFB1-0B27-8711-43AA2A2FE3C0}"/>
              </a:ext>
            </a:extLst>
          </p:cNvPr>
          <p:cNvCxnSpPr>
            <a:cxnSpLocks/>
          </p:cNvCxnSpPr>
          <p:nvPr/>
        </p:nvCxnSpPr>
        <p:spPr>
          <a:xfrm rot="16200000" flipH="1">
            <a:off x="3683852" y="2938339"/>
            <a:ext cx="405000" cy="2803"/>
          </a:xfrm>
          <a:prstGeom prst="curvedConnector3">
            <a:avLst>
              <a:gd name="adj1" fmla="val 50000"/>
            </a:avLst>
          </a:prstGeom>
          <a:ln w="38100">
            <a:solidFill>
              <a:srgbClr val="ABABAB"/>
            </a:solidFill>
            <a:tailEnd type="triangle"/>
          </a:ln>
          <a:effectLst/>
        </p:spPr>
        <p:style>
          <a:lnRef idx="2">
            <a:schemeClr val="accent1"/>
          </a:lnRef>
          <a:fillRef idx="0">
            <a:schemeClr val="accent1"/>
          </a:fillRef>
          <a:effectRef idx="1">
            <a:schemeClr val="accent1"/>
          </a:effectRef>
          <a:fontRef idx="minor">
            <a:schemeClr val="tx1"/>
          </a:fontRef>
        </p:style>
      </p:cxnSp>
      <p:sp>
        <p:nvSpPr>
          <p:cNvPr id="2" name="PoljeZBesedilom 1">
            <a:extLst>
              <a:ext uri="{FF2B5EF4-FFF2-40B4-BE49-F238E27FC236}">
                <a16:creationId xmlns:a16="http://schemas.microsoft.com/office/drawing/2014/main" id="{1EE56E99-4682-1D59-F902-E3BF18BDC0B3}"/>
              </a:ext>
            </a:extLst>
          </p:cNvPr>
          <p:cNvSpPr txBox="1"/>
          <p:nvPr/>
        </p:nvSpPr>
        <p:spPr>
          <a:xfrm>
            <a:off x="5273145" y="1786221"/>
            <a:ext cx="2658518" cy="369332"/>
          </a:xfrm>
          <a:prstGeom prst="rect">
            <a:avLst/>
          </a:prstGeom>
          <a:solidFill>
            <a:srgbClr val="D8D4E8"/>
          </a:solidFill>
          <a:ln>
            <a:solidFill>
              <a:srgbClr val="7B6DAF"/>
            </a:solidFill>
          </a:ln>
        </p:spPr>
        <p:txBody>
          <a:bodyPr wrap="square" rtlCol="0">
            <a:sp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sl-SI" sz="900">
                <a:latin typeface="Alright Sans "/>
              </a:rPr>
              <a:t>Celovit konceptualni razmislek in oblikovanje predlogov o nadaljnjem razvoju PSI.</a:t>
            </a:r>
          </a:p>
        </p:txBody>
      </p:sp>
      <p:cxnSp>
        <p:nvCxnSpPr>
          <p:cNvPr id="26" name="Povezovalnik: ukrivljeno 28">
            <a:extLst>
              <a:ext uri="{FF2B5EF4-FFF2-40B4-BE49-F238E27FC236}">
                <a16:creationId xmlns:a16="http://schemas.microsoft.com/office/drawing/2014/main" id="{0DFEF18C-DFB1-0B27-8711-43AA2A2FE3C0}"/>
              </a:ext>
            </a:extLst>
          </p:cNvPr>
          <p:cNvCxnSpPr>
            <a:cxnSpLocks/>
          </p:cNvCxnSpPr>
          <p:nvPr/>
        </p:nvCxnSpPr>
        <p:spPr>
          <a:xfrm rot="16200000" flipH="1">
            <a:off x="7866460" y="2938340"/>
            <a:ext cx="405000" cy="2803"/>
          </a:xfrm>
          <a:prstGeom prst="curvedConnector3">
            <a:avLst>
              <a:gd name="adj1" fmla="val 50000"/>
            </a:avLst>
          </a:prstGeom>
          <a:ln w="38100">
            <a:solidFill>
              <a:srgbClr val="ABABAB"/>
            </a:solidFill>
            <a:tailEnd type="triangle"/>
          </a:ln>
          <a:effectLst/>
        </p:spPr>
        <p:style>
          <a:lnRef idx="2">
            <a:schemeClr val="accent1"/>
          </a:lnRef>
          <a:fillRef idx="0">
            <a:schemeClr val="accent1"/>
          </a:fillRef>
          <a:effectRef idx="1">
            <a:schemeClr val="accent1"/>
          </a:effectRef>
          <a:fontRef idx="minor">
            <a:schemeClr val="tx1"/>
          </a:fontRef>
        </p:style>
      </p:cxnSp>
      <p:sp>
        <p:nvSpPr>
          <p:cNvPr id="12" name="Google Shape;80;p16">
            <a:extLst>
              <a:ext uri="{FF2B5EF4-FFF2-40B4-BE49-F238E27FC236}">
                <a16:creationId xmlns:a16="http://schemas.microsoft.com/office/drawing/2014/main" id="{A46066DD-C5D8-E748-5656-3C8B315A85B1}"/>
              </a:ext>
            </a:extLst>
          </p:cNvPr>
          <p:cNvSpPr txBox="1">
            <a:spLocks/>
          </p:cNvSpPr>
          <p:nvPr/>
        </p:nvSpPr>
        <p:spPr>
          <a:xfrm>
            <a:off x="491262" y="239712"/>
            <a:ext cx="8164600" cy="44097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sl-SI" sz="1500" b="1" err="1">
                <a:solidFill>
                  <a:srgbClr val="7B6DAF"/>
                </a:solidFill>
                <a:latin typeface="Roboto"/>
                <a:ea typeface="Roboto"/>
                <a:cs typeface="Roboto"/>
              </a:rPr>
              <a:t>Časovnica</a:t>
            </a:r>
            <a:endParaRPr lang="en-US" err="1"/>
          </a:p>
        </p:txBody>
      </p:sp>
      <p:pic>
        <p:nvPicPr>
          <p:cNvPr id="5" name="Slika 4">
            <a:extLst>
              <a:ext uri="{FF2B5EF4-FFF2-40B4-BE49-F238E27FC236}">
                <a16:creationId xmlns:a16="http://schemas.microsoft.com/office/drawing/2014/main" id="{E873F365-FAF0-5270-526E-3945A3C2F968}"/>
              </a:ext>
            </a:extLst>
          </p:cNvPr>
          <p:cNvPicPr>
            <a:picLocks noChangeAspect="1"/>
          </p:cNvPicPr>
          <p:nvPr/>
        </p:nvPicPr>
        <p:blipFill>
          <a:blip r:embed="rId3"/>
          <a:stretch>
            <a:fillRect/>
          </a:stretch>
        </p:blipFill>
        <p:spPr>
          <a:xfrm>
            <a:off x="7994073" y="1"/>
            <a:ext cx="1149927" cy="826510"/>
          </a:xfrm>
          <a:prstGeom prst="rect">
            <a:avLst/>
          </a:prstGeom>
        </p:spPr>
      </p:pic>
      <p:pic>
        <p:nvPicPr>
          <p:cNvPr id="8" name="Slika 7">
            <a:extLst>
              <a:ext uri="{FF2B5EF4-FFF2-40B4-BE49-F238E27FC236}">
                <a16:creationId xmlns:a16="http://schemas.microsoft.com/office/drawing/2014/main" id="{31886444-7FB9-8131-0D93-DD624A928147}"/>
              </a:ext>
            </a:extLst>
          </p:cNvPr>
          <p:cNvPicPr>
            <a:picLocks noChangeAspect="1"/>
          </p:cNvPicPr>
          <p:nvPr/>
        </p:nvPicPr>
        <p:blipFill>
          <a:blip r:embed="rId4"/>
          <a:stretch>
            <a:fillRect/>
          </a:stretch>
        </p:blipFill>
        <p:spPr>
          <a:xfrm rot="10800000">
            <a:off x="0" y="4612899"/>
            <a:ext cx="1039091" cy="530600"/>
          </a:xfrm>
          <a:prstGeom prst="rect">
            <a:avLst/>
          </a:prstGeom>
        </p:spPr>
      </p:pic>
    </p:spTree>
    <p:extLst>
      <p:ext uri="{BB962C8B-B14F-4D97-AF65-F5344CB8AC3E}">
        <p14:creationId xmlns:p14="http://schemas.microsoft.com/office/powerpoint/2010/main" val="3016938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281">
            <a:extLst>
              <a:ext uri="{FF2B5EF4-FFF2-40B4-BE49-F238E27FC236}">
                <a16:creationId xmlns:a16="http://schemas.microsoft.com/office/drawing/2014/main" id="{BB182503-474E-8914-9107-D8505DD6F37A}"/>
              </a:ext>
            </a:extLst>
          </p:cNvPr>
          <p:cNvSpPr txBox="1">
            <a:spLocks/>
          </p:cNvSpPr>
          <p:nvPr/>
        </p:nvSpPr>
        <p:spPr>
          <a:xfrm>
            <a:off x="1824582" y="2189088"/>
            <a:ext cx="989387" cy="464062"/>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FF5552"/>
                </a:solidFill>
                <a:latin typeface="Alright Sans "/>
              </a:rPr>
              <a:t>20</a:t>
            </a:r>
            <a:r>
              <a:rPr lang="sl-SI" sz="1013">
                <a:solidFill>
                  <a:srgbClr val="FF5552"/>
                </a:solidFill>
                <a:latin typeface="Alright Sans "/>
              </a:rPr>
              <a:t>25</a:t>
            </a:r>
            <a:endParaRPr lang="en-US" sz="1013">
              <a:solidFill>
                <a:srgbClr val="FF5552"/>
              </a:solidFill>
              <a:latin typeface="Alright Sans "/>
            </a:endParaRPr>
          </a:p>
        </p:txBody>
      </p:sp>
      <p:sp>
        <p:nvSpPr>
          <p:cNvPr id="14" name="Text Placeholder 277">
            <a:extLst>
              <a:ext uri="{FF2B5EF4-FFF2-40B4-BE49-F238E27FC236}">
                <a16:creationId xmlns:a16="http://schemas.microsoft.com/office/drawing/2014/main" id="{6B66D500-8F0A-7F98-6A1F-B155642FA9CF}"/>
              </a:ext>
            </a:extLst>
          </p:cNvPr>
          <p:cNvSpPr txBox="1">
            <a:spLocks/>
          </p:cNvSpPr>
          <p:nvPr/>
        </p:nvSpPr>
        <p:spPr>
          <a:xfrm>
            <a:off x="612099" y="2564501"/>
            <a:ext cx="277397" cy="193079"/>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826DAE"/>
                </a:solidFill>
                <a:latin typeface="Alright Sans "/>
              </a:rPr>
              <a:t>Q1</a:t>
            </a:r>
          </a:p>
        </p:txBody>
      </p:sp>
      <p:sp>
        <p:nvSpPr>
          <p:cNvPr id="15" name="Text Placeholder 278">
            <a:extLst>
              <a:ext uri="{FF2B5EF4-FFF2-40B4-BE49-F238E27FC236}">
                <a16:creationId xmlns:a16="http://schemas.microsoft.com/office/drawing/2014/main" id="{209391CB-EAB3-BF3D-3CDC-F540A54EA621}"/>
              </a:ext>
            </a:extLst>
          </p:cNvPr>
          <p:cNvSpPr txBox="1">
            <a:spLocks/>
          </p:cNvSpPr>
          <p:nvPr/>
        </p:nvSpPr>
        <p:spPr>
          <a:xfrm>
            <a:off x="1657751" y="2569799"/>
            <a:ext cx="277397" cy="193079"/>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826DAE"/>
                </a:solidFill>
                <a:latin typeface="Alright Sans "/>
              </a:rPr>
              <a:t>Q2</a:t>
            </a:r>
          </a:p>
        </p:txBody>
      </p:sp>
      <p:sp>
        <p:nvSpPr>
          <p:cNvPr id="16" name="Text Placeholder 279">
            <a:extLst>
              <a:ext uri="{FF2B5EF4-FFF2-40B4-BE49-F238E27FC236}">
                <a16:creationId xmlns:a16="http://schemas.microsoft.com/office/drawing/2014/main" id="{3288323A-06B2-3250-6BFF-CAD2619FBD12}"/>
              </a:ext>
            </a:extLst>
          </p:cNvPr>
          <p:cNvSpPr txBox="1">
            <a:spLocks/>
          </p:cNvSpPr>
          <p:nvPr/>
        </p:nvSpPr>
        <p:spPr>
          <a:xfrm>
            <a:off x="2703403" y="2564501"/>
            <a:ext cx="277397" cy="193079"/>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826DAE"/>
                </a:solidFill>
                <a:latin typeface="Alright Sans "/>
              </a:rPr>
              <a:t>Q3</a:t>
            </a:r>
          </a:p>
        </p:txBody>
      </p:sp>
      <p:sp>
        <p:nvSpPr>
          <p:cNvPr id="17" name="Text Placeholder 280">
            <a:extLst>
              <a:ext uri="{FF2B5EF4-FFF2-40B4-BE49-F238E27FC236}">
                <a16:creationId xmlns:a16="http://schemas.microsoft.com/office/drawing/2014/main" id="{B28D7543-E003-E61A-67B2-43395413B12B}"/>
              </a:ext>
            </a:extLst>
          </p:cNvPr>
          <p:cNvSpPr txBox="1">
            <a:spLocks/>
          </p:cNvSpPr>
          <p:nvPr/>
        </p:nvSpPr>
        <p:spPr>
          <a:xfrm>
            <a:off x="3749056" y="2556609"/>
            <a:ext cx="277397" cy="193079"/>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826DAE"/>
                </a:solidFill>
                <a:latin typeface="Alright Sans "/>
              </a:rPr>
              <a:t>Q4</a:t>
            </a:r>
          </a:p>
        </p:txBody>
      </p:sp>
      <p:sp>
        <p:nvSpPr>
          <p:cNvPr id="21" name="Text Placeholder 281">
            <a:extLst>
              <a:ext uri="{FF2B5EF4-FFF2-40B4-BE49-F238E27FC236}">
                <a16:creationId xmlns:a16="http://schemas.microsoft.com/office/drawing/2014/main" id="{19278B41-7D59-E821-83D5-971CF9C43783}"/>
              </a:ext>
            </a:extLst>
          </p:cNvPr>
          <p:cNvSpPr txBox="1">
            <a:spLocks/>
          </p:cNvSpPr>
          <p:nvPr/>
        </p:nvSpPr>
        <p:spPr>
          <a:xfrm>
            <a:off x="6021941" y="2189088"/>
            <a:ext cx="989387" cy="464062"/>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FFC3C2">
                    <a:lumMod val="75000"/>
                  </a:srgbClr>
                </a:solidFill>
                <a:latin typeface="Alright Sans "/>
              </a:rPr>
              <a:t>20</a:t>
            </a:r>
            <a:r>
              <a:rPr lang="sl-SI" sz="1013">
                <a:solidFill>
                  <a:srgbClr val="FFC3C2">
                    <a:lumMod val="75000"/>
                  </a:srgbClr>
                </a:solidFill>
                <a:latin typeface="Alright Sans "/>
              </a:rPr>
              <a:t>26</a:t>
            </a:r>
            <a:endParaRPr lang="en-US" sz="1013">
              <a:solidFill>
                <a:srgbClr val="FFC3C2">
                  <a:lumMod val="75000"/>
                </a:srgbClr>
              </a:solidFill>
              <a:latin typeface="Alright Sans "/>
            </a:endParaRPr>
          </a:p>
        </p:txBody>
      </p:sp>
      <p:sp>
        <p:nvSpPr>
          <p:cNvPr id="22" name="Text Placeholder 277">
            <a:extLst>
              <a:ext uri="{FF2B5EF4-FFF2-40B4-BE49-F238E27FC236}">
                <a16:creationId xmlns:a16="http://schemas.microsoft.com/office/drawing/2014/main" id="{2D273A8F-C236-7276-6E08-46E2282541D3}"/>
              </a:ext>
            </a:extLst>
          </p:cNvPr>
          <p:cNvSpPr txBox="1">
            <a:spLocks/>
          </p:cNvSpPr>
          <p:nvPr/>
        </p:nvSpPr>
        <p:spPr>
          <a:xfrm>
            <a:off x="4794708" y="2564501"/>
            <a:ext cx="277397" cy="193079"/>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826DAE"/>
                </a:solidFill>
                <a:latin typeface="Alright Sans "/>
              </a:rPr>
              <a:t>Q1</a:t>
            </a:r>
          </a:p>
        </p:txBody>
      </p:sp>
      <p:sp>
        <p:nvSpPr>
          <p:cNvPr id="23" name="Text Placeholder 278">
            <a:extLst>
              <a:ext uri="{FF2B5EF4-FFF2-40B4-BE49-F238E27FC236}">
                <a16:creationId xmlns:a16="http://schemas.microsoft.com/office/drawing/2014/main" id="{A2E34F3A-A41D-DE5E-7640-36D12B0A9400}"/>
              </a:ext>
            </a:extLst>
          </p:cNvPr>
          <p:cNvSpPr txBox="1">
            <a:spLocks/>
          </p:cNvSpPr>
          <p:nvPr/>
        </p:nvSpPr>
        <p:spPr>
          <a:xfrm>
            <a:off x="5840360" y="2564501"/>
            <a:ext cx="277397" cy="193079"/>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826DAE"/>
                </a:solidFill>
                <a:latin typeface="Alright Sans "/>
              </a:rPr>
              <a:t>Q2</a:t>
            </a:r>
          </a:p>
        </p:txBody>
      </p:sp>
      <p:sp>
        <p:nvSpPr>
          <p:cNvPr id="24" name="Text Placeholder 279">
            <a:extLst>
              <a:ext uri="{FF2B5EF4-FFF2-40B4-BE49-F238E27FC236}">
                <a16:creationId xmlns:a16="http://schemas.microsoft.com/office/drawing/2014/main" id="{6DB26B41-FC97-9193-AA2E-33F6D69201A5}"/>
              </a:ext>
            </a:extLst>
          </p:cNvPr>
          <p:cNvSpPr txBox="1">
            <a:spLocks/>
          </p:cNvSpPr>
          <p:nvPr/>
        </p:nvSpPr>
        <p:spPr>
          <a:xfrm>
            <a:off x="6886012" y="2564501"/>
            <a:ext cx="277397" cy="193079"/>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826DAE"/>
                </a:solidFill>
                <a:latin typeface="Alright Sans "/>
              </a:rPr>
              <a:t>Q3</a:t>
            </a:r>
          </a:p>
        </p:txBody>
      </p:sp>
      <p:sp>
        <p:nvSpPr>
          <p:cNvPr id="25" name="Text Placeholder 280">
            <a:extLst>
              <a:ext uri="{FF2B5EF4-FFF2-40B4-BE49-F238E27FC236}">
                <a16:creationId xmlns:a16="http://schemas.microsoft.com/office/drawing/2014/main" id="{BDC59B00-2171-127A-E58F-EFC4647B82D0}"/>
              </a:ext>
            </a:extLst>
          </p:cNvPr>
          <p:cNvSpPr txBox="1">
            <a:spLocks/>
          </p:cNvSpPr>
          <p:nvPr/>
        </p:nvSpPr>
        <p:spPr>
          <a:xfrm>
            <a:off x="7931663" y="2564501"/>
            <a:ext cx="277397" cy="193079"/>
          </a:xfrm>
          <a:prstGeom prst="rect">
            <a:avLst/>
          </a:prstGeom>
        </p:spPr>
        <p:txBody>
          <a:bodyPr vert="horz" lIns="68580" tIns="34290" rIns="68580" bIns="34290" rtlCol="0">
            <a:no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defRPr/>
            </a:pPr>
            <a:r>
              <a:rPr lang="en-US" sz="1013">
                <a:solidFill>
                  <a:srgbClr val="826DAE"/>
                </a:solidFill>
                <a:latin typeface="Alright Sans "/>
              </a:rPr>
              <a:t>Q4</a:t>
            </a:r>
          </a:p>
        </p:txBody>
      </p:sp>
      <p:cxnSp>
        <p:nvCxnSpPr>
          <p:cNvPr id="71" name="Raven puščični povezovalnik 70">
            <a:extLst>
              <a:ext uri="{FF2B5EF4-FFF2-40B4-BE49-F238E27FC236}">
                <a16:creationId xmlns:a16="http://schemas.microsoft.com/office/drawing/2014/main" id="{2814E99E-C0D0-2C9B-3DBB-2873D5B07939}"/>
              </a:ext>
            </a:extLst>
          </p:cNvPr>
          <p:cNvCxnSpPr>
            <a:cxnSpLocks/>
          </p:cNvCxnSpPr>
          <p:nvPr/>
        </p:nvCxnSpPr>
        <p:spPr>
          <a:xfrm>
            <a:off x="479822" y="2471830"/>
            <a:ext cx="7872413" cy="0"/>
          </a:xfrm>
          <a:prstGeom prst="straightConnector1">
            <a:avLst/>
          </a:prstGeom>
          <a:ln>
            <a:solidFill>
              <a:srgbClr val="826DAE"/>
            </a:solidFill>
            <a:tailEnd type="triangle"/>
          </a:ln>
        </p:spPr>
        <p:style>
          <a:lnRef idx="2">
            <a:schemeClr val="accent1"/>
          </a:lnRef>
          <a:fillRef idx="0">
            <a:schemeClr val="accent1"/>
          </a:fillRef>
          <a:effectRef idx="1">
            <a:schemeClr val="accent1"/>
          </a:effectRef>
          <a:fontRef idx="minor">
            <a:schemeClr val="tx1"/>
          </a:fontRef>
        </p:style>
      </p:cxnSp>
      <p:cxnSp>
        <p:nvCxnSpPr>
          <p:cNvPr id="3" name="Raven povezovalnik 2">
            <a:extLst>
              <a:ext uri="{FF2B5EF4-FFF2-40B4-BE49-F238E27FC236}">
                <a16:creationId xmlns:a16="http://schemas.microsoft.com/office/drawing/2014/main" id="{030E2DAF-E8B4-122B-458C-67FCB77841AB}"/>
              </a:ext>
            </a:extLst>
          </p:cNvPr>
          <p:cNvCxnSpPr>
            <a:cxnSpLocks/>
          </p:cNvCxnSpPr>
          <p:nvPr/>
        </p:nvCxnSpPr>
        <p:spPr>
          <a:xfrm>
            <a:off x="4397931" y="2448970"/>
            <a:ext cx="0" cy="54000"/>
          </a:xfrm>
          <a:prstGeom prst="line">
            <a:avLst/>
          </a:prstGeom>
          <a:ln>
            <a:solidFill>
              <a:srgbClr val="826DAE"/>
            </a:solidFill>
          </a:ln>
        </p:spPr>
        <p:style>
          <a:lnRef idx="2">
            <a:schemeClr val="accent1"/>
          </a:lnRef>
          <a:fillRef idx="0">
            <a:schemeClr val="accent1"/>
          </a:fillRef>
          <a:effectRef idx="1">
            <a:schemeClr val="accent1"/>
          </a:effectRef>
          <a:fontRef idx="minor">
            <a:schemeClr val="tx1"/>
          </a:fontRef>
        </p:style>
      </p:cxnSp>
      <p:sp>
        <p:nvSpPr>
          <p:cNvPr id="2" name="PoljeZBesedilom 1">
            <a:extLst>
              <a:ext uri="{FF2B5EF4-FFF2-40B4-BE49-F238E27FC236}">
                <a16:creationId xmlns:a16="http://schemas.microsoft.com/office/drawing/2014/main" id="{6EAF5601-1F99-8930-4F6A-942779F853F9}"/>
              </a:ext>
            </a:extLst>
          </p:cNvPr>
          <p:cNvSpPr txBox="1"/>
          <p:nvPr/>
        </p:nvSpPr>
        <p:spPr>
          <a:xfrm>
            <a:off x="486000" y="965517"/>
            <a:ext cx="3780000" cy="896399"/>
          </a:xfrm>
          <a:prstGeom prst="rect">
            <a:avLst/>
          </a:prstGeom>
          <a:noFill/>
          <a:ln>
            <a:solidFill>
              <a:srgbClr val="826DAE">
                <a:alpha val="50000"/>
              </a:srgbClr>
            </a:solidFill>
          </a:ln>
        </p:spPr>
        <p:txBody>
          <a:bodyPr wrap="square" lIns="68580" tIns="34290" rIns="68580" bIns="34290" anchor="t">
            <a:sp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00025" indent="-200025" defTabSz="685800">
              <a:spcBef>
                <a:spcPts val="150"/>
              </a:spcBef>
            </a:pPr>
            <a:r>
              <a:rPr lang="sl-SI" sz="1050" b="1">
                <a:solidFill>
                  <a:srgbClr val="F03C47"/>
                </a:solidFill>
                <a:latin typeface="Alright Sans "/>
              </a:rPr>
              <a:t>A2</a:t>
            </a:r>
            <a:r>
              <a:rPr lang="sl-SI" sz="1050">
                <a:latin typeface="Alright Sans "/>
              </a:rPr>
              <a:t> Izdelan priročnih za usposabljanja pedagoških delavcev s primeri praks za načrtovanje in izvajanje IP z vidika </a:t>
            </a:r>
            <a:r>
              <a:rPr lang="sl-SI" sz="1050" err="1">
                <a:latin typeface="Alright Sans "/>
              </a:rPr>
              <a:t>fleksibilizacije</a:t>
            </a:r>
            <a:r>
              <a:rPr lang="sl-SI" sz="1050">
                <a:latin typeface="Alright Sans "/>
              </a:rPr>
              <a:t>, </a:t>
            </a:r>
            <a:r>
              <a:rPr lang="sl-SI" sz="1050" err="1">
                <a:latin typeface="Alright Sans "/>
              </a:rPr>
              <a:t>personalizacije</a:t>
            </a:r>
            <a:r>
              <a:rPr lang="sl-SI" sz="1050">
                <a:latin typeface="Alright Sans "/>
              </a:rPr>
              <a:t> in digitalizacije</a:t>
            </a:r>
          </a:p>
          <a:p>
            <a:pPr marL="200025" indent="-200025" defTabSz="685800">
              <a:spcBef>
                <a:spcPts val="150"/>
              </a:spcBef>
            </a:pPr>
            <a:r>
              <a:rPr lang="sl-SI" sz="1050" b="1" err="1">
                <a:solidFill>
                  <a:srgbClr val="3FAA96"/>
                </a:solidFill>
                <a:latin typeface="Alright Sans "/>
              </a:rPr>
              <a:t>A4</a:t>
            </a:r>
            <a:r>
              <a:rPr lang="sl-SI" sz="1050">
                <a:latin typeface="Alright Sans "/>
              </a:rPr>
              <a:t> Posodobljena priporočila za načrtovanje, izvedbo in evalvacijo PUD</a:t>
            </a:r>
          </a:p>
        </p:txBody>
      </p:sp>
      <p:sp>
        <p:nvSpPr>
          <p:cNvPr id="18" name="PoljeZBesedilom 17">
            <a:extLst>
              <a:ext uri="{FF2B5EF4-FFF2-40B4-BE49-F238E27FC236}">
                <a16:creationId xmlns:a16="http://schemas.microsoft.com/office/drawing/2014/main" id="{CC20940F-BE25-04E8-1A00-95460D93FDD0}"/>
              </a:ext>
            </a:extLst>
          </p:cNvPr>
          <p:cNvSpPr txBox="1"/>
          <p:nvPr/>
        </p:nvSpPr>
        <p:spPr>
          <a:xfrm>
            <a:off x="486000" y="3514134"/>
            <a:ext cx="3942000" cy="766877"/>
          </a:xfrm>
          <a:prstGeom prst="rect">
            <a:avLst/>
          </a:prstGeom>
          <a:noFill/>
          <a:ln>
            <a:solidFill>
              <a:srgbClr val="826DAE">
                <a:alpha val="50000"/>
              </a:srgbClr>
            </a:solidFill>
          </a:ln>
        </p:spPr>
        <p:txBody>
          <a:bodyPr wrap="square" lIns="68580" tIns="34290" rIns="68580" bIns="34290" anchor="t">
            <a:sp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800">
              <a:spcBef>
                <a:spcPts val="150"/>
              </a:spcBef>
            </a:pPr>
            <a:r>
              <a:rPr lang="sl-SI" sz="1050" b="1">
                <a:solidFill>
                  <a:srgbClr val="F03C47"/>
                </a:solidFill>
                <a:latin typeface="Alright Sans "/>
              </a:rPr>
              <a:t>A2</a:t>
            </a:r>
            <a:r>
              <a:rPr lang="sl-SI" sz="1050" b="1">
                <a:latin typeface="Alright Sans "/>
              </a:rPr>
              <a:t> </a:t>
            </a:r>
            <a:r>
              <a:rPr lang="sl-SI" sz="1050">
                <a:latin typeface="Alright Sans "/>
              </a:rPr>
              <a:t>Posodobljena priporočila za zaključevanje izobraževanja</a:t>
            </a:r>
          </a:p>
          <a:p>
            <a:pPr marL="200025" indent="-200025" defTabSz="685800">
              <a:spcBef>
                <a:spcPts val="150"/>
              </a:spcBef>
            </a:pPr>
            <a:r>
              <a:rPr lang="sl-SI" sz="1050" b="1" err="1">
                <a:solidFill>
                  <a:srgbClr val="58C8D4"/>
                </a:solidFill>
                <a:latin typeface="Alright Sans "/>
              </a:rPr>
              <a:t>A3</a:t>
            </a:r>
            <a:r>
              <a:rPr lang="sl-SI" sz="1050" b="1">
                <a:latin typeface="Alright Sans "/>
              </a:rPr>
              <a:t> </a:t>
            </a:r>
            <a:r>
              <a:rPr lang="sl-SI" sz="1050">
                <a:latin typeface="Alright Sans "/>
              </a:rPr>
              <a:t>Pripravljen predlog posodobitve verifikacije vajeniških učnih mest</a:t>
            </a:r>
          </a:p>
          <a:p>
            <a:pPr marL="200025" indent="-200025" defTabSz="685800">
              <a:spcBef>
                <a:spcPts val="150"/>
              </a:spcBef>
            </a:pPr>
            <a:r>
              <a:rPr lang="sl-SI" sz="1050" b="1" err="1">
                <a:solidFill>
                  <a:srgbClr val="7B6DAF"/>
                </a:solidFill>
                <a:latin typeface="Alright Sans "/>
              </a:rPr>
              <a:t>A6</a:t>
            </a:r>
            <a:r>
              <a:rPr lang="sl-SI" sz="1050" b="1">
                <a:latin typeface="Alright Sans "/>
              </a:rPr>
              <a:t> </a:t>
            </a:r>
            <a:r>
              <a:rPr lang="sl-SI" sz="1050">
                <a:latin typeface="Alright Sans "/>
              </a:rPr>
              <a:t>Izvedena tematska konferenca o poklicnem izobraževanju za strokovno javnost 2025</a:t>
            </a:r>
          </a:p>
        </p:txBody>
      </p:sp>
      <p:cxnSp>
        <p:nvCxnSpPr>
          <p:cNvPr id="4" name="Povezovalnik: ukrivljeno 28">
            <a:extLst>
              <a:ext uri="{FF2B5EF4-FFF2-40B4-BE49-F238E27FC236}">
                <a16:creationId xmlns:a16="http://schemas.microsoft.com/office/drawing/2014/main" id="{297F8032-0FF1-4B99-2777-1D4B91985BF8}"/>
              </a:ext>
            </a:extLst>
          </p:cNvPr>
          <p:cNvCxnSpPr>
            <a:cxnSpLocks/>
          </p:cNvCxnSpPr>
          <p:nvPr/>
        </p:nvCxnSpPr>
        <p:spPr>
          <a:xfrm rot="5400000" flipH="1" flipV="1">
            <a:off x="537745" y="2174598"/>
            <a:ext cx="459000" cy="4764"/>
          </a:xfrm>
          <a:prstGeom prst="curvedConnector3">
            <a:avLst>
              <a:gd name="adj1" fmla="val 50000"/>
            </a:avLst>
          </a:prstGeom>
          <a:ln w="38100">
            <a:solidFill>
              <a:srgbClr val="ABABAB"/>
            </a:solidFill>
            <a:tailEnd type="triangle"/>
          </a:ln>
          <a:effectLst/>
        </p:spPr>
        <p:style>
          <a:lnRef idx="2">
            <a:schemeClr val="accent1"/>
          </a:lnRef>
          <a:fillRef idx="0">
            <a:schemeClr val="accent1"/>
          </a:fillRef>
          <a:effectRef idx="1">
            <a:schemeClr val="accent1"/>
          </a:effectRef>
          <a:fontRef idx="minor">
            <a:schemeClr val="tx1"/>
          </a:fontRef>
        </p:style>
      </p:cxnSp>
      <p:sp>
        <p:nvSpPr>
          <p:cNvPr id="20" name="PoljeZBesedilom 19">
            <a:extLst>
              <a:ext uri="{FF2B5EF4-FFF2-40B4-BE49-F238E27FC236}">
                <a16:creationId xmlns:a16="http://schemas.microsoft.com/office/drawing/2014/main" id="{64B7F896-B097-5436-A400-05ACD3E2B8CA}"/>
              </a:ext>
            </a:extLst>
          </p:cNvPr>
          <p:cNvSpPr txBox="1"/>
          <p:nvPr/>
        </p:nvSpPr>
        <p:spPr>
          <a:xfrm>
            <a:off x="4860000" y="972064"/>
            <a:ext cx="3780000" cy="734816"/>
          </a:xfrm>
          <a:prstGeom prst="rect">
            <a:avLst/>
          </a:prstGeom>
          <a:noFill/>
          <a:ln>
            <a:solidFill>
              <a:srgbClr val="826DAE">
                <a:alpha val="50000"/>
              </a:srgbClr>
            </a:solidFill>
          </a:ln>
        </p:spPr>
        <p:txBody>
          <a:bodyPr wrap="square" lIns="68580" tIns="34290" rIns="68580" bIns="34290" anchor="t">
            <a:sp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00025" indent="-200025" defTabSz="685800">
              <a:spcBef>
                <a:spcPts val="150"/>
              </a:spcBef>
            </a:pPr>
            <a:r>
              <a:rPr lang="sl-SI" sz="1050" b="1">
                <a:solidFill>
                  <a:srgbClr val="EC7601"/>
                </a:solidFill>
                <a:latin typeface="Alright Sans "/>
              </a:rPr>
              <a:t>A1</a:t>
            </a:r>
            <a:r>
              <a:rPr lang="sl-SI" sz="1050" b="1">
                <a:latin typeface="Alright Sans "/>
              </a:rPr>
              <a:t> </a:t>
            </a:r>
            <a:r>
              <a:rPr lang="sl-SI" sz="1050">
                <a:latin typeface="Alright Sans "/>
              </a:rPr>
              <a:t>Revidirana </a:t>
            </a:r>
            <a:r>
              <a:rPr lang="sl-SI" sz="1050" b="1">
                <a:latin typeface="Alright Sans "/>
              </a:rPr>
              <a:t>Izhodišča</a:t>
            </a:r>
            <a:r>
              <a:rPr lang="sl-SI" sz="1050">
                <a:latin typeface="Alright Sans "/>
              </a:rPr>
              <a:t> za pripravo novih in prenovljenih srednješolskih izobraževalnih programov v PSI</a:t>
            </a:r>
          </a:p>
          <a:p>
            <a:pPr marL="200025" indent="-200025" defTabSz="685800">
              <a:spcBef>
                <a:spcPts val="150"/>
              </a:spcBef>
            </a:pPr>
            <a:r>
              <a:rPr lang="sl-SI" sz="1050" b="1" err="1">
                <a:solidFill>
                  <a:srgbClr val="234E7F"/>
                </a:solidFill>
                <a:latin typeface="Alright Sans "/>
              </a:rPr>
              <a:t>A5</a:t>
            </a:r>
            <a:r>
              <a:rPr lang="sl-SI" sz="1050" b="1">
                <a:latin typeface="Alright Sans "/>
              </a:rPr>
              <a:t> </a:t>
            </a:r>
            <a:r>
              <a:rPr lang="sl-SI" sz="1050">
                <a:latin typeface="Alright Sans "/>
              </a:rPr>
              <a:t>Pripravljene smernice za izvajanje kompetenčno naravnanega višješolskega študija</a:t>
            </a:r>
          </a:p>
        </p:txBody>
      </p:sp>
      <p:sp>
        <p:nvSpPr>
          <p:cNvPr id="26" name="PoljeZBesedilom 25">
            <a:extLst>
              <a:ext uri="{FF2B5EF4-FFF2-40B4-BE49-F238E27FC236}">
                <a16:creationId xmlns:a16="http://schemas.microsoft.com/office/drawing/2014/main" id="{0E7D45AE-5CE5-F4EC-ED8B-02E1BEF7B24C}"/>
              </a:ext>
            </a:extLst>
          </p:cNvPr>
          <p:cNvSpPr txBox="1"/>
          <p:nvPr/>
        </p:nvSpPr>
        <p:spPr>
          <a:xfrm>
            <a:off x="4860000" y="3258247"/>
            <a:ext cx="4003314" cy="1464503"/>
          </a:xfrm>
          <a:prstGeom prst="rect">
            <a:avLst/>
          </a:prstGeom>
          <a:noFill/>
          <a:ln cap="sq">
            <a:solidFill>
              <a:srgbClr val="826DAE">
                <a:alpha val="50000"/>
              </a:srgbClr>
            </a:solidFill>
            <a:miter lim="800000"/>
          </a:ln>
        </p:spPr>
        <p:txBody>
          <a:bodyPr wrap="square" lIns="68580" tIns="34290" rIns="68580" bIns="34290" anchor="t">
            <a:spAutoFit/>
          </a:bodyPr>
          <a:lst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00025" indent="-200025" defTabSz="685800">
              <a:spcBef>
                <a:spcPts val="150"/>
              </a:spcBef>
            </a:pPr>
            <a:r>
              <a:rPr lang="sl-SI" sz="1050" b="1">
                <a:solidFill>
                  <a:srgbClr val="EC7601"/>
                </a:solidFill>
                <a:latin typeface="Alright Sans "/>
              </a:rPr>
              <a:t>A1</a:t>
            </a:r>
            <a:r>
              <a:rPr lang="sl-SI" sz="1050" b="1">
                <a:latin typeface="Alright Sans "/>
              </a:rPr>
              <a:t> </a:t>
            </a:r>
            <a:r>
              <a:rPr lang="sl-SI" sz="1050">
                <a:latin typeface="Alright Sans "/>
              </a:rPr>
              <a:t>Prenovljenih </a:t>
            </a:r>
            <a:r>
              <a:rPr lang="sl-SI" sz="1050" b="1">
                <a:solidFill>
                  <a:srgbClr val="F38314"/>
                </a:solidFill>
                <a:latin typeface="Alright Sans "/>
              </a:rPr>
              <a:t>25 programov srednješolskega PSI</a:t>
            </a:r>
            <a:r>
              <a:rPr lang="sl-SI" sz="1050">
                <a:solidFill>
                  <a:srgbClr val="F38314"/>
                </a:solidFill>
                <a:latin typeface="Alright Sans "/>
              </a:rPr>
              <a:t> </a:t>
            </a:r>
            <a:r>
              <a:rPr lang="sl-SI" sz="1050">
                <a:latin typeface="Alright Sans "/>
              </a:rPr>
              <a:t>(vključno s 5 pilotnimi programi)</a:t>
            </a:r>
          </a:p>
          <a:p>
            <a:pPr marL="200025" indent="-200025" defTabSz="685800">
              <a:spcBef>
                <a:spcPts val="150"/>
              </a:spcBef>
            </a:pPr>
            <a:r>
              <a:rPr lang="sl-SI" sz="1050" b="1">
                <a:solidFill>
                  <a:srgbClr val="58C8D4"/>
                </a:solidFill>
                <a:latin typeface="Alright Sans "/>
              </a:rPr>
              <a:t>A3</a:t>
            </a:r>
            <a:r>
              <a:rPr lang="sl-SI" sz="1050" b="1">
                <a:latin typeface="Alright Sans "/>
              </a:rPr>
              <a:t> </a:t>
            </a:r>
            <a:r>
              <a:rPr lang="sl-SI" sz="1050">
                <a:latin typeface="Alright Sans "/>
              </a:rPr>
              <a:t>Razvita metodično didaktična podpora (model) za izvajanje praktičnega izobraževanja v podjetjih s primeri dobrih praks</a:t>
            </a:r>
          </a:p>
          <a:p>
            <a:pPr marL="200025" indent="-200025" defTabSz="685800">
              <a:spcBef>
                <a:spcPts val="150"/>
              </a:spcBef>
            </a:pPr>
            <a:r>
              <a:rPr lang="sl-SI" sz="1050" b="1">
                <a:solidFill>
                  <a:srgbClr val="3FAA96"/>
                </a:solidFill>
                <a:latin typeface="Alright Sans "/>
              </a:rPr>
              <a:t>A4</a:t>
            </a:r>
            <a:r>
              <a:rPr lang="sl-SI" sz="1050" b="1">
                <a:latin typeface="Alright Sans "/>
              </a:rPr>
              <a:t> </a:t>
            </a:r>
            <a:r>
              <a:rPr lang="sl-SI" sz="1050">
                <a:latin typeface="Alright Sans "/>
              </a:rPr>
              <a:t>Izvedena evalvacija vzpostavljenih in digitalno podprtih učnih mest</a:t>
            </a:r>
          </a:p>
          <a:p>
            <a:pPr marL="200025" indent="-200025" defTabSz="685800">
              <a:spcBef>
                <a:spcPts val="150"/>
              </a:spcBef>
            </a:pPr>
            <a:r>
              <a:rPr lang="sl-SI" sz="1050" b="1">
                <a:solidFill>
                  <a:srgbClr val="234E7F"/>
                </a:solidFill>
                <a:latin typeface="Alright Sans "/>
              </a:rPr>
              <a:t>A5</a:t>
            </a:r>
            <a:r>
              <a:rPr lang="sl-SI" sz="1050" b="1">
                <a:latin typeface="Alright Sans "/>
              </a:rPr>
              <a:t> </a:t>
            </a:r>
            <a:r>
              <a:rPr lang="sl-SI" sz="1050">
                <a:latin typeface="Alright Sans "/>
              </a:rPr>
              <a:t>Prenovljenih </a:t>
            </a:r>
            <a:r>
              <a:rPr lang="sl-SI" sz="1050" b="1">
                <a:solidFill>
                  <a:srgbClr val="234E7F"/>
                </a:solidFill>
                <a:latin typeface="Alright Sans "/>
              </a:rPr>
              <a:t>16 višješolskih študijskih programov</a:t>
            </a:r>
          </a:p>
          <a:p>
            <a:pPr marL="200025" indent="-200025" defTabSz="685800">
              <a:spcBef>
                <a:spcPts val="150"/>
              </a:spcBef>
            </a:pPr>
            <a:r>
              <a:rPr lang="sl-SI" sz="1050" b="1">
                <a:solidFill>
                  <a:srgbClr val="7B6DAF"/>
                </a:solidFill>
                <a:latin typeface="Alright Sans "/>
              </a:rPr>
              <a:t>A6</a:t>
            </a:r>
            <a:r>
              <a:rPr lang="sl-SI" sz="1050" b="1">
                <a:latin typeface="Alright Sans "/>
              </a:rPr>
              <a:t> </a:t>
            </a:r>
            <a:r>
              <a:rPr lang="sl-SI" sz="1050">
                <a:latin typeface="Alright Sans "/>
              </a:rPr>
              <a:t>Izvedena tematska konferenca o poklicnem izobraževanju za strokovno javnost 2026</a:t>
            </a:r>
          </a:p>
        </p:txBody>
      </p:sp>
      <p:cxnSp>
        <p:nvCxnSpPr>
          <p:cNvPr id="27" name="Povezovalnik: ukrivljeno 28">
            <a:extLst>
              <a:ext uri="{FF2B5EF4-FFF2-40B4-BE49-F238E27FC236}">
                <a16:creationId xmlns:a16="http://schemas.microsoft.com/office/drawing/2014/main" id="{1EE35498-BFA0-570B-25A9-651DAF469026}"/>
              </a:ext>
            </a:extLst>
          </p:cNvPr>
          <p:cNvCxnSpPr>
            <a:cxnSpLocks/>
          </p:cNvCxnSpPr>
          <p:nvPr/>
        </p:nvCxnSpPr>
        <p:spPr>
          <a:xfrm rot="5400000" flipH="1" flipV="1">
            <a:off x="4638788" y="2085813"/>
            <a:ext cx="594000" cy="4764"/>
          </a:xfrm>
          <a:prstGeom prst="curvedConnector3">
            <a:avLst>
              <a:gd name="adj1" fmla="val 50000"/>
            </a:avLst>
          </a:prstGeom>
          <a:ln w="38100">
            <a:solidFill>
              <a:srgbClr val="ABABAB"/>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0" name="Povezovalnik: ukrivljeno 28">
            <a:extLst>
              <a:ext uri="{FF2B5EF4-FFF2-40B4-BE49-F238E27FC236}">
                <a16:creationId xmlns:a16="http://schemas.microsoft.com/office/drawing/2014/main" id="{0DFEF18C-DFB1-0B27-8711-43AA2A2FE3C0}"/>
              </a:ext>
            </a:extLst>
          </p:cNvPr>
          <p:cNvCxnSpPr>
            <a:cxnSpLocks/>
          </p:cNvCxnSpPr>
          <p:nvPr/>
        </p:nvCxnSpPr>
        <p:spPr>
          <a:xfrm rot="16200000" flipH="1">
            <a:off x="3548852" y="3092391"/>
            <a:ext cx="675000" cy="2803"/>
          </a:xfrm>
          <a:prstGeom prst="curvedConnector3">
            <a:avLst>
              <a:gd name="adj1" fmla="val 50000"/>
            </a:avLst>
          </a:prstGeom>
          <a:ln w="38100">
            <a:solidFill>
              <a:srgbClr val="ABABAB"/>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1" name="Povezovalnik: ukrivljeno 28">
            <a:extLst>
              <a:ext uri="{FF2B5EF4-FFF2-40B4-BE49-F238E27FC236}">
                <a16:creationId xmlns:a16="http://schemas.microsoft.com/office/drawing/2014/main" id="{0DFEF18C-DFB1-0B27-8711-43AA2A2FE3C0}"/>
              </a:ext>
            </a:extLst>
          </p:cNvPr>
          <p:cNvCxnSpPr>
            <a:cxnSpLocks/>
          </p:cNvCxnSpPr>
          <p:nvPr/>
        </p:nvCxnSpPr>
        <p:spPr>
          <a:xfrm rot="16200000" flipH="1">
            <a:off x="5775156" y="2965556"/>
            <a:ext cx="405000" cy="2803"/>
          </a:xfrm>
          <a:prstGeom prst="curvedConnector3">
            <a:avLst>
              <a:gd name="adj1" fmla="val 50000"/>
            </a:avLst>
          </a:prstGeom>
          <a:ln w="38100">
            <a:solidFill>
              <a:srgbClr val="ABABAB"/>
            </a:solidFill>
            <a:tailEnd type="triangle"/>
          </a:ln>
          <a:effectLst/>
        </p:spPr>
        <p:style>
          <a:lnRef idx="2">
            <a:schemeClr val="accent1"/>
          </a:lnRef>
          <a:fillRef idx="0">
            <a:schemeClr val="accent1"/>
          </a:fillRef>
          <a:effectRef idx="1">
            <a:schemeClr val="accent1"/>
          </a:effectRef>
          <a:fontRef idx="minor">
            <a:schemeClr val="tx1"/>
          </a:fontRef>
        </p:style>
      </p:cxnSp>
      <p:sp>
        <p:nvSpPr>
          <p:cNvPr id="12" name="Google Shape;80;p16">
            <a:extLst>
              <a:ext uri="{FF2B5EF4-FFF2-40B4-BE49-F238E27FC236}">
                <a16:creationId xmlns:a16="http://schemas.microsoft.com/office/drawing/2014/main" id="{B073E654-2FE9-60C1-5338-B556885A66F2}"/>
              </a:ext>
            </a:extLst>
          </p:cNvPr>
          <p:cNvSpPr txBox="1">
            <a:spLocks/>
          </p:cNvSpPr>
          <p:nvPr/>
        </p:nvSpPr>
        <p:spPr>
          <a:xfrm>
            <a:off x="491262" y="239712"/>
            <a:ext cx="8164600" cy="44097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sl-SI" sz="1500" b="1" err="1">
                <a:solidFill>
                  <a:srgbClr val="7B6DAF"/>
                </a:solidFill>
                <a:latin typeface="Roboto"/>
                <a:ea typeface="Roboto"/>
                <a:cs typeface="Roboto"/>
              </a:rPr>
              <a:t>Časovnica</a:t>
            </a:r>
            <a:endParaRPr lang="en-US" err="1"/>
          </a:p>
        </p:txBody>
      </p:sp>
      <p:pic>
        <p:nvPicPr>
          <p:cNvPr id="5" name="Slika 4">
            <a:extLst>
              <a:ext uri="{FF2B5EF4-FFF2-40B4-BE49-F238E27FC236}">
                <a16:creationId xmlns:a16="http://schemas.microsoft.com/office/drawing/2014/main" id="{BDA7C522-6B91-22E2-1DDA-69D9AECB08E6}"/>
              </a:ext>
            </a:extLst>
          </p:cNvPr>
          <p:cNvPicPr>
            <a:picLocks noChangeAspect="1"/>
          </p:cNvPicPr>
          <p:nvPr/>
        </p:nvPicPr>
        <p:blipFill>
          <a:blip r:embed="rId3"/>
          <a:stretch>
            <a:fillRect/>
          </a:stretch>
        </p:blipFill>
        <p:spPr>
          <a:xfrm>
            <a:off x="7791564" y="1"/>
            <a:ext cx="1352436" cy="972064"/>
          </a:xfrm>
          <a:prstGeom prst="rect">
            <a:avLst/>
          </a:prstGeom>
        </p:spPr>
      </p:pic>
    </p:spTree>
    <p:extLst>
      <p:ext uri="{BB962C8B-B14F-4D97-AF65-F5344CB8AC3E}">
        <p14:creationId xmlns:p14="http://schemas.microsoft.com/office/powerpoint/2010/main" val="24043141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80" name="Google Shape;80;p16"/>
          <p:cNvSpPr txBox="1">
            <a:spLocks noGrp="1"/>
          </p:cNvSpPr>
          <p:nvPr>
            <p:ph type="body" idx="1"/>
          </p:nvPr>
        </p:nvSpPr>
        <p:spPr>
          <a:xfrm>
            <a:off x="1391715" y="1067966"/>
            <a:ext cx="5079595" cy="1087190"/>
          </a:xfrm>
          <a:prstGeom prst="rect">
            <a:avLst/>
          </a:prstGeom>
        </p:spPr>
        <p:txBody>
          <a:bodyPr spcFirstLastPara="1" wrap="square" lIns="91425" tIns="91425" rIns="91425" bIns="91425" anchor="t" anchorCtr="0">
            <a:spAutoFit/>
          </a:bodyPr>
          <a:lstStyle/>
          <a:p>
            <a:pPr>
              <a:lnSpc>
                <a:spcPct val="114999"/>
              </a:lnSpc>
              <a:buNone/>
            </a:pPr>
            <a:r>
              <a:rPr lang="sl-SI" sz="1500" b="1">
                <a:solidFill>
                  <a:srgbClr val="7B6DAF"/>
                </a:solidFill>
                <a:latin typeface="Roboto"/>
                <a:ea typeface="Roboto"/>
                <a:cs typeface="Roboto"/>
              </a:rPr>
              <a:t>Prenova Izhodišč!</a:t>
            </a:r>
            <a:endParaRPr lang="sl-SI">
              <a:solidFill>
                <a:srgbClr val="595959"/>
              </a:solidFill>
              <a:ea typeface="Roboto"/>
            </a:endParaRPr>
          </a:p>
          <a:p>
            <a:pPr marL="114300" indent="0">
              <a:lnSpc>
                <a:spcPct val="114999"/>
              </a:lnSpc>
              <a:buNone/>
            </a:pPr>
            <a:r>
              <a:rPr lang="sl-SI" sz="1200">
                <a:solidFill>
                  <a:srgbClr val="000000"/>
                </a:solidFill>
                <a:ea typeface="Roboto"/>
              </a:rPr>
              <a:t>V okviru projekta Modernizacija srednjega poklicnega in strokovnega izobraževanja, vključno z vajeništvom, prenova višješolskih študijskih programov ter vzpostavitev digitalno podprtih učnih mest 2022–2026.</a:t>
            </a:r>
            <a:endParaRPr lang="sl-SI"/>
          </a:p>
        </p:txBody>
      </p:sp>
      <p:sp>
        <p:nvSpPr>
          <p:cNvPr id="3" name="Google Shape;71;p15">
            <a:extLst>
              <a:ext uri="{FF2B5EF4-FFF2-40B4-BE49-F238E27FC236}">
                <a16:creationId xmlns:a16="http://schemas.microsoft.com/office/drawing/2014/main" id="{814AE2AC-4EAA-361A-2CE4-186CBFC7AF33}"/>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a:solidFill>
                  <a:schemeClr val="tx1">
                    <a:lumMod val="65000"/>
                    <a:lumOff val="35000"/>
                  </a:schemeClr>
                </a:solidFill>
                <a:latin typeface="Roboto"/>
                <a:ea typeface="Roboto"/>
                <a:cs typeface="Roboto"/>
                <a:sym typeface="Roboto"/>
              </a:rPr>
              <a:t>3. letni posvet </a:t>
            </a:r>
            <a:br>
              <a:rPr lang="sl-SI" sz="1200" b="1">
                <a:solidFill>
                  <a:schemeClr val="tx1">
                    <a:lumMod val="65000"/>
                    <a:lumOff val="35000"/>
                  </a:schemeClr>
                </a:solidFill>
                <a:latin typeface="Roboto"/>
                <a:ea typeface="Roboto"/>
                <a:cs typeface="Roboto"/>
                <a:sym typeface="Roboto"/>
              </a:rPr>
            </a:br>
            <a:r>
              <a:rPr lang="sl-SI" sz="1200" b="1">
                <a:solidFill>
                  <a:schemeClr val="tx1">
                    <a:lumMod val="65000"/>
                    <a:lumOff val="35000"/>
                  </a:schemeClr>
                </a:solidFill>
                <a:latin typeface="Roboto"/>
                <a:ea typeface="Roboto"/>
                <a:cs typeface="Roboto"/>
                <a:sym typeface="Roboto"/>
              </a:rPr>
              <a:t>o višjem strokovnem izobraževanju</a:t>
            </a:r>
            <a:endParaRPr sz="1200" b="1">
              <a:solidFill>
                <a:schemeClr val="tx1">
                  <a:lumMod val="65000"/>
                  <a:lumOff val="35000"/>
                </a:schemeClr>
              </a:solidFill>
              <a:latin typeface="Roboto"/>
              <a:ea typeface="Roboto"/>
              <a:cs typeface="Roboto"/>
              <a:sym typeface="Roboto"/>
            </a:endParaRPr>
          </a:p>
        </p:txBody>
      </p:sp>
      <p:sp>
        <p:nvSpPr>
          <p:cNvPr id="6" name="Google Shape;80;p16">
            <a:extLst>
              <a:ext uri="{FF2B5EF4-FFF2-40B4-BE49-F238E27FC236}">
                <a16:creationId xmlns:a16="http://schemas.microsoft.com/office/drawing/2014/main" id="{A648A76E-0083-5641-81EC-0E54555EBA29}"/>
              </a:ext>
            </a:extLst>
          </p:cNvPr>
          <p:cNvSpPr txBox="1">
            <a:spLocks/>
          </p:cNvSpPr>
          <p:nvPr/>
        </p:nvSpPr>
        <p:spPr>
          <a:xfrm>
            <a:off x="5245792" y="2285078"/>
            <a:ext cx="3339613" cy="1777379"/>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a:lnSpc>
                <a:spcPct val="114999"/>
              </a:lnSpc>
            </a:pPr>
            <a:r>
              <a:rPr lang="sl-SI" sz="1500">
                <a:solidFill>
                  <a:srgbClr val="000000"/>
                </a:solidFill>
                <a:ea typeface="Roboto"/>
              </a:rPr>
              <a:t>Analize</a:t>
            </a:r>
            <a:endParaRPr lang="sl-SI">
              <a:solidFill>
                <a:srgbClr val="595959"/>
              </a:solidFill>
              <a:ea typeface="Roboto"/>
            </a:endParaRPr>
          </a:p>
          <a:p>
            <a:pPr>
              <a:lnSpc>
                <a:spcPct val="114999"/>
              </a:lnSpc>
            </a:pPr>
            <a:r>
              <a:rPr lang="sl-SI" sz="1500">
                <a:solidFill>
                  <a:srgbClr val="000000"/>
                </a:solidFill>
                <a:ea typeface="Roboto"/>
              </a:rPr>
              <a:t>Evalvacije</a:t>
            </a:r>
            <a:endParaRPr lang="sl-SI"/>
          </a:p>
          <a:p>
            <a:pPr>
              <a:lnSpc>
                <a:spcPct val="114999"/>
              </a:lnSpc>
            </a:pPr>
            <a:r>
              <a:rPr lang="sl-SI" sz="1500">
                <a:solidFill>
                  <a:srgbClr val="000000"/>
                </a:solidFill>
                <a:ea typeface="Roboto"/>
              </a:rPr>
              <a:t>Študije</a:t>
            </a:r>
            <a:endParaRPr lang="sl-SI">
              <a:solidFill>
                <a:srgbClr val="595959"/>
              </a:solidFill>
              <a:ea typeface="Roboto"/>
            </a:endParaRPr>
          </a:p>
          <a:p>
            <a:pPr>
              <a:lnSpc>
                <a:spcPct val="114999"/>
              </a:lnSpc>
            </a:pPr>
            <a:r>
              <a:rPr lang="sl-SI" sz="1500">
                <a:solidFill>
                  <a:srgbClr val="000000"/>
                </a:solidFill>
                <a:ea typeface="Roboto"/>
              </a:rPr>
              <a:t>Priprave modela prenove</a:t>
            </a:r>
            <a:endParaRPr lang="sl-SI"/>
          </a:p>
          <a:p>
            <a:pPr>
              <a:lnSpc>
                <a:spcPct val="114999"/>
              </a:lnSpc>
            </a:pPr>
            <a:r>
              <a:rPr lang="sl-SI" sz="1500">
                <a:solidFill>
                  <a:srgbClr val="000000"/>
                </a:solidFill>
                <a:ea typeface="Roboto"/>
              </a:rPr>
              <a:t>Vključevanje partnerjev</a:t>
            </a:r>
            <a:endParaRPr lang="sl-SI">
              <a:solidFill>
                <a:srgbClr val="595959"/>
              </a:solidFill>
              <a:ea typeface="Roboto"/>
            </a:endParaRPr>
          </a:p>
          <a:p>
            <a:pPr>
              <a:lnSpc>
                <a:spcPct val="114999"/>
              </a:lnSpc>
            </a:pPr>
            <a:r>
              <a:rPr lang="sl-SI" sz="1500">
                <a:solidFill>
                  <a:srgbClr val="000000"/>
                </a:solidFill>
                <a:ea typeface="Roboto"/>
              </a:rPr>
              <a:t>Sodelovanje z izvajalci</a:t>
            </a:r>
            <a:endParaRPr lang="sl-SI"/>
          </a:p>
        </p:txBody>
      </p:sp>
      <p:sp>
        <p:nvSpPr>
          <p:cNvPr id="5" name="Puščica: desno 7">
            <a:extLst>
              <a:ext uri="{FF2B5EF4-FFF2-40B4-BE49-F238E27FC236}">
                <a16:creationId xmlns:a16="http://schemas.microsoft.com/office/drawing/2014/main" id="{6C33BB7D-3AE1-4DED-8A1A-CB3A86F5E7B8}"/>
              </a:ext>
            </a:extLst>
          </p:cNvPr>
          <p:cNvSpPr/>
          <p:nvPr/>
        </p:nvSpPr>
        <p:spPr>
          <a:xfrm>
            <a:off x="4497818" y="3070543"/>
            <a:ext cx="579508" cy="476862"/>
          </a:xfrm>
          <a:prstGeom prst="rightArrow">
            <a:avLst/>
          </a:prstGeom>
          <a:solidFill>
            <a:srgbClr val="7B6DAF"/>
          </a:solidFill>
          <a:ln>
            <a:solidFill>
              <a:srgbClr val="7B6DAF"/>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sl-S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l-SI">
              <a:latin typeface="Alright Sans "/>
            </a:endParaRPr>
          </a:p>
        </p:txBody>
      </p:sp>
      <p:grpSp>
        <p:nvGrpSpPr>
          <p:cNvPr id="10" name="Group 9">
            <a:extLst>
              <a:ext uri="{FF2B5EF4-FFF2-40B4-BE49-F238E27FC236}">
                <a16:creationId xmlns:a16="http://schemas.microsoft.com/office/drawing/2014/main" id="{458B88D3-038E-0D1F-13D6-5419FBCADE4C}"/>
              </a:ext>
            </a:extLst>
          </p:cNvPr>
          <p:cNvGrpSpPr/>
          <p:nvPr/>
        </p:nvGrpSpPr>
        <p:grpSpPr>
          <a:xfrm>
            <a:off x="495953" y="4572000"/>
            <a:ext cx="8195430" cy="384718"/>
            <a:chOff x="636871" y="4572000"/>
            <a:chExt cx="8195430" cy="384718"/>
          </a:xfrm>
        </p:grpSpPr>
        <p:pic>
          <p:nvPicPr>
            <p:cNvPr id="8" name="Google Shape;57;p13">
              <a:extLst>
                <a:ext uri="{FF2B5EF4-FFF2-40B4-BE49-F238E27FC236}">
                  <a16:creationId xmlns:a16="http://schemas.microsoft.com/office/drawing/2014/main" id="{BDE6279D-39C2-06C9-006C-5D68703E1FBB}"/>
                </a:ext>
              </a:extLst>
            </p:cNvPr>
            <p:cNvPicPr preferRelativeResize="0"/>
            <p:nvPr/>
          </p:nvPicPr>
          <p:blipFill>
            <a:blip r:embed="rId3">
              <a:alphaModFix/>
            </a:blip>
            <a:stretch>
              <a:fillRect/>
            </a:stretch>
          </p:blipFill>
          <p:spPr>
            <a:xfrm>
              <a:off x="8103220" y="4572000"/>
              <a:ext cx="729081" cy="354949"/>
            </a:xfrm>
            <a:prstGeom prst="rect">
              <a:avLst/>
            </a:prstGeom>
            <a:noFill/>
            <a:ln>
              <a:noFill/>
            </a:ln>
          </p:spPr>
        </p:pic>
        <p:pic>
          <p:nvPicPr>
            <p:cNvPr id="9" name="Picture 8" descr="A black and white flag with stars&#10;&#10;Description automatically generated">
              <a:extLst>
                <a:ext uri="{FF2B5EF4-FFF2-40B4-BE49-F238E27FC236}">
                  <a16:creationId xmlns:a16="http://schemas.microsoft.com/office/drawing/2014/main" id="{AE803051-B550-F796-D30C-4CA0BF3659E4}"/>
                </a:ext>
              </a:extLst>
            </p:cNvPr>
            <p:cNvPicPr>
              <a:picLocks noChangeAspect="1"/>
            </p:cNvPicPr>
            <p:nvPr/>
          </p:nvPicPr>
          <p:blipFill>
            <a:blip r:embed="rId4"/>
            <a:stretch>
              <a:fillRect/>
            </a:stretch>
          </p:blipFill>
          <p:spPr>
            <a:xfrm>
              <a:off x="636871" y="4610035"/>
              <a:ext cx="7309719" cy="346683"/>
            </a:xfrm>
            <a:prstGeom prst="rect">
              <a:avLst/>
            </a:prstGeom>
          </p:spPr>
        </p:pic>
      </p:grpSp>
      <p:pic>
        <p:nvPicPr>
          <p:cNvPr id="11" name="Picture 10" descr="A00-30">
            <a:extLst>
              <a:ext uri="{FF2B5EF4-FFF2-40B4-BE49-F238E27FC236}">
                <a16:creationId xmlns:a16="http://schemas.microsoft.com/office/drawing/2014/main" id="{8A05B5B2-9384-4D59-0AD2-CDC4CDE207E3}"/>
              </a:ext>
            </a:extLst>
          </p:cNvPr>
          <p:cNvPicPr>
            <a:picLocks noChangeAspect="1"/>
          </p:cNvPicPr>
          <p:nvPr/>
        </p:nvPicPr>
        <p:blipFill>
          <a:blip r:embed="rId5"/>
          <a:stretch>
            <a:fillRect/>
          </a:stretch>
        </p:blipFill>
        <p:spPr>
          <a:xfrm>
            <a:off x="448263" y="1078478"/>
            <a:ext cx="1076325" cy="1076325"/>
          </a:xfrm>
          <a:prstGeom prst="rect">
            <a:avLst/>
          </a:prstGeom>
        </p:spPr>
      </p:pic>
      <p:sp>
        <p:nvSpPr>
          <p:cNvPr id="13" name="Google Shape;80;p16">
            <a:extLst>
              <a:ext uri="{FF2B5EF4-FFF2-40B4-BE49-F238E27FC236}">
                <a16:creationId xmlns:a16="http://schemas.microsoft.com/office/drawing/2014/main" id="{958AA9D4-45CF-BC30-1D95-DEE95413CA64}"/>
              </a:ext>
            </a:extLst>
          </p:cNvPr>
          <p:cNvSpPr txBox="1">
            <a:spLocks/>
          </p:cNvSpPr>
          <p:nvPr/>
        </p:nvSpPr>
        <p:spPr>
          <a:xfrm>
            <a:off x="314998" y="2668688"/>
            <a:ext cx="5079595" cy="1246465"/>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lnSpc>
                <a:spcPct val="114999"/>
              </a:lnSpc>
              <a:buFont typeface="Arial"/>
              <a:buNone/>
            </a:pPr>
            <a:r>
              <a:rPr lang="sl-SI" sz="1500" b="1">
                <a:solidFill>
                  <a:srgbClr val="7B6DAF"/>
                </a:solidFill>
                <a:latin typeface="Roboto"/>
                <a:ea typeface="Roboto"/>
                <a:cs typeface="Roboto"/>
              </a:rPr>
              <a:t>Prenova programov</a:t>
            </a:r>
            <a:endParaRPr lang="en-US"/>
          </a:p>
          <a:p>
            <a:pPr>
              <a:lnSpc>
                <a:spcPct val="114999"/>
              </a:lnSpc>
            </a:pPr>
            <a:r>
              <a:rPr lang="sl-SI" sz="1500">
                <a:solidFill>
                  <a:srgbClr val="000000"/>
                </a:solidFill>
                <a:ea typeface="Roboto"/>
              </a:rPr>
              <a:t>5 programov srednjega PSI do 2024 in</a:t>
            </a:r>
            <a:endParaRPr lang="sl-SI">
              <a:solidFill>
                <a:srgbClr val="595959"/>
              </a:solidFill>
              <a:ea typeface="Roboto"/>
            </a:endParaRPr>
          </a:p>
          <a:p>
            <a:pPr>
              <a:lnSpc>
                <a:spcPct val="114999"/>
              </a:lnSpc>
            </a:pPr>
            <a:r>
              <a:rPr lang="sl-SI" sz="1500">
                <a:solidFill>
                  <a:srgbClr val="000000"/>
                </a:solidFill>
                <a:ea typeface="Roboto"/>
              </a:rPr>
              <a:t>20 programov srednjega PSI do 2026</a:t>
            </a:r>
            <a:endParaRPr lang="sl-SI">
              <a:solidFill>
                <a:srgbClr val="595959"/>
              </a:solidFill>
              <a:ea typeface="Roboto"/>
            </a:endParaRPr>
          </a:p>
          <a:p>
            <a:pPr>
              <a:lnSpc>
                <a:spcPct val="114999"/>
              </a:lnSpc>
            </a:pPr>
            <a:r>
              <a:rPr lang="sl-SI" sz="1500" b="1">
                <a:solidFill>
                  <a:srgbClr val="7B6DAF"/>
                </a:solidFill>
                <a:ea typeface="Roboto"/>
              </a:rPr>
              <a:t>16 programov</a:t>
            </a:r>
            <a:r>
              <a:rPr lang="sl-SI" sz="1500">
                <a:solidFill>
                  <a:srgbClr val="000000"/>
                </a:solidFill>
                <a:ea typeface="Roboto"/>
              </a:rPr>
              <a:t> višjega VSI do 2026</a:t>
            </a:r>
            <a:endParaRPr lang="sl-SI"/>
          </a:p>
        </p:txBody>
      </p:sp>
      <p:pic>
        <p:nvPicPr>
          <p:cNvPr id="2" name="Slika 1">
            <a:extLst>
              <a:ext uri="{FF2B5EF4-FFF2-40B4-BE49-F238E27FC236}">
                <a16:creationId xmlns:a16="http://schemas.microsoft.com/office/drawing/2014/main" id="{CFE78DAC-C85C-9EC4-8722-425D27A712F4}"/>
              </a:ext>
            </a:extLst>
          </p:cNvPr>
          <p:cNvPicPr>
            <a:picLocks noChangeAspect="1"/>
          </p:cNvPicPr>
          <p:nvPr/>
        </p:nvPicPr>
        <p:blipFill>
          <a:blip r:embed="rId6"/>
          <a:stretch>
            <a:fillRect/>
          </a:stretch>
        </p:blipFill>
        <p:spPr>
          <a:xfrm>
            <a:off x="5827489" y="0"/>
            <a:ext cx="3316511" cy="2383743"/>
          </a:xfrm>
          <a:prstGeom prst="rect">
            <a:avLst/>
          </a:prstGeom>
        </p:spPr>
      </p:pic>
    </p:spTree>
    <p:extLst>
      <p:ext uri="{BB962C8B-B14F-4D97-AF65-F5344CB8AC3E}">
        <p14:creationId xmlns:p14="http://schemas.microsoft.com/office/powerpoint/2010/main" val="3871742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80" name="Google Shape;80;p16"/>
          <p:cNvSpPr txBox="1">
            <a:spLocks noGrp="1"/>
          </p:cNvSpPr>
          <p:nvPr>
            <p:ph type="body" idx="1"/>
          </p:nvPr>
        </p:nvSpPr>
        <p:spPr>
          <a:xfrm>
            <a:off x="311345" y="1075795"/>
            <a:ext cx="4370587" cy="3182791"/>
          </a:xfrm>
          <a:prstGeom prst="rect">
            <a:avLst/>
          </a:prstGeom>
        </p:spPr>
        <p:txBody>
          <a:bodyPr spcFirstLastPara="1" wrap="square" lIns="91425" tIns="91425" rIns="91425" bIns="91425" anchor="t" anchorCtr="0">
            <a:noAutofit/>
          </a:bodyPr>
          <a:lstStyle/>
          <a:p>
            <a:pPr marL="0" indent="0">
              <a:lnSpc>
                <a:spcPct val="100000"/>
              </a:lnSpc>
              <a:buNone/>
            </a:pPr>
            <a:r>
              <a:rPr lang="sl-SI" sz="1500" b="1">
                <a:solidFill>
                  <a:srgbClr val="7B6DAF"/>
                </a:solidFill>
                <a:latin typeface="Roboto"/>
                <a:ea typeface="Roboto"/>
                <a:cs typeface="Roboto"/>
              </a:rPr>
              <a:t>Sistemska analiza</a:t>
            </a:r>
          </a:p>
          <a:p>
            <a:pPr marL="0" indent="0">
              <a:lnSpc>
                <a:spcPct val="100000"/>
              </a:lnSpc>
              <a:buNone/>
            </a:pPr>
            <a:r>
              <a:rPr lang="sl-SI" sz="1500" dirty="0">
                <a:solidFill>
                  <a:srgbClr val="000000"/>
                </a:solidFill>
                <a:latin typeface="Roboto"/>
                <a:ea typeface="Roboto"/>
                <a:cs typeface="Roboto"/>
              </a:rPr>
              <a:t>Na podlagi različnih virov pripravljen pregled značilnosti in izzivov VSI</a:t>
            </a:r>
            <a:endParaRPr lang="sl-SI" sz="1500" dirty="0">
              <a:solidFill>
                <a:srgbClr val="595959"/>
              </a:solidFill>
              <a:latin typeface="Roboto"/>
              <a:ea typeface="Roboto"/>
              <a:cs typeface="Roboto"/>
            </a:endParaRPr>
          </a:p>
          <a:p>
            <a:pPr marL="285750" indent="-285750">
              <a:lnSpc>
                <a:spcPct val="100000"/>
              </a:lnSpc>
            </a:pPr>
            <a:r>
              <a:rPr lang="sl-SI" sz="1500" dirty="0">
                <a:solidFill>
                  <a:srgbClr val="000000"/>
                </a:solidFill>
                <a:latin typeface="Roboto"/>
                <a:ea typeface="Roboto"/>
                <a:cs typeface="Roboto"/>
              </a:rPr>
              <a:t>zbrani so podatki o programih. </a:t>
            </a:r>
            <a:endParaRPr lang="sl-SI" sz="1500" dirty="0">
              <a:solidFill>
                <a:srgbClr val="595959"/>
              </a:solidFill>
              <a:latin typeface="Roboto"/>
              <a:ea typeface="Roboto"/>
              <a:cs typeface="Roboto"/>
            </a:endParaRPr>
          </a:p>
          <a:p>
            <a:pPr marL="0" indent="0">
              <a:lnSpc>
                <a:spcPct val="100000"/>
              </a:lnSpc>
              <a:buNone/>
            </a:pPr>
            <a:endParaRPr lang="sl-SI" sz="1500">
              <a:solidFill>
                <a:srgbClr val="000000"/>
              </a:solidFill>
              <a:latin typeface="Roboto"/>
              <a:ea typeface="Roboto"/>
              <a:cs typeface="Roboto"/>
            </a:endParaRPr>
          </a:p>
          <a:p>
            <a:pPr marL="0" indent="0">
              <a:lnSpc>
                <a:spcPct val="100000"/>
              </a:lnSpc>
              <a:buNone/>
            </a:pPr>
            <a:endParaRPr lang="sl-SI" sz="1500">
              <a:solidFill>
                <a:srgbClr val="000000"/>
              </a:solidFill>
              <a:latin typeface="Roboto"/>
              <a:ea typeface="Roboto"/>
              <a:cs typeface="Roboto"/>
            </a:endParaRPr>
          </a:p>
          <a:p>
            <a:pPr marL="0" indent="0">
              <a:lnSpc>
                <a:spcPct val="100000"/>
              </a:lnSpc>
              <a:buNone/>
            </a:pPr>
            <a:endParaRPr lang="sl-SI" sz="1500">
              <a:solidFill>
                <a:srgbClr val="000000"/>
              </a:solidFill>
              <a:latin typeface="Roboto"/>
              <a:ea typeface="Roboto"/>
              <a:cs typeface="Roboto"/>
            </a:endParaRPr>
          </a:p>
          <a:p>
            <a:pPr marL="0" indent="0">
              <a:lnSpc>
                <a:spcPct val="100000"/>
              </a:lnSpc>
              <a:buNone/>
            </a:pPr>
            <a:r>
              <a:rPr lang="sl-SI" sz="1500" b="1">
                <a:solidFill>
                  <a:srgbClr val="7B6DAF"/>
                </a:solidFill>
                <a:latin typeface="Roboto"/>
                <a:ea typeface="Roboto"/>
                <a:cs typeface="Roboto"/>
              </a:rPr>
              <a:t>Vključevanje ključnih kompetenc v višješolske študijske programe</a:t>
            </a:r>
          </a:p>
          <a:p>
            <a:pPr marL="0" indent="0">
              <a:lnSpc>
                <a:spcPct val="100000"/>
              </a:lnSpc>
              <a:buNone/>
            </a:pPr>
            <a:r>
              <a:rPr lang="sl-SI" sz="1500">
                <a:solidFill>
                  <a:srgbClr val="000000"/>
                </a:solidFill>
                <a:latin typeface="Roboto"/>
                <a:ea typeface="Roboto"/>
                <a:cs typeface="Roboto"/>
              </a:rPr>
              <a:t>Predstavlja pristop k načrtovanju, spremljanju in vrednotenju ključnih kompetenc ter povezovanju in sodelovanju ključnih deležnikov pri njihovem umeščanju.</a:t>
            </a:r>
            <a:endParaRPr sz="1500">
              <a:latin typeface="Roboto"/>
              <a:ea typeface="Roboto"/>
              <a:cs typeface="Roboto"/>
            </a:endParaRPr>
          </a:p>
        </p:txBody>
      </p:sp>
      <p:sp>
        <p:nvSpPr>
          <p:cNvPr id="3" name="Google Shape;71;p15">
            <a:extLst>
              <a:ext uri="{FF2B5EF4-FFF2-40B4-BE49-F238E27FC236}">
                <a16:creationId xmlns:a16="http://schemas.microsoft.com/office/drawing/2014/main" id="{814AE2AC-4EAA-361A-2CE4-186CBFC7AF33}"/>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a:solidFill>
                  <a:schemeClr val="tx1">
                    <a:lumMod val="65000"/>
                    <a:lumOff val="35000"/>
                  </a:schemeClr>
                </a:solidFill>
                <a:latin typeface="Roboto"/>
                <a:ea typeface="Roboto"/>
                <a:cs typeface="Roboto"/>
                <a:sym typeface="Roboto"/>
              </a:rPr>
              <a:t>3. letni posvet </a:t>
            </a:r>
            <a:br>
              <a:rPr lang="sl-SI" sz="1200" b="1">
                <a:solidFill>
                  <a:schemeClr val="tx1">
                    <a:lumMod val="65000"/>
                    <a:lumOff val="35000"/>
                  </a:schemeClr>
                </a:solidFill>
                <a:latin typeface="Roboto"/>
                <a:ea typeface="Roboto"/>
                <a:cs typeface="Roboto"/>
                <a:sym typeface="Roboto"/>
              </a:rPr>
            </a:br>
            <a:r>
              <a:rPr lang="sl-SI" sz="1200" b="1">
                <a:solidFill>
                  <a:schemeClr val="tx1">
                    <a:lumMod val="65000"/>
                    <a:lumOff val="35000"/>
                  </a:schemeClr>
                </a:solidFill>
                <a:latin typeface="Roboto"/>
                <a:ea typeface="Roboto"/>
                <a:cs typeface="Roboto"/>
                <a:sym typeface="Roboto"/>
              </a:rPr>
              <a:t>o višjem strokovnem izobraževanju</a:t>
            </a:r>
            <a:endParaRPr sz="1200" b="1">
              <a:solidFill>
                <a:schemeClr val="tx1">
                  <a:lumMod val="65000"/>
                  <a:lumOff val="35000"/>
                </a:schemeClr>
              </a:solidFill>
              <a:latin typeface="Roboto"/>
              <a:ea typeface="Roboto"/>
              <a:cs typeface="Roboto"/>
              <a:sym typeface="Roboto"/>
            </a:endParaRPr>
          </a:p>
        </p:txBody>
      </p:sp>
      <p:sp>
        <p:nvSpPr>
          <p:cNvPr id="6" name="Google Shape;80;p16">
            <a:extLst>
              <a:ext uri="{FF2B5EF4-FFF2-40B4-BE49-F238E27FC236}">
                <a16:creationId xmlns:a16="http://schemas.microsoft.com/office/drawing/2014/main" id="{A648A76E-0083-5641-81EC-0E54555EBA29}"/>
              </a:ext>
            </a:extLst>
          </p:cNvPr>
          <p:cNvSpPr txBox="1">
            <a:spLocks/>
          </p:cNvSpPr>
          <p:nvPr/>
        </p:nvSpPr>
        <p:spPr>
          <a:xfrm>
            <a:off x="4676001" y="1079448"/>
            <a:ext cx="4135031" cy="318206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a:lnSpc>
                <a:spcPct val="100000"/>
              </a:lnSpc>
              <a:buNone/>
            </a:pPr>
            <a:r>
              <a:rPr lang="sl-SI" sz="1500" b="1">
                <a:solidFill>
                  <a:srgbClr val="7B6DAF"/>
                </a:solidFill>
                <a:latin typeface="Roboto"/>
                <a:ea typeface="Roboto"/>
                <a:cs typeface="Roboto"/>
              </a:rPr>
              <a:t>Mednarodna primerjava </a:t>
            </a:r>
            <a:endParaRPr lang="sl-SI" b="1">
              <a:solidFill>
                <a:srgbClr val="7B6DAF"/>
              </a:solidFill>
              <a:latin typeface="Roboto"/>
            </a:endParaRPr>
          </a:p>
          <a:p>
            <a:pPr marL="114300" indent="0">
              <a:lnSpc>
                <a:spcPct val="114999"/>
              </a:lnSpc>
              <a:buNone/>
            </a:pPr>
            <a:r>
              <a:rPr lang="sl-SI" sz="1500" dirty="0">
                <a:solidFill>
                  <a:srgbClr val="000000"/>
                </a:solidFill>
                <a:latin typeface="Roboto"/>
                <a:ea typeface="Roboto"/>
                <a:cs typeface="Roboto"/>
              </a:rPr>
              <a:t>Omogoča vpogled v sistemske ureditve VSI v izbranih državah EU</a:t>
            </a:r>
          </a:p>
          <a:p>
            <a:pPr marL="400050" indent="-285750">
              <a:lnSpc>
                <a:spcPct val="114999"/>
              </a:lnSpc>
            </a:pPr>
            <a:r>
              <a:rPr lang="sl-SI" sz="1500">
                <a:solidFill>
                  <a:srgbClr val="000000"/>
                </a:solidFill>
                <a:latin typeface="Roboto"/>
                <a:ea typeface="Roboto"/>
                <a:cs typeface="Roboto"/>
              </a:rPr>
              <a:t>pregled izzivov na področju VSI in pristopov za razreševanje.</a:t>
            </a:r>
            <a:endParaRPr lang="sl-SI"/>
          </a:p>
          <a:p>
            <a:pPr marL="114300" indent="0">
              <a:lnSpc>
                <a:spcPct val="114999"/>
              </a:lnSpc>
              <a:buNone/>
            </a:pPr>
            <a:endParaRPr lang="sl-SI">
              <a:latin typeface="Roboto"/>
            </a:endParaRPr>
          </a:p>
          <a:p>
            <a:pPr marL="114300" indent="0">
              <a:lnSpc>
                <a:spcPct val="114999"/>
              </a:lnSpc>
              <a:buNone/>
            </a:pPr>
            <a:r>
              <a:rPr lang="sl-SI" sz="1500" b="1">
                <a:solidFill>
                  <a:srgbClr val="7B6DAF"/>
                </a:solidFill>
                <a:latin typeface="Roboto"/>
                <a:ea typeface="Roboto"/>
                <a:cs typeface="Roboto"/>
              </a:rPr>
              <a:t>Model prenove višješolskih študijskih programov </a:t>
            </a:r>
          </a:p>
          <a:p>
            <a:pPr marL="114300" indent="0">
              <a:lnSpc>
                <a:spcPct val="114999"/>
              </a:lnSpc>
              <a:buNone/>
            </a:pPr>
            <a:r>
              <a:rPr lang="sl-SI" sz="1500">
                <a:solidFill>
                  <a:srgbClr val="000000"/>
                </a:solidFill>
                <a:latin typeface="Roboto"/>
                <a:ea typeface="Roboto"/>
                <a:cs typeface="Roboto"/>
              </a:rPr>
              <a:t>Predstavlja pomembno podlago za prenovo Izhodišč in vključuje širši pogled, izzive in načela, ki jih je priporočljivo upoštevati.</a:t>
            </a:r>
          </a:p>
        </p:txBody>
      </p:sp>
      <p:grpSp>
        <p:nvGrpSpPr>
          <p:cNvPr id="9" name="Group 8">
            <a:extLst>
              <a:ext uri="{FF2B5EF4-FFF2-40B4-BE49-F238E27FC236}">
                <a16:creationId xmlns:a16="http://schemas.microsoft.com/office/drawing/2014/main" id="{DA9F308A-5928-3A0D-FE56-415F9BEE3FA8}"/>
              </a:ext>
            </a:extLst>
          </p:cNvPr>
          <p:cNvGrpSpPr/>
          <p:nvPr/>
        </p:nvGrpSpPr>
        <p:grpSpPr>
          <a:xfrm>
            <a:off x="495953" y="4572000"/>
            <a:ext cx="8195430" cy="384718"/>
            <a:chOff x="636871" y="4572000"/>
            <a:chExt cx="8195430" cy="384718"/>
          </a:xfrm>
        </p:grpSpPr>
        <p:pic>
          <p:nvPicPr>
            <p:cNvPr id="7" name="Google Shape;57;p13">
              <a:extLst>
                <a:ext uri="{FF2B5EF4-FFF2-40B4-BE49-F238E27FC236}">
                  <a16:creationId xmlns:a16="http://schemas.microsoft.com/office/drawing/2014/main" id="{1E8EC9EE-DFDC-EA0C-9E22-09582AE28C49}"/>
                </a:ext>
              </a:extLst>
            </p:cNvPr>
            <p:cNvPicPr preferRelativeResize="0"/>
            <p:nvPr/>
          </p:nvPicPr>
          <p:blipFill>
            <a:blip r:embed="rId3">
              <a:alphaModFix/>
            </a:blip>
            <a:stretch>
              <a:fillRect/>
            </a:stretch>
          </p:blipFill>
          <p:spPr>
            <a:xfrm>
              <a:off x="8103220" y="4572000"/>
              <a:ext cx="729081" cy="354949"/>
            </a:xfrm>
            <a:prstGeom prst="rect">
              <a:avLst/>
            </a:prstGeom>
            <a:noFill/>
            <a:ln>
              <a:noFill/>
            </a:ln>
          </p:spPr>
        </p:pic>
        <p:pic>
          <p:nvPicPr>
            <p:cNvPr id="8" name="Picture 7" descr="A black and white flag with stars&#10;&#10;Description automatically generated">
              <a:extLst>
                <a:ext uri="{FF2B5EF4-FFF2-40B4-BE49-F238E27FC236}">
                  <a16:creationId xmlns:a16="http://schemas.microsoft.com/office/drawing/2014/main" id="{D8EC04F1-3C05-C964-BCAA-551B6087B393}"/>
                </a:ext>
              </a:extLst>
            </p:cNvPr>
            <p:cNvPicPr>
              <a:picLocks noChangeAspect="1"/>
            </p:cNvPicPr>
            <p:nvPr/>
          </p:nvPicPr>
          <p:blipFill>
            <a:blip r:embed="rId4"/>
            <a:stretch>
              <a:fillRect/>
            </a:stretch>
          </p:blipFill>
          <p:spPr>
            <a:xfrm>
              <a:off x="636871" y="4610035"/>
              <a:ext cx="7309719" cy="346683"/>
            </a:xfrm>
            <a:prstGeom prst="rect">
              <a:avLst/>
            </a:prstGeom>
          </p:spPr>
        </p:pic>
      </p:grpSp>
      <p:pic>
        <p:nvPicPr>
          <p:cNvPr id="2" name="Slika 1">
            <a:extLst>
              <a:ext uri="{FF2B5EF4-FFF2-40B4-BE49-F238E27FC236}">
                <a16:creationId xmlns:a16="http://schemas.microsoft.com/office/drawing/2014/main" id="{EBECEA37-4A5D-FD5E-8996-6DB6AD28FFCB}"/>
              </a:ext>
            </a:extLst>
          </p:cNvPr>
          <p:cNvPicPr>
            <a:picLocks noChangeAspect="1"/>
          </p:cNvPicPr>
          <p:nvPr/>
        </p:nvPicPr>
        <p:blipFill>
          <a:blip r:embed="rId5"/>
          <a:stretch>
            <a:fillRect/>
          </a:stretch>
        </p:blipFill>
        <p:spPr>
          <a:xfrm>
            <a:off x="7280564" y="0"/>
            <a:ext cx="1863436" cy="1339345"/>
          </a:xfrm>
          <a:prstGeom prst="rect">
            <a:avLst/>
          </a:prstGeom>
        </p:spPr>
      </p:pic>
    </p:spTree>
    <p:extLst>
      <p:ext uri="{BB962C8B-B14F-4D97-AF65-F5344CB8AC3E}">
        <p14:creationId xmlns:p14="http://schemas.microsoft.com/office/powerpoint/2010/main" val="39153625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80" name="Google Shape;80;p16"/>
          <p:cNvSpPr txBox="1">
            <a:spLocks noGrp="1"/>
          </p:cNvSpPr>
          <p:nvPr>
            <p:ph type="body" idx="1"/>
          </p:nvPr>
        </p:nvSpPr>
        <p:spPr>
          <a:xfrm>
            <a:off x="311345" y="1075795"/>
            <a:ext cx="8228065" cy="3192644"/>
          </a:xfrm>
          <a:prstGeom prst="rect">
            <a:avLst/>
          </a:prstGeom>
        </p:spPr>
        <p:txBody>
          <a:bodyPr spcFirstLastPara="1" wrap="square" lIns="91425" tIns="91425" rIns="91425" bIns="91425" anchor="t" anchorCtr="0">
            <a:noAutofit/>
          </a:bodyPr>
          <a:lstStyle/>
          <a:p>
            <a:pPr marL="0" indent="0">
              <a:lnSpc>
                <a:spcPct val="100000"/>
              </a:lnSpc>
              <a:buNone/>
            </a:pPr>
            <a:r>
              <a:rPr lang="sl-SI" sz="1500" b="1">
                <a:solidFill>
                  <a:srgbClr val="7B6DAF"/>
                </a:solidFill>
                <a:latin typeface="Roboto"/>
                <a:ea typeface="Roboto"/>
                <a:cs typeface="Roboto"/>
              </a:rPr>
              <a:t>Model prenove višješolskih programov</a:t>
            </a:r>
          </a:p>
          <a:p>
            <a:pPr marL="0" indent="0">
              <a:lnSpc>
                <a:spcPct val="100000"/>
              </a:lnSpc>
              <a:buNone/>
            </a:pPr>
            <a:endParaRPr lang="sl-SI" sz="1500" b="1">
              <a:solidFill>
                <a:srgbClr val="F38314"/>
              </a:solidFill>
              <a:latin typeface="Roboto"/>
              <a:ea typeface="Roboto"/>
              <a:cs typeface="Roboto"/>
            </a:endParaRPr>
          </a:p>
          <a:p>
            <a:pPr>
              <a:lnSpc>
                <a:spcPct val="114999"/>
              </a:lnSpc>
            </a:pPr>
            <a:r>
              <a:rPr lang="sl-SI" sz="1500">
                <a:solidFill>
                  <a:schemeClr val="tx1"/>
                </a:solidFill>
                <a:latin typeface="Roboto"/>
                <a:ea typeface="Roboto"/>
                <a:cs typeface="Roboto"/>
              </a:rPr>
              <a:t>Vključuje širši pogled višjega strokovnega izobraževanja, izzive in načela, tudi cilje in usmeritve za prenovo IP.</a:t>
            </a:r>
          </a:p>
          <a:p>
            <a:pPr>
              <a:lnSpc>
                <a:spcPct val="114999"/>
              </a:lnSpc>
            </a:pPr>
            <a:r>
              <a:rPr lang="sl-SI" sz="1500">
                <a:solidFill>
                  <a:schemeClr val="tx1"/>
                </a:solidFill>
                <a:latin typeface="Roboto"/>
                <a:ea typeface="Roboto"/>
                <a:cs typeface="Roboto"/>
              </a:rPr>
              <a:t>Jedro višješolskih študijskih programov so vsebine, usmerjene v </a:t>
            </a:r>
            <a:r>
              <a:rPr lang="sl-SI" sz="1500" b="1">
                <a:solidFill>
                  <a:srgbClr val="7B6DAF"/>
                </a:solidFill>
                <a:latin typeface="Roboto"/>
                <a:ea typeface="Roboto"/>
                <a:cs typeface="Roboto"/>
              </a:rPr>
              <a:t>delovne </a:t>
            </a:r>
            <a:r>
              <a:rPr lang="sl-SI" sz="1500">
                <a:solidFill>
                  <a:schemeClr val="tx1"/>
                </a:solidFill>
                <a:latin typeface="Roboto"/>
                <a:ea typeface="Roboto"/>
                <a:cs typeface="Roboto"/>
              </a:rPr>
              <a:t>in</a:t>
            </a:r>
            <a:r>
              <a:rPr lang="sl-SI" sz="1500">
                <a:solidFill>
                  <a:srgbClr val="7B6DAF"/>
                </a:solidFill>
                <a:latin typeface="Roboto"/>
                <a:ea typeface="Roboto"/>
                <a:cs typeface="Roboto"/>
              </a:rPr>
              <a:t> </a:t>
            </a:r>
            <a:r>
              <a:rPr lang="sl-SI" sz="1500" b="1">
                <a:solidFill>
                  <a:srgbClr val="7B6DAF"/>
                </a:solidFill>
                <a:latin typeface="Roboto"/>
                <a:ea typeface="Roboto"/>
                <a:cs typeface="Roboto"/>
              </a:rPr>
              <a:t>poslovne </a:t>
            </a:r>
            <a:r>
              <a:rPr lang="sl-SI" sz="1500">
                <a:solidFill>
                  <a:schemeClr val="tx1"/>
                </a:solidFill>
                <a:latin typeface="Roboto"/>
                <a:ea typeface="Roboto"/>
                <a:cs typeface="Roboto"/>
              </a:rPr>
              <a:t>procese ter priprava na zaposlitev.</a:t>
            </a:r>
          </a:p>
          <a:p>
            <a:pPr>
              <a:lnSpc>
                <a:spcPct val="114999"/>
              </a:lnSpc>
            </a:pPr>
            <a:r>
              <a:rPr lang="sl-SI" sz="1500">
                <a:solidFill>
                  <a:schemeClr val="tx1"/>
                </a:solidFill>
                <a:latin typeface="Roboto"/>
                <a:ea typeface="Roboto"/>
                <a:cs typeface="Roboto"/>
              </a:rPr>
              <a:t>Pri načrtovanju in izvajanju višješolskih študijskih programov se v ospredje postavlja </a:t>
            </a:r>
            <a:r>
              <a:rPr lang="sl-SI" sz="1500" b="1">
                <a:solidFill>
                  <a:srgbClr val="7B6DAF"/>
                </a:solidFill>
                <a:latin typeface="Roboto"/>
                <a:ea typeface="Roboto"/>
                <a:cs typeface="Roboto"/>
              </a:rPr>
              <a:t>razvoj poklicnih in ključnih kompetenc</a:t>
            </a:r>
            <a:r>
              <a:rPr lang="sl-SI" sz="1500">
                <a:solidFill>
                  <a:schemeClr val="tx1"/>
                </a:solidFill>
                <a:latin typeface="Roboto"/>
                <a:ea typeface="Roboto"/>
                <a:cs typeface="Roboto"/>
              </a:rPr>
              <a:t>, izhajajoč iz poklicnih standardov, ki so podlaga programu.</a:t>
            </a:r>
            <a:endParaRPr lang="sl-SI" sz="1100">
              <a:solidFill>
                <a:schemeClr val="tx1"/>
              </a:solidFill>
              <a:ea typeface="Roboto"/>
            </a:endParaRPr>
          </a:p>
          <a:p>
            <a:pPr>
              <a:lnSpc>
                <a:spcPct val="114999"/>
              </a:lnSpc>
            </a:pPr>
            <a:r>
              <a:rPr lang="sl-SI" sz="1500">
                <a:solidFill>
                  <a:schemeClr val="tx1"/>
                </a:solidFill>
                <a:latin typeface="Roboto"/>
                <a:ea typeface="Roboto"/>
                <a:cs typeface="Roboto"/>
              </a:rPr>
              <a:t>Ključne kompetence bodo vključene v kataloge znanja in se bodo uresničevale skozi metodološke, socialne in odnosne vidike razvoja poklicnih kompetenc.</a:t>
            </a:r>
          </a:p>
        </p:txBody>
      </p:sp>
      <p:sp>
        <p:nvSpPr>
          <p:cNvPr id="3" name="Google Shape;71;p15">
            <a:extLst>
              <a:ext uri="{FF2B5EF4-FFF2-40B4-BE49-F238E27FC236}">
                <a16:creationId xmlns:a16="http://schemas.microsoft.com/office/drawing/2014/main" id="{814AE2AC-4EAA-361A-2CE4-186CBFC7AF33}"/>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a:solidFill>
                  <a:schemeClr val="tx1">
                    <a:lumMod val="65000"/>
                    <a:lumOff val="35000"/>
                  </a:schemeClr>
                </a:solidFill>
                <a:latin typeface="Roboto"/>
                <a:ea typeface="Roboto"/>
                <a:cs typeface="Roboto"/>
                <a:sym typeface="Roboto"/>
              </a:rPr>
              <a:t>3. letni posvet </a:t>
            </a:r>
            <a:br>
              <a:rPr lang="sl-SI" sz="1200" b="1">
                <a:solidFill>
                  <a:schemeClr val="tx1">
                    <a:lumMod val="65000"/>
                    <a:lumOff val="35000"/>
                  </a:schemeClr>
                </a:solidFill>
                <a:latin typeface="Roboto"/>
                <a:ea typeface="Roboto"/>
                <a:cs typeface="Roboto"/>
                <a:sym typeface="Roboto"/>
              </a:rPr>
            </a:br>
            <a:r>
              <a:rPr lang="sl-SI" sz="1200" b="1">
                <a:solidFill>
                  <a:schemeClr val="tx1">
                    <a:lumMod val="65000"/>
                    <a:lumOff val="35000"/>
                  </a:schemeClr>
                </a:solidFill>
                <a:latin typeface="Roboto"/>
                <a:ea typeface="Roboto"/>
                <a:cs typeface="Roboto"/>
                <a:sym typeface="Roboto"/>
              </a:rPr>
              <a:t>o višjem strokovnem izobraževanju</a:t>
            </a:r>
            <a:endParaRPr sz="1200" b="1">
              <a:solidFill>
                <a:schemeClr val="tx1">
                  <a:lumMod val="65000"/>
                  <a:lumOff val="35000"/>
                </a:schemeClr>
              </a:solidFill>
              <a:latin typeface="Roboto"/>
              <a:ea typeface="Roboto"/>
              <a:cs typeface="Roboto"/>
              <a:sym typeface="Roboto"/>
            </a:endParaRPr>
          </a:p>
        </p:txBody>
      </p:sp>
      <p:grpSp>
        <p:nvGrpSpPr>
          <p:cNvPr id="8" name="Group 7">
            <a:extLst>
              <a:ext uri="{FF2B5EF4-FFF2-40B4-BE49-F238E27FC236}">
                <a16:creationId xmlns:a16="http://schemas.microsoft.com/office/drawing/2014/main" id="{5AC54DE7-0219-826C-14EE-637CA01EF431}"/>
              </a:ext>
            </a:extLst>
          </p:cNvPr>
          <p:cNvGrpSpPr/>
          <p:nvPr/>
        </p:nvGrpSpPr>
        <p:grpSpPr>
          <a:xfrm>
            <a:off x="495953" y="4572000"/>
            <a:ext cx="8195430" cy="384718"/>
            <a:chOff x="636871" y="4572000"/>
            <a:chExt cx="8195430" cy="384718"/>
          </a:xfrm>
        </p:grpSpPr>
        <p:pic>
          <p:nvPicPr>
            <p:cNvPr id="6" name="Google Shape;57;p13">
              <a:extLst>
                <a:ext uri="{FF2B5EF4-FFF2-40B4-BE49-F238E27FC236}">
                  <a16:creationId xmlns:a16="http://schemas.microsoft.com/office/drawing/2014/main" id="{993CEAD9-3B94-327E-0F2B-83A47AEF7522}"/>
                </a:ext>
              </a:extLst>
            </p:cNvPr>
            <p:cNvPicPr preferRelativeResize="0"/>
            <p:nvPr/>
          </p:nvPicPr>
          <p:blipFill>
            <a:blip r:embed="rId3">
              <a:alphaModFix/>
            </a:blip>
            <a:stretch>
              <a:fillRect/>
            </a:stretch>
          </p:blipFill>
          <p:spPr>
            <a:xfrm>
              <a:off x="8103220" y="4572000"/>
              <a:ext cx="729081" cy="354949"/>
            </a:xfrm>
            <a:prstGeom prst="rect">
              <a:avLst/>
            </a:prstGeom>
            <a:noFill/>
            <a:ln>
              <a:noFill/>
            </a:ln>
          </p:spPr>
        </p:pic>
        <p:pic>
          <p:nvPicPr>
            <p:cNvPr id="7" name="Picture 6" descr="A black and white flag with stars&#10;&#10;Description automatically generated">
              <a:extLst>
                <a:ext uri="{FF2B5EF4-FFF2-40B4-BE49-F238E27FC236}">
                  <a16:creationId xmlns:a16="http://schemas.microsoft.com/office/drawing/2014/main" id="{2906E00A-F0AA-F2BF-44AF-A762C189A748}"/>
                </a:ext>
              </a:extLst>
            </p:cNvPr>
            <p:cNvPicPr>
              <a:picLocks noChangeAspect="1"/>
            </p:cNvPicPr>
            <p:nvPr/>
          </p:nvPicPr>
          <p:blipFill>
            <a:blip r:embed="rId4"/>
            <a:stretch>
              <a:fillRect/>
            </a:stretch>
          </p:blipFill>
          <p:spPr>
            <a:xfrm>
              <a:off x="636871" y="4610035"/>
              <a:ext cx="7309719" cy="346683"/>
            </a:xfrm>
            <a:prstGeom prst="rect">
              <a:avLst/>
            </a:prstGeom>
          </p:spPr>
        </p:pic>
      </p:grpSp>
      <p:pic>
        <p:nvPicPr>
          <p:cNvPr id="2" name="Slika 1">
            <a:extLst>
              <a:ext uri="{FF2B5EF4-FFF2-40B4-BE49-F238E27FC236}">
                <a16:creationId xmlns:a16="http://schemas.microsoft.com/office/drawing/2014/main" id="{09D8C0B5-ECEF-0815-05C4-A295DB9B7B91}"/>
              </a:ext>
            </a:extLst>
          </p:cNvPr>
          <p:cNvPicPr>
            <a:picLocks noChangeAspect="1"/>
          </p:cNvPicPr>
          <p:nvPr/>
        </p:nvPicPr>
        <p:blipFill>
          <a:blip r:embed="rId5"/>
          <a:stretch>
            <a:fillRect/>
          </a:stretch>
        </p:blipFill>
        <p:spPr>
          <a:xfrm>
            <a:off x="5827489" y="0"/>
            <a:ext cx="3316511" cy="2383743"/>
          </a:xfrm>
          <a:prstGeom prst="rect">
            <a:avLst/>
          </a:prstGeom>
        </p:spPr>
      </p:pic>
    </p:spTree>
    <p:extLst>
      <p:ext uri="{BB962C8B-B14F-4D97-AF65-F5344CB8AC3E}">
        <p14:creationId xmlns:p14="http://schemas.microsoft.com/office/powerpoint/2010/main" val="1162677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81" name="Google Shape;81;p16"/>
          <p:cNvPicPr preferRelativeResize="0"/>
          <p:nvPr/>
        </p:nvPicPr>
        <p:blipFill>
          <a:blip r:embed="rId3">
            <a:alphaModFix/>
          </a:blip>
          <a:stretch>
            <a:fillRect/>
          </a:stretch>
        </p:blipFill>
        <p:spPr>
          <a:xfrm>
            <a:off x="7993380" y="4533899"/>
            <a:ext cx="990601" cy="487635"/>
          </a:xfrm>
          <a:prstGeom prst="rect">
            <a:avLst/>
          </a:prstGeom>
          <a:noFill/>
          <a:ln>
            <a:noFill/>
          </a:ln>
        </p:spPr>
      </p:pic>
      <p:pic>
        <p:nvPicPr>
          <p:cNvPr id="2" name="Slika 1">
            <a:extLst>
              <a:ext uri="{FF2B5EF4-FFF2-40B4-BE49-F238E27FC236}">
                <a16:creationId xmlns:a16="http://schemas.microsoft.com/office/drawing/2014/main" id="{9D4B91F5-E9A1-1B3A-6EA0-D57DAD499B87}"/>
              </a:ext>
            </a:extLst>
          </p:cNvPr>
          <p:cNvPicPr>
            <a:picLocks noChangeAspect="1"/>
          </p:cNvPicPr>
          <p:nvPr/>
        </p:nvPicPr>
        <p:blipFill>
          <a:blip r:embed="rId4"/>
          <a:stretch>
            <a:fillRect/>
          </a:stretch>
        </p:blipFill>
        <p:spPr>
          <a:xfrm>
            <a:off x="5827489" y="0"/>
            <a:ext cx="3316511" cy="2383743"/>
          </a:xfrm>
          <a:prstGeom prst="rect">
            <a:avLst/>
          </a:prstGeom>
        </p:spPr>
      </p:pic>
      <p:pic>
        <p:nvPicPr>
          <p:cNvPr id="4" name="Slika 3">
            <a:extLst>
              <a:ext uri="{FF2B5EF4-FFF2-40B4-BE49-F238E27FC236}">
                <a16:creationId xmlns:a16="http://schemas.microsoft.com/office/drawing/2014/main" id="{4D27A4CD-BDB3-70E4-AA72-982CE9B5AC7D}"/>
              </a:ext>
            </a:extLst>
          </p:cNvPr>
          <p:cNvPicPr>
            <a:picLocks noChangeAspect="1"/>
          </p:cNvPicPr>
          <p:nvPr/>
        </p:nvPicPr>
        <p:blipFill>
          <a:blip r:embed="rId5"/>
          <a:stretch>
            <a:fillRect/>
          </a:stretch>
        </p:blipFill>
        <p:spPr>
          <a:xfrm rot="5400000" flipH="1" flipV="1">
            <a:off x="-763839" y="764957"/>
            <a:ext cx="3086057" cy="1556144"/>
          </a:xfrm>
          <a:prstGeom prst="rect">
            <a:avLst/>
          </a:prstGeom>
        </p:spPr>
      </p:pic>
      <p:pic>
        <p:nvPicPr>
          <p:cNvPr id="8" name="Slika 7" descr="Slika, ki vsebuje besede besedilo, pisava, posnetek zaslona, logotip&#10;&#10;Opis je samodejno ustvarjen">
            <a:extLst>
              <a:ext uri="{FF2B5EF4-FFF2-40B4-BE49-F238E27FC236}">
                <a16:creationId xmlns:a16="http://schemas.microsoft.com/office/drawing/2014/main" id="{A6264CBE-ECDC-2784-3254-72FBAE730AB4}"/>
              </a:ext>
            </a:extLst>
          </p:cNvPr>
          <p:cNvPicPr>
            <a:picLocks noChangeAspect="1"/>
          </p:cNvPicPr>
          <p:nvPr/>
        </p:nvPicPr>
        <p:blipFill>
          <a:blip r:embed="rId6"/>
          <a:stretch>
            <a:fillRect/>
          </a:stretch>
        </p:blipFill>
        <p:spPr>
          <a:xfrm>
            <a:off x="0" y="4492390"/>
            <a:ext cx="2738278" cy="570651"/>
          </a:xfrm>
          <a:prstGeom prst="rect">
            <a:avLst/>
          </a:prstGeom>
        </p:spPr>
      </p:pic>
      <p:sp>
        <p:nvSpPr>
          <p:cNvPr id="6" name="PoljeZBesedilom 5">
            <a:extLst>
              <a:ext uri="{FF2B5EF4-FFF2-40B4-BE49-F238E27FC236}">
                <a16:creationId xmlns:a16="http://schemas.microsoft.com/office/drawing/2014/main" id="{0878A06D-B11E-B2EC-C154-80B98CC19741}"/>
              </a:ext>
            </a:extLst>
          </p:cNvPr>
          <p:cNvSpPr txBox="1"/>
          <p:nvPr/>
        </p:nvSpPr>
        <p:spPr>
          <a:xfrm>
            <a:off x="1557262" y="2303877"/>
            <a:ext cx="7758584" cy="1323439"/>
          </a:xfrm>
          <a:prstGeom prst="rect">
            <a:avLst/>
          </a:prstGeom>
          <a:noFill/>
        </p:spPr>
        <p:txBody>
          <a:bodyPr wrap="square" rtlCol="0">
            <a:spAutoFit/>
          </a:bodyPr>
          <a:lstStyle/>
          <a:p>
            <a:pPr>
              <a:lnSpc>
                <a:spcPct val="150000"/>
              </a:lnSpc>
            </a:pPr>
            <a:r>
              <a:rPr lang="sl-SI" sz="2400" b="1" dirty="0">
                <a:effectLst/>
                <a:latin typeface="Roboto" panose="02000000000000000000" pitchFamily="2" charset="0"/>
                <a:ea typeface="Times New Roman" panose="02020603050405020304" pitchFamily="18" charset="0"/>
                <a:cs typeface="Arial" panose="020B0604020202020204" pitchFamily="34" charset="0"/>
              </a:rPr>
              <a:t>mag. Marjana Majerič, </a:t>
            </a:r>
          </a:p>
          <a:p>
            <a:pPr>
              <a:lnSpc>
                <a:spcPct val="150000"/>
              </a:lnSpc>
            </a:pPr>
            <a:r>
              <a:rPr lang="sl-SI" sz="2000" dirty="0">
                <a:effectLst/>
                <a:latin typeface="Roboto" panose="02000000000000000000" pitchFamily="2" charset="0"/>
                <a:ea typeface="Times New Roman" panose="02020603050405020304" pitchFamily="18" charset="0"/>
                <a:cs typeface="Arial" panose="020B0604020202020204" pitchFamily="34" charset="0"/>
              </a:rPr>
              <a:t>izvršna direktorica GZS za strateški razvoj in internacionalizacijo</a:t>
            </a:r>
            <a:endParaRPr lang="sl-SI" sz="2000" dirty="0">
              <a:effectLst/>
              <a:latin typeface="Times New Roman" panose="02020603050405020304" pitchFamily="18" charset="0"/>
              <a:ea typeface="Times New Roman" panose="02020603050405020304" pitchFamily="18" charset="0"/>
            </a:endParaRPr>
          </a:p>
          <a:p>
            <a:endParaRPr lang="sl-SI" dirty="0"/>
          </a:p>
        </p:txBody>
      </p:sp>
      <p:sp>
        <p:nvSpPr>
          <p:cNvPr id="9" name="Google Shape;71;p15">
            <a:extLst>
              <a:ext uri="{FF2B5EF4-FFF2-40B4-BE49-F238E27FC236}">
                <a16:creationId xmlns:a16="http://schemas.microsoft.com/office/drawing/2014/main" id="{CDA4945F-CD3F-74AC-0C88-27072ECF0B6B}"/>
              </a:ext>
            </a:extLst>
          </p:cNvPr>
          <p:cNvSpPr txBox="1">
            <a:spLocks noGrp="1"/>
          </p:cNvSpPr>
          <p:nvPr>
            <p:ph type="title"/>
          </p:nvPr>
        </p:nvSpPr>
        <p:spPr>
          <a:xfrm>
            <a:off x="1557262" y="0"/>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dirty="0">
                <a:solidFill>
                  <a:schemeClr val="tx1">
                    <a:lumMod val="65000"/>
                    <a:lumOff val="35000"/>
                  </a:schemeClr>
                </a:solidFill>
                <a:latin typeface="Roboto"/>
                <a:ea typeface="Roboto"/>
                <a:cs typeface="Roboto"/>
                <a:sym typeface="Roboto"/>
              </a:rPr>
              <a:t>3. letni posvet </a:t>
            </a:r>
            <a:br>
              <a:rPr lang="sl-SI" sz="1200" b="1" dirty="0">
                <a:solidFill>
                  <a:schemeClr val="tx1">
                    <a:lumMod val="65000"/>
                    <a:lumOff val="35000"/>
                  </a:schemeClr>
                </a:solidFill>
                <a:latin typeface="Roboto"/>
                <a:ea typeface="Roboto"/>
                <a:cs typeface="Roboto"/>
                <a:sym typeface="Roboto"/>
              </a:rPr>
            </a:br>
            <a:r>
              <a:rPr lang="sl-SI" sz="1200" b="1" dirty="0">
                <a:solidFill>
                  <a:schemeClr val="tx1">
                    <a:lumMod val="65000"/>
                    <a:lumOff val="35000"/>
                  </a:schemeClr>
                </a:solidFill>
                <a:latin typeface="Roboto"/>
                <a:ea typeface="Roboto"/>
                <a:cs typeface="Roboto"/>
                <a:sym typeface="Roboto"/>
              </a:rPr>
              <a:t>o višjem strokovnem izobraževanju</a:t>
            </a:r>
            <a:endParaRPr sz="1200" b="1" dirty="0">
              <a:solidFill>
                <a:schemeClr val="tx1">
                  <a:lumMod val="65000"/>
                  <a:lumOff val="35000"/>
                </a:schemeClr>
              </a:solidFill>
              <a:latin typeface="Roboto"/>
              <a:ea typeface="Roboto"/>
              <a:cs typeface="Roboto"/>
              <a:sym typeface="Roboto"/>
            </a:endParaRPr>
          </a:p>
        </p:txBody>
      </p:sp>
      <p:sp>
        <p:nvSpPr>
          <p:cNvPr id="10" name="Naslov 6">
            <a:extLst>
              <a:ext uri="{FF2B5EF4-FFF2-40B4-BE49-F238E27FC236}">
                <a16:creationId xmlns:a16="http://schemas.microsoft.com/office/drawing/2014/main" id="{23A1E5D0-E666-F898-BDAC-4081C4DB97A0}"/>
              </a:ext>
            </a:extLst>
          </p:cNvPr>
          <p:cNvSpPr txBox="1">
            <a:spLocks/>
          </p:cNvSpPr>
          <p:nvPr/>
        </p:nvSpPr>
        <p:spPr>
          <a:xfrm>
            <a:off x="1557262" y="1298640"/>
            <a:ext cx="5090982"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sl-SI" sz="2400" b="1" dirty="0">
                <a:solidFill>
                  <a:schemeClr val="tx1"/>
                </a:solidFill>
                <a:latin typeface="Roboto" panose="02000000000000000000" pitchFamily="2" charset="0"/>
                <a:ea typeface="Roboto" panose="02000000000000000000" pitchFamily="2" charset="0"/>
                <a:cs typeface="Roboto" panose="02000000000000000000" pitchFamily="2" charset="0"/>
              </a:rPr>
              <a:t>Pozdravni nagovori</a:t>
            </a:r>
            <a:br>
              <a:rPr lang="sl-SI" sz="2400" b="1" dirty="0">
                <a:solidFill>
                  <a:schemeClr val="dk2"/>
                </a:solidFill>
                <a:latin typeface="Roboto" panose="02000000000000000000" pitchFamily="2" charset="0"/>
                <a:ea typeface="Roboto" panose="02000000000000000000" pitchFamily="2" charset="0"/>
                <a:cs typeface="Roboto" panose="02000000000000000000" pitchFamily="2" charset="0"/>
              </a:rPr>
            </a:br>
            <a:endParaRPr lang="sl-SI" sz="2400" b="1" dirty="0">
              <a:solidFill>
                <a:schemeClr val="dk2"/>
              </a:solidFill>
              <a:latin typeface="Roboto" panose="02000000000000000000" pitchFamily="2" charset="0"/>
              <a:ea typeface="Roboto" panose="02000000000000000000" pitchFamily="2" charset="0"/>
              <a:cs typeface="Roboto" panose="02000000000000000000" pitchFamily="2"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80" name="Google Shape;80;p16"/>
          <p:cNvSpPr txBox="1">
            <a:spLocks noGrp="1"/>
          </p:cNvSpPr>
          <p:nvPr>
            <p:ph type="body" idx="1"/>
          </p:nvPr>
        </p:nvSpPr>
        <p:spPr>
          <a:xfrm>
            <a:off x="311345" y="1075795"/>
            <a:ext cx="8233630" cy="3192644"/>
          </a:xfrm>
          <a:prstGeom prst="rect">
            <a:avLst/>
          </a:prstGeom>
        </p:spPr>
        <p:txBody>
          <a:bodyPr spcFirstLastPara="1" wrap="square" lIns="91425" tIns="91425" rIns="91425" bIns="91425" anchor="t" anchorCtr="0">
            <a:noAutofit/>
          </a:bodyPr>
          <a:lstStyle/>
          <a:p>
            <a:pPr marL="0" indent="0">
              <a:lnSpc>
                <a:spcPct val="100000"/>
              </a:lnSpc>
              <a:buNone/>
            </a:pPr>
            <a:r>
              <a:rPr lang="sl-SI" sz="1500" b="1">
                <a:solidFill>
                  <a:srgbClr val="7B6DAF"/>
                </a:solidFill>
                <a:latin typeface="Roboto"/>
                <a:ea typeface="Roboto"/>
                <a:cs typeface="Roboto"/>
              </a:rPr>
              <a:t>Model prenove višješolskih programov</a:t>
            </a:r>
          </a:p>
          <a:p>
            <a:pPr marL="0" indent="0">
              <a:lnSpc>
                <a:spcPct val="100000"/>
              </a:lnSpc>
              <a:buNone/>
            </a:pPr>
            <a:endParaRPr lang="sl-SI" sz="1500" b="1">
              <a:solidFill>
                <a:srgbClr val="F38314"/>
              </a:solidFill>
              <a:latin typeface="Roboto"/>
              <a:ea typeface="Roboto"/>
              <a:cs typeface="Roboto"/>
            </a:endParaRPr>
          </a:p>
          <a:p>
            <a:pPr>
              <a:lnSpc>
                <a:spcPct val="114999"/>
              </a:lnSpc>
            </a:pPr>
            <a:r>
              <a:rPr lang="sl-SI" sz="1500">
                <a:solidFill>
                  <a:srgbClr val="000000"/>
                </a:solidFill>
                <a:latin typeface="Roboto"/>
                <a:ea typeface="Roboto"/>
                <a:cs typeface="Roboto"/>
              </a:rPr>
              <a:t>Moduli predstavljajo </a:t>
            </a:r>
            <a:r>
              <a:rPr lang="sl-SI" sz="1500" b="1">
                <a:solidFill>
                  <a:srgbClr val="7B6DAF"/>
                </a:solidFill>
                <a:latin typeface="Roboto"/>
                <a:ea typeface="Roboto"/>
                <a:cs typeface="Roboto"/>
              </a:rPr>
              <a:t>strukturiranje </a:t>
            </a:r>
            <a:r>
              <a:rPr lang="sl-SI" sz="1500">
                <a:solidFill>
                  <a:srgbClr val="000000"/>
                </a:solidFill>
                <a:latin typeface="Roboto"/>
                <a:ea typeface="Roboto"/>
                <a:cs typeface="Roboto"/>
              </a:rPr>
              <a:t>izobraževalnih programov v skladu z delovnimi in poslovnimi procesi ter omogočajo povezovanje različnih vrst znanja.</a:t>
            </a:r>
          </a:p>
          <a:p>
            <a:pPr>
              <a:lnSpc>
                <a:spcPct val="114999"/>
              </a:lnSpc>
            </a:pPr>
            <a:endParaRPr lang="sl-SI" sz="1500">
              <a:solidFill>
                <a:srgbClr val="000000"/>
              </a:solidFill>
              <a:latin typeface="Roboto"/>
              <a:ea typeface="Roboto"/>
              <a:cs typeface="Roboto"/>
            </a:endParaRPr>
          </a:p>
          <a:p>
            <a:pPr>
              <a:lnSpc>
                <a:spcPct val="114999"/>
              </a:lnSpc>
            </a:pPr>
            <a:r>
              <a:rPr lang="sl-SI" sz="1500" b="1">
                <a:solidFill>
                  <a:srgbClr val="7B6DAF"/>
                </a:solidFill>
                <a:latin typeface="Roboto"/>
                <a:ea typeface="Roboto"/>
                <a:cs typeface="Roboto"/>
              </a:rPr>
              <a:t>Sodelovalno učenje</a:t>
            </a:r>
            <a:r>
              <a:rPr lang="sl-SI" sz="1500">
                <a:solidFill>
                  <a:srgbClr val="7B6DAF"/>
                </a:solidFill>
                <a:latin typeface="Roboto"/>
                <a:ea typeface="Roboto"/>
                <a:cs typeface="Roboto"/>
              </a:rPr>
              <a:t> </a:t>
            </a:r>
            <a:r>
              <a:rPr lang="sl-SI" sz="1500">
                <a:solidFill>
                  <a:srgbClr val="000000"/>
                </a:solidFill>
                <a:latin typeface="Roboto"/>
                <a:ea typeface="Roboto"/>
                <a:cs typeface="Roboto"/>
              </a:rPr>
              <a:t>in </a:t>
            </a:r>
            <a:r>
              <a:rPr lang="sl-SI" sz="1500" b="1">
                <a:solidFill>
                  <a:srgbClr val="7B6DAF"/>
                </a:solidFill>
                <a:latin typeface="Roboto"/>
                <a:ea typeface="Roboto"/>
                <a:cs typeface="Roboto"/>
              </a:rPr>
              <a:t>kombinirano izvajanje izobraževanja</a:t>
            </a:r>
            <a:r>
              <a:rPr lang="sl-SI" sz="1500">
                <a:solidFill>
                  <a:srgbClr val="000000"/>
                </a:solidFill>
                <a:latin typeface="Roboto"/>
                <a:ea typeface="Roboto"/>
                <a:cs typeface="Roboto"/>
              </a:rPr>
              <a:t> z uporabo digitalnih tehnologij spodbuja študente k samostojnemu in odgovornemu delovanju.</a:t>
            </a:r>
          </a:p>
          <a:p>
            <a:pPr>
              <a:lnSpc>
                <a:spcPct val="114999"/>
              </a:lnSpc>
            </a:pPr>
            <a:endParaRPr lang="sl-SI" sz="1500">
              <a:solidFill>
                <a:srgbClr val="000000"/>
              </a:solidFill>
              <a:latin typeface="Roboto"/>
              <a:ea typeface="Roboto"/>
              <a:cs typeface="Roboto"/>
            </a:endParaRPr>
          </a:p>
          <a:p>
            <a:pPr>
              <a:lnSpc>
                <a:spcPct val="114999"/>
              </a:lnSpc>
            </a:pPr>
            <a:r>
              <a:rPr lang="sl-SI" sz="1500">
                <a:solidFill>
                  <a:srgbClr val="000000"/>
                </a:solidFill>
                <a:latin typeface="Roboto"/>
                <a:ea typeface="Roboto"/>
                <a:cs typeface="Roboto"/>
              </a:rPr>
              <a:t>Uvajanje </a:t>
            </a:r>
            <a:r>
              <a:rPr lang="sl-SI" sz="1500" b="1">
                <a:solidFill>
                  <a:srgbClr val="7B6DAF"/>
                </a:solidFill>
                <a:latin typeface="Roboto"/>
                <a:ea typeface="Roboto"/>
                <a:cs typeface="Roboto"/>
              </a:rPr>
              <a:t>tehnologije </a:t>
            </a:r>
            <a:r>
              <a:rPr lang="sl-SI" sz="1500">
                <a:solidFill>
                  <a:srgbClr val="000000"/>
                </a:solidFill>
                <a:latin typeface="Roboto"/>
                <a:ea typeface="Roboto"/>
                <a:cs typeface="Roboto"/>
              </a:rPr>
              <a:t>v izobraževanje pomeni tudi spreminjanje načinov poučevanja in učenja ter zahteva drugačne pedagoške premisleke.</a:t>
            </a:r>
            <a:endParaRPr lang="sl-SI">
              <a:solidFill>
                <a:srgbClr val="595959"/>
              </a:solidFill>
              <a:ea typeface="Roboto"/>
            </a:endParaRPr>
          </a:p>
        </p:txBody>
      </p:sp>
      <p:sp>
        <p:nvSpPr>
          <p:cNvPr id="3" name="Google Shape;71;p15">
            <a:extLst>
              <a:ext uri="{FF2B5EF4-FFF2-40B4-BE49-F238E27FC236}">
                <a16:creationId xmlns:a16="http://schemas.microsoft.com/office/drawing/2014/main" id="{814AE2AC-4EAA-361A-2CE4-186CBFC7AF33}"/>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a:solidFill>
                  <a:schemeClr val="tx1">
                    <a:lumMod val="65000"/>
                    <a:lumOff val="35000"/>
                  </a:schemeClr>
                </a:solidFill>
                <a:latin typeface="Roboto"/>
                <a:ea typeface="Roboto"/>
                <a:cs typeface="Roboto"/>
                <a:sym typeface="Roboto"/>
              </a:rPr>
              <a:t>3. letni posvet </a:t>
            </a:r>
            <a:br>
              <a:rPr lang="sl-SI" sz="1200" b="1">
                <a:solidFill>
                  <a:schemeClr val="tx1">
                    <a:lumMod val="65000"/>
                    <a:lumOff val="35000"/>
                  </a:schemeClr>
                </a:solidFill>
                <a:latin typeface="Roboto"/>
                <a:ea typeface="Roboto"/>
                <a:cs typeface="Roboto"/>
                <a:sym typeface="Roboto"/>
              </a:rPr>
            </a:br>
            <a:r>
              <a:rPr lang="sl-SI" sz="1200" b="1">
                <a:solidFill>
                  <a:schemeClr val="tx1">
                    <a:lumMod val="65000"/>
                    <a:lumOff val="35000"/>
                  </a:schemeClr>
                </a:solidFill>
                <a:latin typeface="Roboto"/>
                <a:ea typeface="Roboto"/>
                <a:cs typeface="Roboto"/>
                <a:sym typeface="Roboto"/>
              </a:rPr>
              <a:t>o višjem strokovnem izobraževanju</a:t>
            </a:r>
            <a:endParaRPr sz="1200" b="1">
              <a:solidFill>
                <a:schemeClr val="tx1">
                  <a:lumMod val="65000"/>
                  <a:lumOff val="35000"/>
                </a:schemeClr>
              </a:solidFill>
              <a:latin typeface="Roboto"/>
              <a:ea typeface="Roboto"/>
              <a:cs typeface="Roboto"/>
              <a:sym typeface="Roboto"/>
            </a:endParaRPr>
          </a:p>
        </p:txBody>
      </p:sp>
      <p:grpSp>
        <p:nvGrpSpPr>
          <p:cNvPr id="8" name="Group 7">
            <a:extLst>
              <a:ext uri="{FF2B5EF4-FFF2-40B4-BE49-F238E27FC236}">
                <a16:creationId xmlns:a16="http://schemas.microsoft.com/office/drawing/2014/main" id="{761D750B-BDDB-B329-33B6-3FCE8DCEDCE5}"/>
              </a:ext>
            </a:extLst>
          </p:cNvPr>
          <p:cNvGrpSpPr/>
          <p:nvPr/>
        </p:nvGrpSpPr>
        <p:grpSpPr>
          <a:xfrm>
            <a:off x="495953" y="4572000"/>
            <a:ext cx="8195430" cy="384718"/>
            <a:chOff x="636871" y="4572000"/>
            <a:chExt cx="8195430" cy="384718"/>
          </a:xfrm>
        </p:grpSpPr>
        <p:pic>
          <p:nvPicPr>
            <p:cNvPr id="6" name="Google Shape;57;p13">
              <a:extLst>
                <a:ext uri="{FF2B5EF4-FFF2-40B4-BE49-F238E27FC236}">
                  <a16:creationId xmlns:a16="http://schemas.microsoft.com/office/drawing/2014/main" id="{12FFB8CB-1BB4-750A-8460-620D9FAEDFC0}"/>
                </a:ext>
              </a:extLst>
            </p:cNvPr>
            <p:cNvPicPr preferRelativeResize="0"/>
            <p:nvPr/>
          </p:nvPicPr>
          <p:blipFill>
            <a:blip r:embed="rId3">
              <a:alphaModFix/>
            </a:blip>
            <a:stretch>
              <a:fillRect/>
            </a:stretch>
          </p:blipFill>
          <p:spPr>
            <a:xfrm>
              <a:off x="8103220" y="4572000"/>
              <a:ext cx="729081" cy="354949"/>
            </a:xfrm>
            <a:prstGeom prst="rect">
              <a:avLst/>
            </a:prstGeom>
            <a:noFill/>
            <a:ln>
              <a:noFill/>
            </a:ln>
          </p:spPr>
        </p:pic>
        <p:pic>
          <p:nvPicPr>
            <p:cNvPr id="7" name="Picture 6" descr="A black and white flag with stars&#10;&#10;Description automatically generated">
              <a:extLst>
                <a:ext uri="{FF2B5EF4-FFF2-40B4-BE49-F238E27FC236}">
                  <a16:creationId xmlns:a16="http://schemas.microsoft.com/office/drawing/2014/main" id="{11A1D786-BA80-CEB5-0B8B-4F9AB4DA77F3}"/>
                </a:ext>
              </a:extLst>
            </p:cNvPr>
            <p:cNvPicPr>
              <a:picLocks noChangeAspect="1"/>
            </p:cNvPicPr>
            <p:nvPr/>
          </p:nvPicPr>
          <p:blipFill>
            <a:blip r:embed="rId4"/>
            <a:stretch>
              <a:fillRect/>
            </a:stretch>
          </p:blipFill>
          <p:spPr>
            <a:xfrm>
              <a:off x="636871" y="4610035"/>
              <a:ext cx="7309719" cy="346683"/>
            </a:xfrm>
            <a:prstGeom prst="rect">
              <a:avLst/>
            </a:prstGeom>
          </p:spPr>
        </p:pic>
      </p:grpSp>
      <p:pic>
        <p:nvPicPr>
          <p:cNvPr id="2" name="Slika 1">
            <a:extLst>
              <a:ext uri="{FF2B5EF4-FFF2-40B4-BE49-F238E27FC236}">
                <a16:creationId xmlns:a16="http://schemas.microsoft.com/office/drawing/2014/main" id="{7D9AE8C5-8338-AE05-62E8-B156C934B0E9}"/>
              </a:ext>
            </a:extLst>
          </p:cNvPr>
          <p:cNvPicPr>
            <a:picLocks noChangeAspect="1"/>
          </p:cNvPicPr>
          <p:nvPr/>
        </p:nvPicPr>
        <p:blipFill>
          <a:blip r:embed="rId5"/>
          <a:stretch>
            <a:fillRect/>
          </a:stretch>
        </p:blipFill>
        <p:spPr>
          <a:xfrm>
            <a:off x="5827489" y="0"/>
            <a:ext cx="3316511" cy="2383743"/>
          </a:xfrm>
          <a:prstGeom prst="rect">
            <a:avLst/>
          </a:prstGeom>
        </p:spPr>
      </p:pic>
    </p:spTree>
    <p:extLst>
      <p:ext uri="{BB962C8B-B14F-4D97-AF65-F5344CB8AC3E}">
        <p14:creationId xmlns:p14="http://schemas.microsoft.com/office/powerpoint/2010/main" val="6784547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80" name="Google Shape;80;p16"/>
          <p:cNvSpPr txBox="1">
            <a:spLocks noGrp="1"/>
          </p:cNvSpPr>
          <p:nvPr>
            <p:ph type="body" idx="1"/>
          </p:nvPr>
        </p:nvSpPr>
        <p:spPr>
          <a:xfrm>
            <a:off x="311345" y="1075795"/>
            <a:ext cx="8234305" cy="2769959"/>
          </a:xfrm>
          <a:prstGeom prst="rect">
            <a:avLst/>
          </a:prstGeom>
        </p:spPr>
        <p:txBody>
          <a:bodyPr spcFirstLastPara="1" wrap="square" lIns="91425" tIns="91425" rIns="91425" bIns="91425" anchor="t" anchorCtr="0">
            <a:spAutoFit/>
          </a:bodyPr>
          <a:lstStyle/>
          <a:p>
            <a:pPr marL="0" indent="0">
              <a:lnSpc>
                <a:spcPct val="100000"/>
              </a:lnSpc>
              <a:buNone/>
            </a:pPr>
            <a:r>
              <a:rPr lang="sl-SI" sz="1500" b="1">
                <a:solidFill>
                  <a:srgbClr val="7B6DAF"/>
                </a:solidFill>
                <a:ea typeface="Roboto"/>
              </a:rPr>
              <a:t>Kompetenčna zasnovanost izobraževalnih programov temelji na:</a:t>
            </a:r>
            <a:endParaRPr lang="en-US" b="1">
              <a:solidFill>
                <a:srgbClr val="7B6DAF"/>
              </a:solidFill>
            </a:endParaRPr>
          </a:p>
          <a:p>
            <a:pPr marL="0" indent="0">
              <a:lnSpc>
                <a:spcPct val="100000"/>
              </a:lnSpc>
              <a:buNone/>
            </a:pPr>
            <a:endParaRPr lang="sl-SI" sz="1500" b="1">
              <a:solidFill>
                <a:srgbClr val="F38314"/>
              </a:solidFill>
              <a:latin typeface="Roboto"/>
              <a:ea typeface="Roboto"/>
              <a:cs typeface="Roboto"/>
            </a:endParaRPr>
          </a:p>
          <a:p>
            <a:pPr>
              <a:lnSpc>
                <a:spcPct val="114999"/>
              </a:lnSpc>
            </a:pPr>
            <a:endParaRPr lang="sl-SI" sz="1500" b="1">
              <a:solidFill>
                <a:srgbClr val="000000"/>
              </a:solidFill>
              <a:latin typeface="Roboto"/>
              <a:ea typeface="Roboto"/>
              <a:cs typeface="Roboto"/>
            </a:endParaRPr>
          </a:p>
          <a:p>
            <a:pPr>
              <a:lnSpc>
                <a:spcPct val="114999"/>
              </a:lnSpc>
            </a:pPr>
            <a:r>
              <a:rPr lang="sl-SI" sz="1500" b="1">
                <a:solidFill>
                  <a:srgbClr val="7B6DAF"/>
                </a:solidFill>
                <a:ea typeface="Roboto"/>
              </a:rPr>
              <a:t>multidisciplinarnem </a:t>
            </a:r>
            <a:r>
              <a:rPr lang="sl-SI" sz="1500">
                <a:solidFill>
                  <a:srgbClr val="000000"/>
                </a:solidFill>
                <a:ea typeface="Roboto"/>
              </a:rPr>
              <a:t>pristopu k načrtovanju in izvajanju pouka ter</a:t>
            </a:r>
            <a:endParaRPr lang="sl-SI">
              <a:solidFill>
                <a:srgbClr val="595959"/>
              </a:solidFill>
              <a:ea typeface="Roboto"/>
            </a:endParaRPr>
          </a:p>
          <a:p>
            <a:pPr>
              <a:lnSpc>
                <a:spcPct val="114999"/>
              </a:lnSpc>
            </a:pPr>
            <a:endParaRPr lang="sl-SI" sz="1500">
              <a:solidFill>
                <a:srgbClr val="000000"/>
              </a:solidFill>
              <a:ea typeface="Roboto"/>
            </a:endParaRPr>
          </a:p>
          <a:p>
            <a:pPr>
              <a:lnSpc>
                <a:spcPct val="114999"/>
              </a:lnSpc>
            </a:pPr>
            <a:r>
              <a:rPr lang="sl-SI" sz="1500" b="1">
                <a:solidFill>
                  <a:srgbClr val="7B6DAF"/>
                </a:solidFill>
                <a:ea typeface="Roboto"/>
              </a:rPr>
              <a:t>sodelovalni kulturi predavateljev</a:t>
            </a:r>
            <a:r>
              <a:rPr lang="sl-SI" sz="1500">
                <a:solidFill>
                  <a:srgbClr val="000000"/>
                </a:solidFill>
                <a:ea typeface="Roboto"/>
              </a:rPr>
              <a:t>, kjer predavatelji različnih predmetnih področjih predavanja načrtujejo in izvajajo skupaj, zato mora biti tovrstno sodelovanje </a:t>
            </a:r>
            <a:r>
              <a:rPr lang="sl-SI" sz="1500" b="1">
                <a:solidFill>
                  <a:srgbClr val="7B6DAF"/>
                </a:solidFill>
                <a:ea typeface="Roboto"/>
              </a:rPr>
              <a:t>zaveza vseh</a:t>
            </a:r>
            <a:r>
              <a:rPr lang="sl-SI" sz="1500">
                <a:solidFill>
                  <a:srgbClr val="000000"/>
                </a:solidFill>
                <a:ea typeface="Roboto"/>
              </a:rPr>
              <a:t>, ki so vključeni v izvedbo programa.</a:t>
            </a:r>
            <a:endParaRPr lang="sl-SI"/>
          </a:p>
          <a:p>
            <a:pPr>
              <a:lnSpc>
                <a:spcPct val="114999"/>
              </a:lnSpc>
            </a:pPr>
            <a:endParaRPr lang="sl-SI" sz="1500">
              <a:solidFill>
                <a:srgbClr val="000000"/>
              </a:solidFill>
              <a:ea typeface="Roboto"/>
            </a:endParaRPr>
          </a:p>
          <a:p>
            <a:pPr marL="114300" indent="0" algn="r">
              <a:lnSpc>
                <a:spcPct val="114999"/>
              </a:lnSpc>
              <a:buNone/>
            </a:pPr>
            <a:r>
              <a:rPr lang="sl-SI" sz="1500">
                <a:solidFill>
                  <a:srgbClr val="000000"/>
                </a:solidFill>
                <a:ea typeface="Roboto"/>
              </a:rPr>
              <a:t>(Makovec Radovan, 2024)</a:t>
            </a:r>
          </a:p>
        </p:txBody>
      </p:sp>
      <p:sp>
        <p:nvSpPr>
          <p:cNvPr id="3" name="Google Shape;71;p15">
            <a:extLst>
              <a:ext uri="{FF2B5EF4-FFF2-40B4-BE49-F238E27FC236}">
                <a16:creationId xmlns:a16="http://schemas.microsoft.com/office/drawing/2014/main" id="{814AE2AC-4EAA-361A-2CE4-186CBFC7AF33}"/>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a:solidFill>
                  <a:schemeClr val="tx1">
                    <a:lumMod val="65000"/>
                    <a:lumOff val="35000"/>
                  </a:schemeClr>
                </a:solidFill>
                <a:latin typeface="Roboto"/>
                <a:ea typeface="Roboto"/>
                <a:cs typeface="Roboto"/>
                <a:sym typeface="Roboto"/>
              </a:rPr>
              <a:t>3. letni posvet </a:t>
            </a:r>
            <a:br>
              <a:rPr lang="sl-SI" sz="1200" b="1">
                <a:solidFill>
                  <a:schemeClr val="tx1">
                    <a:lumMod val="65000"/>
                    <a:lumOff val="35000"/>
                  </a:schemeClr>
                </a:solidFill>
                <a:latin typeface="Roboto"/>
                <a:ea typeface="Roboto"/>
                <a:cs typeface="Roboto"/>
                <a:sym typeface="Roboto"/>
              </a:rPr>
            </a:br>
            <a:r>
              <a:rPr lang="sl-SI" sz="1200" b="1">
                <a:solidFill>
                  <a:schemeClr val="tx1">
                    <a:lumMod val="65000"/>
                    <a:lumOff val="35000"/>
                  </a:schemeClr>
                </a:solidFill>
                <a:latin typeface="Roboto"/>
                <a:ea typeface="Roboto"/>
                <a:cs typeface="Roboto"/>
                <a:sym typeface="Roboto"/>
              </a:rPr>
              <a:t>o višjem strokovnem izobraževanju</a:t>
            </a:r>
            <a:endParaRPr sz="1200" b="1">
              <a:solidFill>
                <a:schemeClr val="tx1">
                  <a:lumMod val="65000"/>
                  <a:lumOff val="35000"/>
                </a:schemeClr>
              </a:solidFill>
              <a:latin typeface="Roboto"/>
              <a:ea typeface="Roboto"/>
              <a:cs typeface="Roboto"/>
              <a:sym typeface="Roboto"/>
            </a:endParaRPr>
          </a:p>
        </p:txBody>
      </p:sp>
      <p:grpSp>
        <p:nvGrpSpPr>
          <p:cNvPr id="8" name="Group 7">
            <a:extLst>
              <a:ext uri="{FF2B5EF4-FFF2-40B4-BE49-F238E27FC236}">
                <a16:creationId xmlns:a16="http://schemas.microsoft.com/office/drawing/2014/main" id="{740762ED-7608-7270-A1A6-19DCEA6648E7}"/>
              </a:ext>
            </a:extLst>
          </p:cNvPr>
          <p:cNvGrpSpPr/>
          <p:nvPr/>
        </p:nvGrpSpPr>
        <p:grpSpPr>
          <a:xfrm>
            <a:off x="495953" y="4572000"/>
            <a:ext cx="8195430" cy="384718"/>
            <a:chOff x="636871" y="4572000"/>
            <a:chExt cx="8195430" cy="384718"/>
          </a:xfrm>
        </p:grpSpPr>
        <p:pic>
          <p:nvPicPr>
            <p:cNvPr id="6" name="Google Shape;57;p13">
              <a:extLst>
                <a:ext uri="{FF2B5EF4-FFF2-40B4-BE49-F238E27FC236}">
                  <a16:creationId xmlns:a16="http://schemas.microsoft.com/office/drawing/2014/main" id="{46709825-5E63-22EA-9A44-ADE986DB235F}"/>
                </a:ext>
              </a:extLst>
            </p:cNvPr>
            <p:cNvPicPr preferRelativeResize="0"/>
            <p:nvPr/>
          </p:nvPicPr>
          <p:blipFill>
            <a:blip r:embed="rId3">
              <a:alphaModFix/>
            </a:blip>
            <a:stretch>
              <a:fillRect/>
            </a:stretch>
          </p:blipFill>
          <p:spPr>
            <a:xfrm>
              <a:off x="8103220" y="4572000"/>
              <a:ext cx="729081" cy="354949"/>
            </a:xfrm>
            <a:prstGeom prst="rect">
              <a:avLst/>
            </a:prstGeom>
            <a:noFill/>
            <a:ln>
              <a:noFill/>
            </a:ln>
          </p:spPr>
        </p:pic>
        <p:pic>
          <p:nvPicPr>
            <p:cNvPr id="7" name="Picture 6" descr="A black and white flag with stars&#10;&#10;Description automatically generated">
              <a:extLst>
                <a:ext uri="{FF2B5EF4-FFF2-40B4-BE49-F238E27FC236}">
                  <a16:creationId xmlns:a16="http://schemas.microsoft.com/office/drawing/2014/main" id="{63A48A52-D2F2-5926-173D-92D8A47B79DF}"/>
                </a:ext>
              </a:extLst>
            </p:cNvPr>
            <p:cNvPicPr>
              <a:picLocks noChangeAspect="1"/>
            </p:cNvPicPr>
            <p:nvPr/>
          </p:nvPicPr>
          <p:blipFill>
            <a:blip r:embed="rId4"/>
            <a:stretch>
              <a:fillRect/>
            </a:stretch>
          </p:blipFill>
          <p:spPr>
            <a:xfrm>
              <a:off x="636871" y="4610035"/>
              <a:ext cx="7309719" cy="346683"/>
            </a:xfrm>
            <a:prstGeom prst="rect">
              <a:avLst/>
            </a:prstGeom>
          </p:spPr>
        </p:pic>
      </p:grpSp>
      <p:pic>
        <p:nvPicPr>
          <p:cNvPr id="2" name="Slika 1">
            <a:extLst>
              <a:ext uri="{FF2B5EF4-FFF2-40B4-BE49-F238E27FC236}">
                <a16:creationId xmlns:a16="http://schemas.microsoft.com/office/drawing/2014/main" id="{D01A4EB8-F392-4C9C-F9E4-2160403D3650}"/>
              </a:ext>
            </a:extLst>
          </p:cNvPr>
          <p:cNvPicPr>
            <a:picLocks noChangeAspect="1"/>
          </p:cNvPicPr>
          <p:nvPr/>
        </p:nvPicPr>
        <p:blipFill>
          <a:blip r:embed="rId5"/>
          <a:stretch>
            <a:fillRect/>
          </a:stretch>
        </p:blipFill>
        <p:spPr>
          <a:xfrm>
            <a:off x="5827489" y="0"/>
            <a:ext cx="3316511" cy="2383743"/>
          </a:xfrm>
          <a:prstGeom prst="rect">
            <a:avLst/>
          </a:prstGeom>
        </p:spPr>
      </p:pic>
    </p:spTree>
    <p:extLst>
      <p:ext uri="{BB962C8B-B14F-4D97-AF65-F5344CB8AC3E}">
        <p14:creationId xmlns:p14="http://schemas.microsoft.com/office/powerpoint/2010/main" val="34905193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80" name="Google Shape;80;p16"/>
          <p:cNvSpPr txBox="1">
            <a:spLocks noGrp="1"/>
          </p:cNvSpPr>
          <p:nvPr>
            <p:ph type="body" idx="1"/>
          </p:nvPr>
        </p:nvSpPr>
        <p:spPr>
          <a:xfrm>
            <a:off x="311345" y="1075795"/>
            <a:ext cx="8234305" cy="2735334"/>
          </a:xfrm>
          <a:prstGeom prst="rect">
            <a:avLst/>
          </a:prstGeom>
        </p:spPr>
        <p:txBody>
          <a:bodyPr spcFirstLastPara="1" wrap="square" lIns="91425" tIns="91425" rIns="91425" bIns="91425" anchor="t" anchorCtr="0">
            <a:spAutoFit/>
          </a:bodyPr>
          <a:lstStyle/>
          <a:p>
            <a:pPr marL="0" indent="0">
              <a:lnSpc>
                <a:spcPct val="100000"/>
              </a:lnSpc>
              <a:buNone/>
            </a:pPr>
            <a:r>
              <a:rPr lang="sl-SI" sz="1500" b="1">
                <a:solidFill>
                  <a:srgbClr val="7B6DAF"/>
                </a:solidFill>
                <a:ea typeface="Roboto"/>
              </a:rPr>
              <a:t>Vloga vodstev šol pri uvajanju sprememb </a:t>
            </a:r>
            <a:endParaRPr lang="sl-SI" sz="1500" b="1">
              <a:solidFill>
                <a:srgbClr val="7B6DAF"/>
              </a:solidFill>
            </a:endParaRPr>
          </a:p>
          <a:p>
            <a:pPr marL="0" indent="0">
              <a:lnSpc>
                <a:spcPct val="100000"/>
              </a:lnSpc>
              <a:buNone/>
            </a:pPr>
            <a:endParaRPr lang="sl-SI" sz="1500" b="1">
              <a:solidFill>
                <a:srgbClr val="7B6DAF"/>
              </a:solidFill>
              <a:ea typeface="Roboto"/>
            </a:endParaRPr>
          </a:p>
          <a:p>
            <a:pPr marL="0" indent="0">
              <a:lnSpc>
                <a:spcPct val="100000"/>
              </a:lnSpc>
              <a:buNone/>
            </a:pPr>
            <a:endParaRPr lang="sl-SI" sz="1500">
              <a:solidFill>
                <a:schemeClr val="tx1"/>
              </a:solidFill>
              <a:ea typeface="Roboto"/>
            </a:endParaRPr>
          </a:p>
          <a:p>
            <a:pPr>
              <a:lnSpc>
                <a:spcPct val="114999"/>
              </a:lnSpc>
            </a:pPr>
            <a:r>
              <a:rPr lang="sl-SI" sz="1500">
                <a:solidFill>
                  <a:schemeClr val="tx1"/>
                </a:solidFill>
                <a:ea typeface="Roboto"/>
              </a:rPr>
              <a:t>Priprava </a:t>
            </a:r>
            <a:r>
              <a:rPr lang="sl-SI" sz="1500" b="1">
                <a:solidFill>
                  <a:srgbClr val="7B6DAF"/>
                </a:solidFill>
                <a:ea typeface="Roboto"/>
              </a:rPr>
              <a:t>strategije </a:t>
            </a:r>
            <a:r>
              <a:rPr lang="sl-SI" sz="1500">
                <a:solidFill>
                  <a:schemeClr val="tx1"/>
                </a:solidFill>
                <a:ea typeface="Roboto"/>
              </a:rPr>
              <a:t>za uvajanje sprememb</a:t>
            </a:r>
          </a:p>
          <a:p>
            <a:pPr>
              <a:lnSpc>
                <a:spcPct val="114999"/>
              </a:lnSpc>
            </a:pPr>
            <a:r>
              <a:rPr lang="sl-SI" sz="1500">
                <a:solidFill>
                  <a:schemeClr val="tx1"/>
                </a:solidFill>
                <a:ea typeface="Roboto"/>
              </a:rPr>
              <a:t>Spodbujanje </a:t>
            </a:r>
            <a:r>
              <a:rPr lang="sl-SI" sz="1500" b="1">
                <a:solidFill>
                  <a:srgbClr val="7B6DAF"/>
                </a:solidFill>
                <a:ea typeface="Roboto"/>
              </a:rPr>
              <a:t>sodelovanja </a:t>
            </a:r>
            <a:r>
              <a:rPr lang="sl-SI" sz="1500">
                <a:solidFill>
                  <a:schemeClr val="tx1"/>
                </a:solidFill>
                <a:ea typeface="Roboto"/>
              </a:rPr>
              <a:t>vseh vključenih pri načrtovanju in uvajanju sprememb</a:t>
            </a:r>
            <a:endParaRPr lang="sl-SI">
              <a:solidFill>
                <a:schemeClr val="tx1"/>
              </a:solidFill>
            </a:endParaRPr>
          </a:p>
          <a:p>
            <a:pPr>
              <a:lnSpc>
                <a:spcPct val="114999"/>
              </a:lnSpc>
            </a:pPr>
            <a:r>
              <a:rPr lang="sl-SI" sz="1500">
                <a:solidFill>
                  <a:schemeClr val="tx1"/>
                </a:solidFill>
                <a:ea typeface="Roboto"/>
              </a:rPr>
              <a:t>Razvijanje organizacijske </a:t>
            </a:r>
            <a:r>
              <a:rPr lang="sl-SI" sz="1500" b="1">
                <a:solidFill>
                  <a:srgbClr val="7B6DAF"/>
                </a:solidFill>
                <a:ea typeface="Roboto"/>
              </a:rPr>
              <a:t>kulture šole</a:t>
            </a:r>
            <a:r>
              <a:rPr lang="sl-SI" sz="1500">
                <a:solidFill>
                  <a:schemeClr val="tx1"/>
                </a:solidFill>
                <a:ea typeface="Roboto"/>
              </a:rPr>
              <a:t>, ki podpira medsebojno sodelovanje in spodbuja zavezanost k doseganju načrtovanih ciljev</a:t>
            </a:r>
          </a:p>
          <a:p>
            <a:pPr>
              <a:lnSpc>
                <a:spcPct val="114999"/>
              </a:lnSpc>
            </a:pPr>
            <a:endParaRPr lang="sl-SI" sz="1500">
              <a:solidFill>
                <a:schemeClr val="tx1"/>
              </a:solidFill>
              <a:ea typeface="Roboto"/>
            </a:endParaRPr>
          </a:p>
          <a:p>
            <a:pPr>
              <a:lnSpc>
                <a:spcPct val="114999"/>
              </a:lnSpc>
            </a:pPr>
            <a:r>
              <a:rPr lang="sl-SI" sz="1500">
                <a:solidFill>
                  <a:schemeClr val="tx1"/>
                </a:solidFill>
                <a:ea typeface="Roboto"/>
              </a:rPr>
              <a:t>Podpora </a:t>
            </a:r>
            <a:r>
              <a:rPr lang="sl-SI" sz="1500" b="1">
                <a:solidFill>
                  <a:srgbClr val="7B6DAF"/>
                </a:solidFill>
                <a:ea typeface="Roboto"/>
              </a:rPr>
              <a:t>profesionalnemu razvoju </a:t>
            </a:r>
            <a:r>
              <a:rPr lang="sl-SI" sz="1500">
                <a:solidFill>
                  <a:schemeClr val="tx1"/>
                </a:solidFill>
                <a:ea typeface="Roboto"/>
              </a:rPr>
              <a:t>predavateljev in ostalih sodelujočih</a:t>
            </a:r>
            <a:endParaRPr lang="sl-SI">
              <a:solidFill>
                <a:schemeClr val="tx1"/>
              </a:solidFill>
            </a:endParaRPr>
          </a:p>
          <a:p>
            <a:pPr>
              <a:lnSpc>
                <a:spcPct val="114999"/>
              </a:lnSpc>
            </a:pPr>
            <a:r>
              <a:rPr lang="sl-SI" sz="1500">
                <a:solidFill>
                  <a:schemeClr val="tx1"/>
                </a:solidFill>
                <a:ea typeface="Roboto"/>
              </a:rPr>
              <a:t>Spremljanje in evalvacija učinkov uvedenih sprememb</a:t>
            </a:r>
            <a:endParaRPr lang="sl-SI">
              <a:solidFill>
                <a:schemeClr val="tx1"/>
              </a:solidFill>
            </a:endParaRPr>
          </a:p>
        </p:txBody>
      </p:sp>
      <p:sp>
        <p:nvSpPr>
          <p:cNvPr id="3" name="Google Shape;71;p15">
            <a:extLst>
              <a:ext uri="{FF2B5EF4-FFF2-40B4-BE49-F238E27FC236}">
                <a16:creationId xmlns:a16="http://schemas.microsoft.com/office/drawing/2014/main" id="{814AE2AC-4EAA-361A-2CE4-186CBFC7AF33}"/>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a:solidFill>
                  <a:schemeClr val="tx1">
                    <a:lumMod val="65000"/>
                    <a:lumOff val="35000"/>
                  </a:schemeClr>
                </a:solidFill>
                <a:latin typeface="Roboto"/>
                <a:ea typeface="Roboto"/>
                <a:cs typeface="Roboto"/>
                <a:sym typeface="Roboto"/>
              </a:rPr>
              <a:t>3. letni posvet </a:t>
            </a:r>
            <a:br>
              <a:rPr lang="sl-SI" sz="1200" b="1">
                <a:solidFill>
                  <a:schemeClr val="tx1">
                    <a:lumMod val="65000"/>
                    <a:lumOff val="35000"/>
                  </a:schemeClr>
                </a:solidFill>
                <a:latin typeface="Roboto"/>
                <a:ea typeface="Roboto"/>
                <a:cs typeface="Roboto"/>
                <a:sym typeface="Roboto"/>
              </a:rPr>
            </a:br>
            <a:r>
              <a:rPr lang="sl-SI" sz="1200" b="1">
                <a:solidFill>
                  <a:schemeClr val="tx1">
                    <a:lumMod val="65000"/>
                    <a:lumOff val="35000"/>
                  </a:schemeClr>
                </a:solidFill>
                <a:latin typeface="Roboto"/>
                <a:ea typeface="Roboto"/>
                <a:cs typeface="Roboto"/>
                <a:sym typeface="Roboto"/>
              </a:rPr>
              <a:t>o višjem strokovnem izobraževanju</a:t>
            </a:r>
            <a:endParaRPr sz="1200" b="1">
              <a:solidFill>
                <a:schemeClr val="tx1">
                  <a:lumMod val="65000"/>
                  <a:lumOff val="35000"/>
                </a:schemeClr>
              </a:solidFill>
              <a:latin typeface="Roboto"/>
              <a:ea typeface="Roboto"/>
              <a:cs typeface="Roboto"/>
              <a:sym typeface="Roboto"/>
            </a:endParaRPr>
          </a:p>
        </p:txBody>
      </p:sp>
      <p:grpSp>
        <p:nvGrpSpPr>
          <p:cNvPr id="7" name="Group 6">
            <a:extLst>
              <a:ext uri="{FF2B5EF4-FFF2-40B4-BE49-F238E27FC236}">
                <a16:creationId xmlns:a16="http://schemas.microsoft.com/office/drawing/2014/main" id="{460D1199-1AB7-2253-A1D1-1CF8A5AC0849}"/>
              </a:ext>
            </a:extLst>
          </p:cNvPr>
          <p:cNvGrpSpPr/>
          <p:nvPr/>
        </p:nvGrpSpPr>
        <p:grpSpPr>
          <a:xfrm>
            <a:off x="495953" y="4572000"/>
            <a:ext cx="8195430" cy="384718"/>
            <a:chOff x="636871" y="4572000"/>
            <a:chExt cx="8195430" cy="384718"/>
          </a:xfrm>
        </p:grpSpPr>
        <p:pic>
          <p:nvPicPr>
            <p:cNvPr id="5" name="Google Shape;57;p13">
              <a:extLst>
                <a:ext uri="{FF2B5EF4-FFF2-40B4-BE49-F238E27FC236}">
                  <a16:creationId xmlns:a16="http://schemas.microsoft.com/office/drawing/2014/main" id="{71BD3A7D-393A-94F4-E51F-E62EB0DFAD6E}"/>
                </a:ext>
              </a:extLst>
            </p:cNvPr>
            <p:cNvPicPr preferRelativeResize="0"/>
            <p:nvPr/>
          </p:nvPicPr>
          <p:blipFill>
            <a:blip r:embed="rId3">
              <a:alphaModFix/>
            </a:blip>
            <a:stretch>
              <a:fillRect/>
            </a:stretch>
          </p:blipFill>
          <p:spPr>
            <a:xfrm>
              <a:off x="8103220" y="4572000"/>
              <a:ext cx="729081" cy="354949"/>
            </a:xfrm>
            <a:prstGeom prst="rect">
              <a:avLst/>
            </a:prstGeom>
            <a:noFill/>
            <a:ln>
              <a:noFill/>
            </a:ln>
          </p:spPr>
        </p:pic>
        <p:pic>
          <p:nvPicPr>
            <p:cNvPr id="6" name="Picture 5" descr="A black and white flag with stars&#10;&#10;Description automatically generated">
              <a:extLst>
                <a:ext uri="{FF2B5EF4-FFF2-40B4-BE49-F238E27FC236}">
                  <a16:creationId xmlns:a16="http://schemas.microsoft.com/office/drawing/2014/main" id="{EA5516BC-92EF-7BD6-20CF-FEF3BE9A0E7D}"/>
                </a:ext>
              </a:extLst>
            </p:cNvPr>
            <p:cNvPicPr>
              <a:picLocks noChangeAspect="1"/>
            </p:cNvPicPr>
            <p:nvPr/>
          </p:nvPicPr>
          <p:blipFill>
            <a:blip r:embed="rId4"/>
            <a:stretch>
              <a:fillRect/>
            </a:stretch>
          </p:blipFill>
          <p:spPr>
            <a:xfrm>
              <a:off x="636871" y="4610035"/>
              <a:ext cx="7309719" cy="346683"/>
            </a:xfrm>
            <a:prstGeom prst="rect">
              <a:avLst/>
            </a:prstGeom>
          </p:spPr>
        </p:pic>
      </p:grpSp>
      <p:pic>
        <p:nvPicPr>
          <p:cNvPr id="2" name="Slika 1">
            <a:extLst>
              <a:ext uri="{FF2B5EF4-FFF2-40B4-BE49-F238E27FC236}">
                <a16:creationId xmlns:a16="http://schemas.microsoft.com/office/drawing/2014/main" id="{E7914A1C-CD87-EFB9-F247-5B977E92C354}"/>
              </a:ext>
            </a:extLst>
          </p:cNvPr>
          <p:cNvPicPr>
            <a:picLocks noChangeAspect="1"/>
          </p:cNvPicPr>
          <p:nvPr/>
        </p:nvPicPr>
        <p:blipFill>
          <a:blip r:embed="rId5"/>
          <a:stretch>
            <a:fillRect/>
          </a:stretch>
        </p:blipFill>
        <p:spPr>
          <a:xfrm>
            <a:off x="5827489" y="0"/>
            <a:ext cx="3316511" cy="2383743"/>
          </a:xfrm>
          <a:prstGeom prst="rect">
            <a:avLst/>
          </a:prstGeom>
        </p:spPr>
      </p:pic>
    </p:spTree>
    <p:extLst>
      <p:ext uri="{BB962C8B-B14F-4D97-AF65-F5344CB8AC3E}">
        <p14:creationId xmlns:p14="http://schemas.microsoft.com/office/powerpoint/2010/main" val="36773461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80" name="Google Shape;80;p16"/>
          <p:cNvSpPr txBox="1">
            <a:spLocks noGrp="1"/>
          </p:cNvSpPr>
          <p:nvPr>
            <p:ph type="body" idx="1"/>
          </p:nvPr>
        </p:nvSpPr>
        <p:spPr>
          <a:xfrm>
            <a:off x="311345" y="1075795"/>
            <a:ext cx="8234171" cy="2769959"/>
          </a:xfrm>
          <a:prstGeom prst="rect">
            <a:avLst/>
          </a:prstGeom>
        </p:spPr>
        <p:txBody>
          <a:bodyPr spcFirstLastPara="1" wrap="square" lIns="91425" tIns="91425" rIns="91425" bIns="91425" anchor="t" anchorCtr="0">
            <a:spAutoFit/>
          </a:bodyPr>
          <a:lstStyle/>
          <a:p>
            <a:pPr marL="0" indent="0">
              <a:lnSpc>
                <a:spcPct val="100000"/>
              </a:lnSpc>
              <a:buNone/>
            </a:pPr>
            <a:r>
              <a:rPr lang="sl-SI" sz="1500" b="1">
                <a:solidFill>
                  <a:srgbClr val="7B6DAF"/>
                </a:solidFill>
                <a:ea typeface="Roboto"/>
              </a:rPr>
              <a:t>Kateri so trenutno najpomembnejši koraki ...</a:t>
            </a:r>
            <a:endParaRPr lang="en-US" b="1">
              <a:solidFill>
                <a:srgbClr val="7B6DAF"/>
              </a:solidFill>
            </a:endParaRPr>
          </a:p>
          <a:p>
            <a:pPr marL="0" indent="0">
              <a:lnSpc>
                <a:spcPct val="100000"/>
              </a:lnSpc>
              <a:buNone/>
            </a:pPr>
            <a:endParaRPr lang="sl-SI" sz="1500" b="1">
              <a:solidFill>
                <a:srgbClr val="F38314"/>
              </a:solidFill>
              <a:ea typeface="Roboto"/>
            </a:endParaRPr>
          </a:p>
          <a:p>
            <a:pPr>
              <a:lnSpc>
                <a:spcPct val="114999"/>
              </a:lnSpc>
            </a:pPr>
            <a:r>
              <a:rPr lang="sl-SI" sz="1500">
                <a:solidFill>
                  <a:schemeClr val="tx1"/>
                </a:solidFill>
                <a:ea typeface="Roboto"/>
              </a:rPr>
              <a:t>Posodobitev </a:t>
            </a:r>
            <a:r>
              <a:rPr lang="sl-SI" sz="1500" i="1">
                <a:solidFill>
                  <a:schemeClr val="tx1"/>
                </a:solidFill>
                <a:ea typeface="Roboto"/>
              </a:rPr>
              <a:t>Izhodišč za pripravo VŠP</a:t>
            </a:r>
            <a:r>
              <a:rPr lang="sl-SI" sz="1500">
                <a:solidFill>
                  <a:schemeClr val="tx1"/>
                </a:solidFill>
                <a:ea typeface="Roboto"/>
              </a:rPr>
              <a:t> in razrešitev </a:t>
            </a:r>
            <a:r>
              <a:rPr lang="sl-SI" sz="1500" b="1">
                <a:solidFill>
                  <a:srgbClr val="7B6DAF"/>
                </a:solidFill>
                <a:ea typeface="Roboto"/>
              </a:rPr>
              <a:t>vsebinskih</a:t>
            </a:r>
            <a:r>
              <a:rPr lang="sl-SI" sz="1500">
                <a:solidFill>
                  <a:schemeClr val="tx1"/>
                </a:solidFill>
                <a:ea typeface="Roboto"/>
              </a:rPr>
              <a:t>, </a:t>
            </a:r>
            <a:r>
              <a:rPr lang="sl-SI" sz="1500" b="1">
                <a:solidFill>
                  <a:srgbClr val="7B6DAF"/>
                </a:solidFill>
                <a:ea typeface="Roboto"/>
              </a:rPr>
              <a:t>terminoloških</a:t>
            </a:r>
            <a:r>
              <a:rPr lang="sl-SI" sz="1500">
                <a:solidFill>
                  <a:schemeClr val="tx1"/>
                </a:solidFill>
                <a:ea typeface="Roboto"/>
              </a:rPr>
              <a:t> in </a:t>
            </a:r>
            <a:r>
              <a:rPr lang="sl-SI" sz="1500" b="1">
                <a:solidFill>
                  <a:srgbClr val="7B6DAF"/>
                </a:solidFill>
                <a:ea typeface="Roboto"/>
              </a:rPr>
              <a:t>konceptualnih</a:t>
            </a:r>
            <a:r>
              <a:rPr lang="sl-SI" sz="1500">
                <a:solidFill>
                  <a:schemeClr val="tx1"/>
                </a:solidFill>
                <a:ea typeface="Roboto"/>
              </a:rPr>
              <a:t> vprašanj</a:t>
            </a:r>
          </a:p>
          <a:p>
            <a:pPr>
              <a:lnSpc>
                <a:spcPct val="114999"/>
              </a:lnSpc>
            </a:pPr>
            <a:r>
              <a:rPr lang="sl-SI" sz="1500" b="1">
                <a:solidFill>
                  <a:srgbClr val="7B6DAF"/>
                </a:solidFill>
                <a:ea typeface="Roboto"/>
              </a:rPr>
              <a:t>Prenova </a:t>
            </a:r>
            <a:r>
              <a:rPr lang="sl-SI" sz="1500">
                <a:solidFill>
                  <a:schemeClr val="tx1"/>
                </a:solidFill>
                <a:ea typeface="Roboto"/>
              </a:rPr>
              <a:t>višješolskih študijskih programov za zeleni in digitalni prehod do 2026</a:t>
            </a:r>
            <a:endParaRPr lang="sl-SI">
              <a:solidFill>
                <a:schemeClr val="tx1"/>
              </a:solidFill>
            </a:endParaRPr>
          </a:p>
          <a:p>
            <a:pPr>
              <a:lnSpc>
                <a:spcPct val="114999"/>
              </a:lnSpc>
            </a:pPr>
            <a:r>
              <a:rPr lang="sl-SI" sz="1500">
                <a:solidFill>
                  <a:schemeClr val="tx1"/>
                </a:solidFill>
                <a:ea typeface="Roboto"/>
              </a:rPr>
              <a:t>Priprava </a:t>
            </a:r>
            <a:r>
              <a:rPr lang="sl-SI" sz="1500" b="1">
                <a:solidFill>
                  <a:srgbClr val="7B6DAF"/>
                </a:solidFill>
                <a:ea typeface="Roboto"/>
              </a:rPr>
              <a:t>podpore</a:t>
            </a:r>
            <a:r>
              <a:rPr lang="sl-SI" sz="1500">
                <a:solidFill>
                  <a:schemeClr val="tx1"/>
                </a:solidFill>
                <a:ea typeface="Roboto"/>
              </a:rPr>
              <a:t> za strokovne delavce na višjih strokovnih šolah</a:t>
            </a:r>
            <a:endParaRPr lang="sl-SI">
              <a:solidFill>
                <a:schemeClr val="tx1"/>
              </a:solidFill>
            </a:endParaRPr>
          </a:p>
          <a:p>
            <a:pPr>
              <a:lnSpc>
                <a:spcPct val="114999"/>
              </a:lnSpc>
            </a:pPr>
            <a:r>
              <a:rPr lang="sl-SI" sz="1500">
                <a:solidFill>
                  <a:schemeClr val="tx1"/>
                </a:solidFill>
                <a:ea typeface="Roboto"/>
              </a:rPr>
              <a:t>Privzemanje </a:t>
            </a:r>
            <a:r>
              <a:rPr lang="sl-SI" sz="1500" b="1">
                <a:solidFill>
                  <a:srgbClr val="7B6DAF"/>
                </a:solidFill>
                <a:ea typeface="Roboto"/>
              </a:rPr>
              <a:t>novih načinov učenja in poučevanja</a:t>
            </a:r>
            <a:r>
              <a:rPr lang="sl-SI" sz="1500">
                <a:solidFill>
                  <a:schemeClr val="tx1"/>
                </a:solidFill>
                <a:ea typeface="Roboto"/>
              </a:rPr>
              <a:t> (nadgradnja izvajanja programov)</a:t>
            </a:r>
            <a:endParaRPr lang="sl-SI">
              <a:solidFill>
                <a:schemeClr val="tx1"/>
              </a:solidFill>
            </a:endParaRPr>
          </a:p>
          <a:p>
            <a:pPr>
              <a:lnSpc>
                <a:spcPct val="114999"/>
              </a:lnSpc>
            </a:pPr>
            <a:r>
              <a:rPr lang="sl-SI" sz="1500">
                <a:solidFill>
                  <a:schemeClr val="tx1"/>
                </a:solidFill>
                <a:ea typeface="Roboto"/>
              </a:rPr>
              <a:t>Pripravljenost za </a:t>
            </a:r>
            <a:r>
              <a:rPr lang="sl-SI" sz="1500" b="1">
                <a:solidFill>
                  <a:srgbClr val="7B6DAF"/>
                </a:solidFill>
                <a:ea typeface="Roboto"/>
              </a:rPr>
              <a:t>sprejemanje izzivov</a:t>
            </a:r>
            <a:r>
              <a:rPr lang="sl-SI" sz="1500">
                <a:solidFill>
                  <a:schemeClr val="tx1"/>
                </a:solidFill>
                <a:ea typeface="Roboto"/>
              </a:rPr>
              <a:t> na trgu dela</a:t>
            </a:r>
          </a:p>
          <a:p>
            <a:pPr>
              <a:lnSpc>
                <a:spcPct val="114999"/>
              </a:lnSpc>
            </a:pPr>
            <a:r>
              <a:rPr lang="sl-SI" sz="1500">
                <a:solidFill>
                  <a:schemeClr val="tx1"/>
                </a:solidFill>
                <a:ea typeface="Roboto"/>
              </a:rPr>
              <a:t>Podpora za vzpostavitev </a:t>
            </a:r>
            <a:r>
              <a:rPr lang="sl-SI" sz="1500" b="1">
                <a:solidFill>
                  <a:srgbClr val="7B6DAF"/>
                </a:solidFill>
                <a:ea typeface="Roboto"/>
              </a:rPr>
              <a:t>spodbudnega sodelovalnega okolja</a:t>
            </a:r>
            <a:r>
              <a:rPr lang="sl-SI" sz="1500">
                <a:solidFill>
                  <a:schemeClr val="tx1"/>
                </a:solidFill>
                <a:ea typeface="Roboto"/>
              </a:rPr>
              <a:t> med različnimi deležniki iz gospodarstva, raziskovalnih in izobraževalnih ustanov</a:t>
            </a:r>
          </a:p>
        </p:txBody>
      </p:sp>
      <p:sp>
        <p:nvSpPr>
          <p:cNvPr id="3" name="Google Shape;71;p15">
            <a:extLst>
              <a:ext uri="{FF2B5EF4-FFF2-40B4-BE49-F238E27FC236}">
                <a16:creationId xmlns:a16="http://schemas.microsoft.com/office/drawing/2014/main" id="{814AE2AC-4EAA-361A-2CE4-186CBFC7AF33}"/>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a:solidFill>
                  <a:schemeClr val="tx1">
                    <a:lumMod val="65000"/>
                    <a:lumOff val="35000"/>
                  </a:schemeClr>
                </a:solidFill>
                <a:latin typeface="Roboto"/>
                <a:ea typeface="Roboto"/>
                <a:cs typeface="Roboto"/>
                <a:sym typeface="Roboto"/>
              </a:rPr>
              <a:t>3. letni posvet </a:t>
            </a:r>
            <a:br>
              <a:rPr lang="sl-SI" sz="1200" b="1">
                <a:solidFill>
                  <a:schemeClr val="tx1">
                    <a:lumMod val="65000"/>
                    <a:lumOff val="35000"/>
                  </a:schemeClr>
                </a:solidFill>
                <a:latin typeface="Roboto"/>
                <a:ea typeface="Roboto"/>
                <a:cs typeface="Roboto"/>
                <a:sym typeface="Roboto"/>
              </a:rPr>
            </a:br>
            <a:r>
              <a:rPr lang="sl-SI" sz="1200" b="1">
                <a:solidFill>
                  <a:schemeClr val="tx1">
                    <a:lumMod val="65000"/>
                    <a:lumOff val="35000"/>
                  </a:schemeClr>
                </a:solidFill>
                <a:latin typeface="Roboto"/>
                <a:ea typeface="Roboto"/>
                <a:cs typeface="Roboto"/>
                <a:sym typeface="Roboto"/>
              </a:rPr>
              <a:t>o višjem strokovnem izobraževanju</a:t>
            </a:r>
            <a:endParaRPr sz="1200" b="1">
              <a:solidFill>
                <a:schemeClr val="tx1">
                  <a:lumMod val="65000"/>
                  <a:lumOff val="35000"/>
                </a:schemeClr>
              </a:solidFill>
              <a:latin typeface="Roboto"/>
              <a:ea typeface="Roboto"/>
              <a:cs typeface="Roboto"/>
              <a:sym typeface="Roboto"/>
            </a:endParaRPr>
          </a:p>
        </p:txBody>
      </p:sp>
      <p:grpSp>
        <p:nvGrpSpPr>
          <p:cNvPr id="9" name="Group 8">
            <a:extLst>
              <a:ext uri="{FF2B5EF4-FFF2-40B4-BE49-F238E27FC236}">
                <a16:creationId xmlns:a16="http://schemas.microsoft.com/office/drawing/2014/main" id="{70321157-97F9-211B-2271-D0956B82930C}"/>
              </a:ext>
            </a:extLst>
          </p:cNvPr>
          <p:cNvGrpSpPr/>
          <p:nvPr/>
        </p:nvGrpSpPr>
        <p:grpSpPr>
          <a:xfrm>
            <a:off x="495953" y="4572000"/>
            <a:ext cx="8195430" cy="384718"/>
            <a:chOff x="636871" y="4572000"/>
            <a:chExt cx="8195430" cy="384718"/>
          </a:xfrm>
        </p:grpSpPr>
        <p:pic>
          <p:nvPicPr>
            <p:cNvPr id="6" name="Google Shape;57;p13">
              <a:extLst>
                <a:ext uri="{FF2B5EF4-FFF2-40B4-BE49-F238E27FC236}">
                  <a16:creationId xmlns:a16="http://schemas.microsoft.com/office/drawing/2014/main" id="{48375576-0C61-0C50-97FD-50364490ACEF}"/>
                </a:ext>
              </a:extLst>
            </p:cNvPr>
            <p:cNvPicPr preferRelativeResize="0"/>
            <p:nvPr/>
          </p:nvPicPr>
          <p:blipFill>
            <a:blip r:embed="rId3">
              <a:alphaModFix/>
            </a:blip>
            <a:stretch>
              <a:fillRect/>
            </a:stretch>
          </p:blipFill>
          <p:spPr>
            <a:xfrm>
              <a:off x="8103220" y="4572000"/>
              <a:ext cx="729081" cy="354949"/>
            </a:xfrm>
            <a:prstGeom prst="rect">
              <a:avLst/>
            </a:prstGeom>
            <a:noFill/>
            <a:ln>
              <a:noFill/>
            </a:ln>
          </p:spPr>
        </p:pic>
        <p:pic>
          <p:nvPicPr>
            <p:cNvPr id="8" name="Picture 7" descr="A black and white flag with stars&#10;&#10;Description automatically generated">
              <a:extLst>
                <a:ext uri="{FF2B5EF4-FFF2-40B4-BE49-F238E27FC236}">
                  <a16:creationId xmlns:a16="http://schemas.microsoft.com/office/drawing/2014/main" id="{8F78204F-962E-E111-3040-C3DBCE837EAF}"/>
                </a:ext>
              </a:extLst>
            </p:cNvPr>
            <p:cNvPicPr>
              <a:picLocks noChangeAspect="1"/>
            </p:cNvPicPr>
            <p:nvPr/>
          </p:nvPicPr>
          <p:blipFill>
            <a:blip r:embed="rId4"/>
            <a:stretch>
              <a:fillRect/>
            </a:stretch>
          </p:blipFill>
          <p:spPr>
            <a:xfrm>
              <a:off x="636871" y="4610035"/>
              <a:ext cx="7309719" cy="346683"/>
            </a:xfrm>
            <a:prstGeom prst="rect">
              <a:avLst/>
            </a:prstGeom>
          </p:spPr>
        </p:pic>
      </p:grpSp>
      <p:pic>
        <p:nvPicPr>
          <p:cNvPr id="2" name="Slika 1">
            <a:extLst>
              <a:ext uri="{FF2B5EF4-FFF2-40B4-BE49-F238E27FC236}">
                <a16:creationId xmlns:a16="http://schemas.microsoft.com/office/drawing/2014/main" id="{C095A198-8E0B-E861-4C00-646C8BF80F03}"/>
              </a:ext>
            </a:extLst>
          </p:cNvPr>
          <p:cNvPicPr>
            <a:picLocks noChangeAspect="1"/>
          </p:cNvPicPr>
          <p:nvPr/>
        </p:nvPicPr>
        <p:blipFill>
          <a:blip r:embed="rId5"/>
          <a:stretch>
            <a:fillRect/>
          </a:stretch>
        </p:blipFill>
        <p:spPr>
          <a:xfrm>
            <a:off x="6587836" y="0"/>
            <a:ext cx="2556164" cy="1837243"/>
          </a:xfrm>
          <a:prstGeom prst="rect">
            <a:avLst/>
          </a:prstGeom>
        </p:spPr>
      </p:pic>
    </p:spTree>
    <p:extLst>
      <p:ext uri="{BB962C8B-B14F-4D97-AF65-F5344CB8AC3E}">
        <p14:creationId xmlns:p14="http://schemas.microsoft.com/office/powerpoint/2010/main" val="8936611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80" name="Google Shape;80;p16"/>
          <p:cNvSpPr txBox="1">
            <a:spLocks noGrp="1"/>
          </p:cNvSpPr>
          <p:nvPr>
            <p:ph type="body" idx="1"/>
          </p:nvPr>
        </p:nvSpPr>
        <p:spPr>
          <a:xfrm>
            <a:off x="311345" y="1075795"/>
            <a:ext cx="8234171" cy="3300873"/>
          </a:xfrm>
          <a:prstGeom prst="rect">
            <a:avLst/>
          </a:prstGeom>
        </p:spPr>
        <p:txBody>
          <a:bodyPr spcFirstLastPara="1" wrap="square" lIns="91425" tIns="91425" rIns="91425" bIns="91425" anchor="t" anchorCtr="0">
            <a:spAutoFit/>
          </a:bodyPr>
          <a:lstStyle/>
          <a:p>
            <a:pPr marL="0" indent="0">
              <a:lnSpc>
                <a:spcPct val="100000"/>
              </a:lnSpc>
              <a:buNone/>
            </a:pPr>
            <a:r>
              <a:rPr lang="sl-SI" sz="1500" b="1" dirty="0">
                <a:solidFill>
                  <a:srgbClr val="7B6DAF"/>
                </a:solidFill>
                <a:ea typeface="Roboto"/>
              </a:rPr>
              <a:t>Kateri so trenutno najpomembnejši koraki ...</a:t>
            </a:r>
            <a:endParaRPr lang="en-US" b="1" dirty="0">
              <a:solidFill>
                <a:srgbClr val="7B6DAF"/>
              </a:solidFill>
            </a:endParaRPr>
          </a:p>
          <a:p>
            <a:pPr marL="342900">
              <a:lnSpc>
                <a:spcPct val="100000"/>
              </a:lnSpc>
            </a:pPr>
            <a:endParaRPr lang="sl-SI" sz="1500" b="1" dirty="0">
              <a:solidFill>
                <a:srgbClr val="F38314"/>
              </a:solidFill>
              <a:ea typeface="Roboto"/>
            </a:endParaRPr>
          </a:p>
          <a:p>
            <a:pPr>
              <a:lnSpc>
                <a:spcPct val="114999"/>
              </a:lnSpc>
            </a:pPr>
            <a:r>
              <a:rPr lang="sl-SI" sz="1500" dirty="0">
                <a:solidFill>
                  <a:schemeClr val="tx1"/>
                </a:solidFill>
                <a:ea typeface="Roboto"/>
              </a:rPr>
              <a:t>Spodbujanje vključevanja in </a:t>
            </a:r>
            <a:r>
              <a:rPr lang="sl-SI" sz="1500" b="1" dirty="0">
                <a:solidFill>
                  <a:srgbClr val="7B6DAF"/>
                </a:solidFill>
                <a:ea typeface="Roboto"/>
              </a:rPr>
              <a:t>sodelovanja lokalnega okolja</a:t>
            </a:r>
            <a:r>
              <a:rPr lang="sl-SI" sz="1500" dirty="0">
                <a:solidFill>
                  <a:schemeClr val="tx1"/>
                </a:solidFill>
                <a:ea typeface="Roboto"/>
              </a:rPr>
              <a:t> pri praktičnem izobraževanju</a:t>
            </a:r>
            <a:endParaRPr lang="sl-SI" dirty="0">
              <a:solidFill>
                <a:schemeClr val="tx1"/>
              </a:solidFill>
              <a:ea typeface="Roboto"/>
            </a:endParaRPr>
          </a:p>
          <a:p>
            <a:pPr>
              <a:lnSpc>
                <a:spcPct val="114999"/>
              </a:lnSpc>
            </a:pPr>
            <a:r>
              <a:rPr lang="sl-SI" sz="1500" dirty="0">
                <a:solidFill>
                  <a:schemeClr val="tx1"/>
                </a:solidFill>
                <a:ea typeface="Roboto"/>
              </a:rPr>
              <a:t>Spodbujanje vseživljenjskega poklicnega učenja tudi za </a:t>
            </a:r>
            <a:r>
              <a:rPr lang="sl-SI" sz="1500" b="1" dirty="0">
                <a:solidFill>
                  <a:srgbClr val="7B6DAF"/>
                </a:solidFill>
                <a:ea typeface="Roboto"/>
              </a:rPr>
              <a:t>zaposlene</a:t>
            </a:r>
            <a:endParaRPr lang="sl-SI" b="1" dirty="0">
              <a:solidFill>
                <a:srgbClr val="7B6DAF"/>
              </a:solidFill>
            </a:endParaRPr>
          </a:p>
          <a:p>
            <a:pPr>
              <a:lnSpc>
                <a:spcPct val="114999"/>
              </a:lnSpc>
            </a:pPr>
            <a:r>
              <a:rPr lang="sl-SI" sz="1500" dirty="0">
                <a:solidFill>
                  <a:schemeClr val="tx1"/>
                </a:solidFill>
                <a:ea typeface="Roboto"/>
              </a:rPr>
              <a:t>Dvig </a:t>
            </a:r>
            <a:r>
              <a:rPr lang="sl-SI" sz="1500" b="1" dirty="0">
                <a:solidFill>
                  <a:srgbClr val="7B6DAF"/>
                </a:solidFill>
                <a:ea typeface="Roboto"/>
              </a:rPr>
              <a:t>zanimanja</a:t>
            </a:r>
            <a:r>
              <a:rPr lang="sl-SI" sz="1500" dirty="0">
                <a:solidFill>
                  <a:schemeClr val="tx1"/>
                </a:solidFill>
                <a:ea typeface="Roboto"/>
              </a:rPr>
              <a:t> za višješolsko izobraževanje</a:t>
            </a:r>
          </a:p>
          <a:p>
            <a:pPr>
              <a:lnSpc>
                <a:spcPct val="114999"/>
              </a:lnSpc>
            </a:pPr>
            <a:endParaRPr lang="sl-SI" sz="1500" dirty="0">
              <a:solidFill>
                <a:schemeClr val="tx1"/>
              </a:solidFill>
              <a:ea typeface="Roboto"/>
            </a:endParaRPr>
          </a:p>
          <a:p>
            <a:pPr>
              <a:lnSpc>
                <a:spcPct val="114999"/>
              </a:lnSpc>
            </a:pPr>
            <a:r>
              <a:rPr lang="sl-SI" sz="1500" dirty="0">
                <a:solidFill>
                  <a:schemeClr val="tx1"/>
                </a:solidFill>
                <a:ea typeface="Roboto"/>
              </a:rPr>
              <a:t>Vzpostavljanje </a:t>
            </a:r>
            <a:r>
              <a:rPr lang="sl-SI" sz="1500" b="1" dirty="0">
                <a:solidFill>
                  <a:srgbClr val="7B6DAF"/>
                </a:solidFill>
                <a:ea typeface="Roboto"/>
              </a:rPr>
              <a:t>na podatkih podprtega nadaljnjega razvoja</a:t>
            </a:r>
            <a:r>
              <a:rPr lang="sl-SI" sz="1500" dirty="0">
                <a:solidFill>
                  <a:schemeClr val="tx1"/>
                </a:solidFill>
                <a:ea typeface="Roboto"/>
              </a:rPr>
              <a:t> višješolskega izobraževanja</a:t>
            </a:r>
            <a:endParaRPr lang="sl-SI" dirty="0">
              <a:solidFill>
                <a:schemeClr val="tx1"/>
              </a:solidFill>
            </a:endParaRPr>
          </a:p>
          <a:p>
            <a:pPr>
              <a:lnSpc>
                <a:spcPct val="114999"/>
              </a:lnSpc>
            </a:pPr>
            <a:endParaRPr lang="sl-SI" sz="1500" dirty="0">
              <a:solidFill>
                <a:schemeClr val="tx1"/>
              </a:solidFill>
              <a:ea typeface="Roboto"/>
            </a:endParaRPr>
          </a:p>
          <a:p>
            <a:pPr>
              <a:lnSpc>
                <a:spcPct val="114999"/>
              </a:lnSpc>
            </a:pPr>
            <a:r>
              <a:rPr lang="sl-SI" sz="1500" dirty="0">
                <a:solidFill>
                  <a:schemeClr val="tx1"/>
                </a:solidFill>
                <a:ea typeface="Roboto"/>
              </a:rPr>
              <a:t>Zagotavljanje možnosti študentom, predavateljem in šolam za </a:t>
            </a:r>
            <a:r>
              <a:rPr lang="sl-SI" sz="1500" b="1" dirty="0">
                <a:solidFill>
                  <a:srgbClr val="7B6DAF"/>
                </a:solidFill>
                <a:ea typeface="Roboto"/>
              </a:rPr>
              <a:t>vključevanje v mednarodne projekte</a:t>
            </a:r>
          </a:p>
          <a:p>
            <a:pPr>
              <a:lnSpc>
                <a:spcPct val="114999"/>
              </a:lnSpc>
            </a:pPr>
            <a:endParaRPr lang="sl-SI" sz="1500" dirty="0">
              <a:solidFill>
                <a:schemeClr val="tx1"/>
              </a:solidFill>
              <a:ea typeface="Roboto"/>
            </a:endParaRPr>
          </a:p>
          <a:p>
            <a:pPr>
              <a:lnSpc>
                <a:spcPct val="114999"/>
              </a:lnSpc>
            </a:pPr>
            <a:endParaRPr lang="sl-SI" sz="1500" dirty="0">
              <a:solidFill>
                <a:schemeClr val="tx1"/>
              </a:solidFill>
              <a:ea typeface="Roboto"/>
            </a:endParaRPr>
          </a:p>
        </p:txBody>
      </p:sp>
      <p:sp>
        <p:nvSpPr>
          <p:cNvPr id="3" name="Google Shape;71;p15">
            <a:extLst>
              <a:ext uri="{FF2B5EF4-FFF2-40B4-BE49-F238E27FC236}">
                <a16:creationId xmlns:a16="http://schemas.microsoft.com/office/drawing/2014/main" id="{814AE2AC-4EAA-361A-2CE4-186CBFC7AF33}"/>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a:solidFill>
                  <a:schemeClr val="tx1">
                    <a:lumMod val="65000"/>
                    <a:lumOff val="35000"/>
                  </a:schemeClr>
                </a:solidFill>
                <a:latin typeface="Roboto"/>
                <a:ea typeface="Roboto"/>
                <a:cs typeface="Roboto"/>
                <a:sym typeface="Roboto"/>
              </a:rPr>
              <a:t>3. letni posvet </a:t>
            </a:r>
            <a:br>
              <a:rPr lang="sl-SI" sz="1200" b="1">
                <a:solidFill>
                  <a:schemeClr val="tx1">
                    <a:lumMod val="65000"/>
                    <a:lumOff val="35000"/>
                  </a:schemeClr>
                </a:solidFill>
                <a:latin typeface="Roboto"/>
                <a:ea typeface="Roboto"/>
                <a:cs typeface="Roboto"/>
                <a:sym typeface="Roboto"/>
              </a:rPr>
            </a:br>
            <a:r>
              <a:rPr lang="sl-SI" sz="1200" b="1">
                <a:solidFill>
                  <a:schemeClr val="tx1">
                    <a:lumMod val="65000"/>
                    <a:lumOff val="35000"/>
                  </a:schemeClr>
                </a:solidFill>
                <a:latin typeface="Roboto"/>
                <a:ea typeface="Roboto"/>
                <a:cs typeface="Roboto"/>
                <a:sym typeface="Roboto"/>
              </a:rPr>
              <a:t>o višjem strokovnem izobraževanju</a:t>
            </a:r>
            <a:endParaRPr sz="1200" b="1">
              <a:solidFill>
                <a:schemeClr val="tx1">
                  <a:lumMod val="65000"/>
                  <a:lumOff val="35000"/>
                </a:schemeClr>
              </a:solidFill>
              <a:latin typeface="Roboto"/>
              <a:ea typeface="Roboto"/>
              <a:cs typeface="Roboto"/>
              <a:sym typeface="Roboto"/>
            </a:endParaRPr>
          </a:p>
        </p:txBody>
      </p:sp>
      <p:grpSp>
        <p:nvGrpSpPr>
          <p:cNvPr id="9" name="Group 8">
            <a:extLst>
              <a:ext uri="{FF2B5EF4-FFF2-40B4-BE49-F238E27FC236}">
                <a16:creationId xmlns:a16="http://schemas.microsoft.com/office/drawing/2014/main" id="{70321157-97F9-211B-2271-D0956B82930C}"/>
              </a:ext>
            </a:extLst>
          </p:cNvPr>
          <p:cNvGrpSpPr/>
          <p:nvPr/>
        </p:nvGrpSpPr>
        <p:grpSpPr>
          <a:xfrm>
            <a:off x="495953" y="4572000"/>
            <a:ext cx="8195430" cy="384718"/>
            <a:chOff x="636871" y="4572000"/>
            <a:chExt cx="8195430" cy="384718"/>
          </a:xfrm>
        </p:grpSpPr>
        <p:pic>
          <p:nvPicPr>
            <p:cNvPr id="6" name="Google Shape;57;p13">
              <a:extLst>
                <a:ext uri="{FF2B5EF4-FFF2-40B4-BE49-F238E27FC236}">
                  <a16:creationId xmlns:a16="http://schemas.microsoft.com/office/drawing/2014/main" id="{48375576-0C61-0C50-97FD-50364490ACEF}"/>
                </a:ext>
              </a:extLst>
            </p:cNvPr>
            <p:cNvPicPr preferRelativeResize="0"/>
            <p:nvPr/>
          </p:nvPicPr>
          <p:blipFill>
            <a:blip r:embed="rId3">
              <a:alphaModFix/>
            </a:blip>
            <a:stretch>
              <a:fillRect/>
            </a:stretch>
          </p:blipFill>
          <p:spPr>
            <a:xfrm>
              <a:off x="8103220" y="4572000"/>
              <a:ext cx="729081" cy="354949"/>
            </a:xfrm>
            <a:prstGeom prst="rect">
              <a:avLst/>
            </a:prstGeom>
            <a:noFill/>
            <a:ln>
              <a:noFill/>
            </a:ln>
          </p:spPr>
        </p:pic>
        <p:pic>
          <p:nvPicPr>
            <p:cNvPr id="8" name="Picture 7" descr="A black and white flag with stars&#10;&#10;Description automatically generated">
              <a:extLst>
                <a:ext uri="{FF2B5EF4-FFF2-40B4-BE49-F238E27FC236}">
                  <a16:creationId xmlns:a16="http://schemas.microsoft.com/office/drawing/2014/main" id="{8F78204F-962E-E111-3040-C3DBCE837EAF}"/>
                </a:ext>
              </a:extLst>
            </p:cNvPr>
            <p:cNvPicPr>
              <a:picLocks noChangeAspect="1"/>
            </p:cNvPicPr>
            <p:nvPr/>
          </p:nvPicPr>
          <p:blipFill>
            <a:blip r:embed="rId4"/>
            <a:stretch>
              <a:fillRect/>
            </a:stretch>
          </p:blipFill>
          <p:spPr>
            <a:xfrm>
              <a:off x="636871" y="4610035"/>
              <a:ext cx="7309719" cy="346683"/>
            </a:xfrm>
            <a:prstGeom prst="rect">
              <a:avLst/>
            </a:prstGeom>
          </p:spPr>
        </p:pic>
      </p:grpSp>
      <p:pic>
        <p:nvPicPr>
          <p:cNvPr id="5" name="Slika 4">
            <a:extLst>
              <a:ext uri="{FF2B5EF4-FFF2-40B4-BE49-F238E27FC236}">
                <a16:creationId xmlns:a16="http://schemas.microsoft.com/office/drawing/2014/main" id="{AF6A0FB2-F260-5087-D413-4CEC5FC261B2}"/>
              </a:ext>
            </a:extLst>
          </p:cNvPr>
          <p:cNvPicPr>
            <a:picLocks noChangeAspect="1"/>
          </p:cNvPicPr>
          <p:nvPr/>
        </p:nvPicPr>
        <p:blipFill>
          <a:blip r:embed="rId5"/>
          <a:stretch>
            <a:fillRect/>
          </a:stretch>
        </p:blipFill>
        <p:spPr>
          <a:xfrm>
            <a:off x="6878782" y="1"/>
            <a:ext cx="2265218" cy="1628126"/>
          </a:xfrm>
          <a:prstGeom prst="rect">
            <a:avLst/>
          </a:prstGeom>
        </p:spPr>
      </p:pic>
    </p:spTree>
    <p:extLst>
      <p:ext uri="{BB962C8B-B14F-4D97-AF65-F5344CB8AC3E}">
        <p14:creationId xmlns:p14="http://schemas.microsoft.com/office/powerpoint/2010/main" val="27172260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80" name="Google Shape;80;p16"/>
          <p:cNvSpPr txBox="1">
            <a:spLocks noGrp="1"/>
          </p:cNvSpPr>
          <p:nvPr>
            <p:ph type="body" idx="1"/>
          </p:nvPr>
        </p:nvSpPr>
        <p:spPr>
          <a:xfrm>
            <a:off x="311345" y="1075795"/>
            <a:ext cx="8234171" cy="2204419"/>
          </a:xfrm>
          <a:prstGeom prst="rect">
            <a:avLst/>
          </a:prstGeom>
        </p:spPr>
        <p:txBody>
          <a:bodyPr spcFirstLastPara="1" wrap="square" lIns="91425" tIns="91425" rIns="91425" bIns="91425" anchor="t" anchorCtr="0">
            <a:spAutoFit/>
          </a:bodyPr>
          <a:lstStyle/>
          <a:p>
            <a:pPr marL="0" indent="0">
              <a:lnSpc>
                <a:spcPct val="100000"/>
              </a:lnSpc>
              <a:buNone/>
            </a:pPr>
            <a:r>
              <a:rPr lang="sl-SI" sz="1500" b="1">
                <a:solidFill>
                  <a:srgbClr val="7B6DAF"/>
                </a:solidFill>
                <a:ea typeface="Roboto"/>
              </a:rPr>
              <a:t>Pot naprej ...</a:t>
            </a:r>
            <a:endParaRPr lang="en-US" b="1">
              <a:solidFill>
                <a:srgbClr val="7B6DAF"/>
              </a:solidFill>
            </a:endParaRPr>
          </a:p>
          <a:p>
            <a:pPr marL="0" indent="0">
              <a:lnSpc>
                <a:spcPct val="100000"/>
              </a:lnSpc>
              <a:buNone/>
            </a:pPr>
            <a:endParaRPr lang="sl-SI" sz="1500" b="1">
              <a:solidFill>
                <a:srgbClr val="F38314"/>
              </a:solidFill>
              <a:ea typeface="Roboto"/>
            </a:endParaRPr>
          </a:p>
          <a:p>
            <a:pPr marL="0" indent="0">
              <a:lnSpc>
                <a:spcPct val="100000"/>
              </a:lnSpc>
              <a:buNone/>
            </a:pPr>
            <a:endParaRPr lang="sl-SI" sz="1500" b="1">
              <a:solidFill>
                <a:schemeClr val="tx1"/>
              </a:solidFill>
              <a:ea typeface="Roboto"/>
            </a:endParaRPr>
          </a:p>
          <a:p>
            <a:pPr>
              <a:lnSpc>
                <a:spcPct val="114999"/>
              </a:lnSpc>
            </a:pPr>
            <a:r>
              <a:rPr lang="sl-SI" sz="1500">
                <a:solidFill>
                  <a:schemeClr val="tx1"/>
                </a:solidFill>
                <a:ea typeface="Roboto"/>
              </a:rPr>
              <a:t>s celovitim in strateškim pristopom lahko vodstvo zagotovi, da so spremembe smiselne, ustrezno vključene v obstoječe procese in učinkovito sprejete s strani vseh deležnikov</a:t>
            </a:r>
            <a:endParaRPr lang="sl-SI">
              <a:solidFill>
                <a:schemeClr val="tx1"/>
              </a:solidFill>
              <a:ea typeface="Roboto"/>
            </a:endParaRPr>
          </a:p>
          <a:p>
            <a:pPr>
              <a:lnSpc>
                <a:spcPct val="114999"/>
              </a:lnSpc>
            </a:pPr>
            <a:endParaRPr lang="sl-SI" sz="1500">
              <a:solidFill>
                <a:schemeClr val="tx1"/>
              </a:solidFill>
              <a:ea typeface="Roboto"/>
            </a:endParaRPr>
          </a:p>
          <a:p>
            <a:pPr>
              <a:lnSpc>
                <a:spcPct val="114999"/>
              </a:lnSpc>
            </a:pPr>
            <a:endParaRPr lang="sl-SI" sz="1500">
              <a:solidFill>
                <a:schemeClr val="tx1"/>
              </a:solidFill>
              <a:ea typeface="Roboto"/>
            </a:endParaRPr>
          </a:p>
          <a:p>
            <a:pPr>
              <a:lnSpc>
                <a:spcPct val="114999"/>
              </a:lnSpc>
            </a:pPr>
            <a:r>
              <a:rPr lang="sl-SI" sz="1500">
                <a:solidFill>
                  <a:schemeClr val="tx1"/>
                </a:solidFill>
                <a:ea typeface="Roboto"/>
              </a:rPr>
              <a:t> vodi v izboljšanje kakovosti izobraževanja in prilagoditev sodobnemu duhu časa.</a:t>
            </a:r>
            <a:endParaRPr lang="en-US" sz="1500">
              <a:solidFill>
                <a:schemeClr val="tx1"/>
              </a:solidFill>
              <a:ea typeface="Roboto"/>
            </a:endParaRPr>
          </a:p>
        </p:txBody>
      </p:sp>
      <p:sp>
        <p:nvSpPr>
          <p:cNvPr id="3" name="Google Shape;71;p15">
            <a:extLst>
              <a:ext uri="{FF2B5EF4-FFF2-40B4-BE49-F238E27FC236}">
                <a16:creationId xmlns:a16="http://schemas.microsoft.com/office/drawing/2014/main" id="{814AE2AC-4EAA-361A-2CE4-186CBFC7AF33}"/>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a:solidFill>
                  <a:schemeClr val="tx1">
                    <a:lumMod val="65000"/>
                    <a:lumOff val="35000"/>
                  </a:schemeClr>
                </a:solidFill>
                <a:latin typeface="Roboto"/>
                <a:ea typeface="Roboto"/>
                <a:cs typeface="Roboto"/>
                <a:sym typeface="Roboto"/>
              </a:rPr>
              <a:t>3. letni posvet </a:t>
            </a:r>
            <a:br>
              <a:rPr lang="sl-SI" sz="1200" b="1">
                <a:solidFill>
                  <a:schemeClr val="tx1">
                    <a:lumMod val="65000"/>
                    <a:lumOff val="35000"/>
                  </a:schemeClr>
                </a:solidFill>
                <a:latin typeface="Roboto"/>
                <a:ea typeface="Roboto"/>
                <a:cs typeface="Roboto"/>
                <a:sym typeface="Roboto"/>
              </a:rPr>
            </a:br>
            <a:r>
              <a:rPr lang="sl-SI" sz="1200" b="1">
                <a:solidFill>
                  <a:schemeClr val="tx1">
                    <a:lumMod val="65000"/>
                    <a:lumOff val="35000"/>
                  </a:schemeClr>
                </a:solidFill>
                <a:latin typeface="Roboto"/>
                <a:ea typeface="Roboto"/>
                <a:cs typeface="Roboto"/>
                <a:sym typeface="Roboto"/>
              </a:rPr>
              <a:t>o višjem strokovnem izobraževanju</a:t>
            </a:r>
            <a:endParaRPr sz="1200" b="1">
              <a:solidFill>
                <a:schemeClr val="tx1">
                  <a:lumMod val="65000"/>
                  <a:lumOff val="35000"/>
                </a:schemeClr>
              </a:solidFill>
              <a:latin typeface="Roboto"/>
              <a:ea typeface="Roboto"/>
              <a:cs typeface="Roboto"/>
              <a:sym typeface="Roboto"/>
            </a:endParaRPr>
          </a:p>
        </p:txBody>
      </p:sp>
      <p:sp>
        <p:nvSpPr>
          <p:cNvPr id="7" name="Puščica: desno 7">
            <a:extLst>
              <a:ext uri="{FF2B5EF4-FFF2-40B4-BE49-F238E27FC236}">
                <a16:creationId xmlns:a16="http://schemas.microsoft.com/office/drawing/2014/main" id="{3B4E040A-7776-50CC-373B-07711228B795}"/>
              </a:ext>
            </a:extLst>
          </p:cNvPr>
          <p:cNvSpPr/>
          <p:nvPr/>
        </p:nvSpPr>
        <p:spPr>
          <a:xfrm>
            <a:off x="431003" y="2857032"/>
            <a:ext cx="357258" cy="371029"/>
          </a:xfrm>
          <a:prstGeom prst="rightArrow">
            <a:avLst/>
          </a:prstGeom>
          <a:solidFill>
            <a:srgbClr val="7B6DAF"/>
          </a:solidFill>
          <a:ln>
            <a:solidFill>
              <a:srgbClr val="7B6DAF"/>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sl-S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l-SI">
              <a:latin typeface="Alright Sans "/>
            </a:endParaRPr>
          </a:p>
        </p:txBody>
      </p:sp>
      <p:grpSp>
        <p:nvGrpSpPr>
          <p:cNvPr id="9" name="Group 8">
            <a:extLst>
              <a:ext uri="{FF2B5EF4-FFF2-40B4-BE49-F238E27FC236}">
                <a16:creationId xmlns:a16="http://schemas.microsoft.com/office/drawing/2014/main" id="{70321157-97F9-211B-2271-D0956B82930C}"/>
              </a:ext>
            </a:extLst>
          </p:cNvPr>
          <p:cNvGrpSpPr/>
          <p:nvPr/>
        </p:nvGrpSpPr>
        <p:grpSpPr>
          <a:xfrm>
            <a:off x="495953" y="4572000"/>
            <a:ext cx="8195430" cy="384718"/>
            <a:chOff x="636871" y="4572000"/>
            <a:chExt cx="8195430" cy="384718"/>
          </a:xfrm>
        </p:grpSpPr>
        <p:pic>
          <p:nvPicPr>
            <p:cNvPr id="6" name="Google Shape;57;p13">
              <a:extLst>
                <a:ext uri="{FF2B5EF4-FFF2-40B4-BE49-F238E27FC236}">
                  <a16:creationId xmlns:a16="http://schemas.microsoft.com/office/drawing/2014/main" id="{48375576-0C61-0C50-97FD-50364490ACEF}"/>
                </a:ext>
              </a:extLst>
            </p:cNvPr>
            <p:cNvPicPr preferRelativeResize="0"/>
            <p:nvPr/>
          </p:nvPicPr>
          <p:blipFill>
            <a:blip r:embed="rId3">
              <a:alphaModFix/>
            </a:blip>
            <a:stretch>
              <a:fillRect/>
            </a:stretch>
          </p:blipFill>
          <p:spPr>
            <a:xfrm>
              <a:off x="8103220" y="4572000"/>
              <a:ext cx="729081" cy="354949"/>
            </a:xfrm>
            <a:prstGeom prst="rect">
              <a:avLst/>
            </a:prstGeom>
            <a:noFill/>
            <a:ln>
              <a:noFill/>
            </a:ln>
          </p:spPr>
        </p:pic>
        <p:pic>
          <p:nvPicPr>
            <p:cNvPr id="8" name="Picture 7" descr="A black and white flag with stars&#10;&#10;Description automatically generated">
              <a:extLst>
                <a:ext uri="{FF2B5EF4-FFF2-40B4-BE49-F238E27FC236}">
                  <a16:creationId xmlns:a16="http://schemas.microsoft.com/office/drawing/2014/main" id="{8F78204F-962E-E111-3040-C3DBCE837EAF}"/>
                </a:ext>
              </a:extLst>
            </p:cNvPr>
            <p:cNvPicPr>
              <a:picLocks noChangeAspect="1"/>
            </p:cNvPicPr>
            <p:nvPr/>
          </p:nvPicPr>
          <p:blipFill>
            <a:blip r:embed="rId4"/>
            <a:stretch>
              <a:fillRect/>
            </a:stretch>
          </p:blipFill>
          <p:spPr>
            <a:xfrm>
              <a:off x="636871" y="4610035"/>
              <a:ext cx="7309719" cy="346683"/>
            </a:xfrm>
            <a:prstGeom prst="rect">
              <a:avLst/>
            </a:prstGeom>
          </p:spPr>
        </p:pic>
      </p:grpSp>
      <p:pic>
        <p:nvPicPr>
          <p:cNvPr id="5" name="Slika 4">
            <a:extLst>
              <a:ext uri="{FF2B5EF4-FFF2-40B4-BE49-F238E27FC236}">
                <a16:creationId xmlns:a16="http://schemas.microsoft.com/office/drawing/2014/main" id="{85C9EF52-79A2-7BAF-4AAD-7D45D82FCD1F}"/>
              </a:ext>
            </a:extLst>
          </p:cNvPr>
          <p:cNvPicPr>
            <a:picLocks noChangeAspect="1"/>
          </p:cNvPicPr>
          <p:nvPr/>
        </p:nvPicPr>
        <p:blipFill>
          <a:blip r:embed="rId5"/>
          <a:stretch>
            <a:fillRect/>
          </a:stretch>
        </p:blipFill>
        <p:spPr>
          <a:xfrm>
            <a:off x="6655745" y="101680"/>
            <a:ext cx="2299854" cy="1653021"/>
          </a:xfrm>
          <a:prstGeom prst="rect">
            <a:avLst/>
          </a:prstGeom>
        </p:spPr>
      </p:pic>
    </p:spTree>
    <p:extLst>
      <p:ext uri="{BB962C8B-B14F-4D97-AF65-F5344CB8AC3E}">
        <p14:creationId xmlns:p14="http://schemas.microsoft.com/office/powerpoint/2010/main" val="23221705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80" name="Google Shape;80;p16"/>
          <p:cNvSpPr txBox="1">
            <a:spLocks noGrp="1"/>
          </p:cNvSpPr>
          <p:nvPr>
            <p:ph type="body" idx="1"/>
          </p:nvPr>
        </p:nvSpPr>
        <p:spPr>
          <a:xfrm>
            <a:off x="311345" y="2261128"/>
            <a:ext cx="8234171" cy="615523"/>
          </a:xfrm>
          <a:prstGeom prst="rect">
            <a:avLst/>
          </a:prstGeom>
        </p:spPr>
        <p:txBody>
          <a:bodyPr spcFirstLastPara="1" wrap="square" lIns="91425" tIns="91425" rIns="91425" bIns="91425" anchor="t" anchorCtr="0">
            <a:spAutoFit/>
          </a:bodyPr>
          <a:lstStyle/>
          <a:p>
            <a:pPr marL="0" indent="0" algn="ctr">
              <a:lnSpc>
                <a:spcPct val="100000"/>
              </a:lnSpc>
              <a:buNone/>
            </a:pPr>
            <a:r>
              <a:rPr lang="sl-SI" sz="2800" b="1">
                <a:solidFill>
                  <a:srgbClr val="7B6DAF"/>
                </a:solidFill>
                <a:ea typeface="Roboto"/>
              </a:rPr>
              <a:t>Hvala za pozornost</a:t>
            </a:r>
            <a:endParaRPr lang="en-US" sz="2800">
              <a:solidFill>
                <a:schemeClr val="tx1"/>
              </a:solidFill>
              <a:ea typeface="Roboto"/>
            </a:endParaRPr>
          </a:p>
        </p:txBody>
      </p:sp>
      <p:sp>
        <p:nvSpPr>
          <p:cNvPr id="3" name="Google Shape;71;p15">
            <a:extLst>
              <a:ext uri="{FF2B5EF4-FFF2-40B4-BE49-F238E27FC236}">
                <a16:creationId xmlns:a16="http://schemas.microsoft.com/office/drawing/2014/main" id="{814AE2AC-4EAA-361A-2CE4-186CBFC7AF33}"/>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a:solidFill>
                  <a:schemeClr val="tx1">
                    <a:lumMod val="65000"/>
                    <a:lumOff val="35000"/>
                  </a:schemeClr>
                </a:solidFill>
                <a:latin typeface="Roboto"/>
                <a:ea typeface="Roboto"/>
                <a:cs typeface="Roboto"/>
                <a:sym typeface="Roboto"/>
              </a:rPr>
              <a:t>3. letni posvet </a:t>
            </a:r>
            <a:br>
              <a:rPr lang="sl-SI" sz="1200" b="1">
                <a:solidFill>
                  <a:schemeClr val="tx1">
                    <a:lumMod val="65000"/>
                    <a:lumOff val="35000"/>
                  </a:schemeClr>
                </a:solidFill>
                <a:latin typeface="Roboto"/>
                <a:ea typeface="Roboto"/>
                <a:cs typeface="Roboto"/>
                <a:sym typeface="Roboto"/>
              </a:rPr>
            </a:br>
            <a:r>
              <a:rPr lang="sl-SI" sz="1200" b="1">
                <a:solidFill>
                  <a:schemeClr val="tx1">
                    <a:lumMod val="65000"/>
                    <a:lumOff val="35000"/>
                  </a:schemeClr>
                </a:solidFill>
                <a:latin typeface="Roboto"/>
                <a:ea typeface="Roboto"/>
                <a:cs typeface="Roboto"/>
                <a:sym typeface="Roboto"/>
              </a:rPr>
              <a:t>o višjem strokovnem izobraževanju</a:t>
            </a:r>
            <a:endParaRPr sz="1200" b="1">
              <a:solidFill>
                <a:schemeClr val="tx1">
                  <a:lumMod val="65000"/>
                  <a:lumOff val="35000"/>
                </a:schemeClr>
              </a:solidFill>
              <a:latin typeface="Roboto"/>
              <a:ea typeface="Roboto"/>
              <a:cs typeface="Roboto"/>
              <a:sym typeface="Roboto"/>
            </a:endParaRPr>
          </a:p>
        </p:txBody>
      </p:sp>
      <p:grpSp>
        <p:nvGrpSpPr>
          <p:cNvPr id="9" name="Group 8">
            <a:extLst>
              <a:ext uri="{FF2B5EF4-FFF2-40B4-BE49-F238E27FC236}">
                <a16:creationId xmlns:a16="http://schemas.microsoft.com/office/drawing/2014/main" id="{70321157-97F9-211B-2271-D0956B82930C}"/>
              </a:ext>
            </a:extLst>
          </p:cNvPr>
          <p:cNvGrpSpPr/>
          <p:nvPr/>
        </p:nvGrpSpPr>
        <p:grpSpPr>
          <a:xfrm>
            <a:off x="495953" y="4572000"/>
            <a:ext cx="8195430" cy="384718"/>
            <a:chOff x="636871" y="4572000"/>
            <a:chExt cx="8195430" cy="384718"/>
          </a:xfrm>
        </p:grpSpPr>
        <p:pic>
          <p:nvPicPr>
            <p:cNvPr id="6" name="Google Shape;57;p13">
              <a:extLst>
                <a:ext uri="{FF2B5EF4-FFF2-40B4-BE49-F238E27FC236}">
                  <a16:creationId xmlns:a16="http://schemas.microsoft.com/office/drawing/2014/main" id="{48375576-0C61-0C50-97FD-50364490ACEF}"/>
                </a:ext>
              </a:extLst>
            </p:cNvPr>
            <p:cNvPicPr preferRelativeResize="0"/>
            <p:nvPr/>
          </p:nvPicPr>
          <p:blipFill>
            <a:blip r:embed="rId3">
              <a:alphaModFix/>
            </a:blip>
            <a:stretch>
              <a:fillRect/>
            </a:stretch>
          </p:blipFill>
          <p:spPr>
            <a:xfrm>
              <a:off x="8103220" y="4572000"/>
              <a:ext cx="729081" cy="354949"/>
            </a:xfrm>
            <a:prstGeom prst="rect">
              <a:avLst/>
            </a:prstGeom>
            <a:noFill/>
            <a:ln>
              <a:noFill/>
            </a:ln>
          </p:spPr>
        </p:pic>
        <p:pic>
          <p:nvPicPr>
            <p:cNvPr id="8" name="Picture 7" descr="A black and white flag with stars&#10;&#10;Description automatically generated">
              <a:extLst>
                <a:ext uri="{FF2B5EF4-FFF2-40B4-BE49-F238E27FC236}">
                  <a16:creationId xmlns:a16="http://schemas.microsoft.com/office/drawing/2014/main" id="{8F78204F-962E-E111-3040-C3DBCE837EAF}"/>
                </a:ext>
              </a:extLst>
            </p:cNvPr>
            <p:cNvPicPr>
              <a:picLocks noChangeAspect="1"/>
            </p:cNvPicPr>
            <p:nvPr/>
          </p:nvPicPr>
          <p:blipFill>
            <a:blip r:embed="rId4"/>
            <a:stretch>
              <a:fillRect/>
            </a:stretch>
          </p:blipFill>
          <p:spPr>
            <a:xfrm>
              <a:off x="636871" y="4610035"/>
              <a:ext cx="7309719" cy="346683"/>
            </a:xfrm>
            <a:prstGeom prst="rect">
              <a:avLst/>
            </a:prstGeom>
          </p:spPr>
        </p:pic>
      </p:grpSp>
      <p:pic>
        <p:nvPicPr>
          <p:cNvPr id="2" name="Slika 1">
            <a:extLst>
              <a:ext uri="{FF2B5EF4-FFF2-40B4-BE49-F238E27FC236}">
                <a16:creationId xmlns:a16="http://schemas.microsoft.com/office/drawing/2014/main" id="{0F6418C8-A1DD-AE06-6563-03526267C6EE}"/>
              </a:ext>
            </a:extLst>
          </p:cNvPr>
          <p:cNvPicPr>
            <a:picLocks noChangeAspect="1"/>
          </p:cNvPicPr>
          <p:nvPr/>
        </p:nvPicPr>
        <p:blipFill>
          <a:blip r:embed="rId5"/>
          <a:stretch>
            <a:fillRect/>
          </a:stretch>
        </p:blipFill>
        <p:spPr>
          <a:xfrm>
            <a:off x="6478410" y="0"/>
            <a:ext cx="2654524" cy="1907940"/>
          </a:xfrm>
          <a:prstGeom prst="rect">
            <a:avLst/>
          </a:prstGeom>
        </p:spPr>
      </p:pic>
      <p:pic>
        <p:nvPicPr>
          <p:cNvPr id="4" name="Slika 3">
            <a:extLst>
              <a:ext uri="{FF2B5EF4-FFF2-40B4-BE49-F238E27FC236}">
                <a16:creationId xmlns:a16="http://schemas.microsoft.com/office/drawing/2014/main" id="{24E633E9-3A39-CDB4-B761-C0113A6B73B3}"/>
              </a:ext>
            </a:extLst>
          </p:cNvPr>
          <p:cNvPicPr>
            <a:picLocks noChangeAspect="1"/>
          </p:cNvPicPr>
          <p:nvPr/>
        </p:nvPicPr>
        <p:blipFill>
          <a:blip r:embed="rId6"/>
          <a:stretch>
            <a:fillRect/>
          </a:stretch>
        </p:blipFill>
        <p:spPr>
          <a:xfrm rot="10800000">
            <a:off x="0" y="3146868"/>
            <a:ext cx="2865368" cy="1463167"/>
          </a:xfrm>
          <a:prstGeom prst="rect">
            <a:avLst/>
          </a:prstGeom>
        </p:spPr>
      </p:pic>
    </p:spTree>
    <p:extLst>
      <p:ext uri="{BB962C8B-B14F-4D97-AF65-F5344CB8AC3E}">
        <p14:creationId xmlns:p14="http://schemas.microsoft.com/office/powerpoint/2010/main" val="3191873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pic>
        <p:nvPicPr>
          <p:cNvPr id="62" name="Google Shape;62;p14"/>
          <p:cNvPicPr preferRelativeResize="0"/>
          <p:nvPr/>
        </p:nvPicPr>
        <p:blipFill>
          <a:blip r:embed="rId3">
            <a:alphaModFix/>
          </a:blip>
          <a:stretch>
            <a:fillRect/>
          </a:stretch>
        </p:blipFill>
        <p:spPr>
          <a:xfrm>
            <a:off x="3568889" y="0"/>
            <a:ext cx="5575122" cy="5143500"/>
          </a:xfrm>
          <a:prstGeom prst="rect">
            <a:avLst/>
          </a:prstGeom>
          <a:noFill/>
          <a:ln>
            <a:noFill/>
          </a:ln>
        </p:spPr>
      </p:pic>
      <p:sp>
        <p:nvSpPr>
          <p:cNvPr id="64" name="Google Shape;64;p14"/>
          <p:cNvSpPr txBox="1">
            <a:spLocks noGrp="1"/>
          </p:cNvSpPr>
          <p:nvPr>
            <p:ph type="subTitle" idx="1"/>
          </p:nvPr>
        </p:nvSpPr>
        <p:spPr>
          <a:xfrm>
            <a:off x="436779" y="1243985"/>
            <a:ext cx="4773628" cy="3774781"/>
          </a:xfrm>
          <a:prstGeom prst="rect">
            <a:avLst/>
          </a:prstGeom>
        </p:spPr>
        <p:txBody>
          <a:bodyPr spcFirstLastPara="1" wrap="square" lIns="91425" tIns="91425" rIns="91425" bIns="91425" anchor="t" anchorCtr="0">
            <a:noAutofit/>
          </a:bodyPr>
          <a:lstStyle/>
          <a:p>
            <a:pPr marL="457200" lvl="1" indent="0" algn="l"/>
            <a:r>
              <a:rPr lang="sl-SI" sz="3200" b="1" spc="300" dirty="0">
                <a:solidFill>
                  <a:schemeClr val="bg2">
                    <a:lumMod val="50000"/>
                  </a:schemeClr>
                </a:solidFill>
                <a:latin typeface="Roboto" pitchFamily="2" charset="0"/>
                <a:ea typeface="Roboto" pitchFamily="2" charset="0"/>
                <a:cs typeface="Roboto"/>
                <a:sym typeface="Roboto"/>
              </a:rPr>
              <a:t>N</a:t>
            </a:r>
            <a:r>
              <a:rPr lang="sv-SE" sz="3200" b="1" spc="300" dirty="0">
                <a:solidFill>
                  <a:schemeClr val="bg2">
                    <a:lumMod val="50000"/>
                  </a:schemeClr>
                </a:solidFill>
                <a:latin typeface="Roboto" pitchFamily="2" charset="0"/>
                <a:ea typeface="Roboto" pitchFamily="2" charset="0"/>
                <a:cs typeface="Roboto"/>
                <a:sym typeface="Roboto"/>
              </a:rPr>
              <a:t>abor projektov EKP</a:t>
            </a:r>
            <a:r>
              <a:rPr lang="sl-SI" sz="3200" b="1" spc="300" dirty="0">
                <a:solidFill>
                  <a:schemeClr val="bg2">
                    <a:lumMod val="50000"/>
                  </a:schemeClr>
                </a:solidFill>
                <a:latin typeface="Roboto" pitchFamily="2" charset="0"/>
                <a:ea typeface="Roboto" pitchFamily="2" charset="0"/>
                <a:cs typeface="Roboto"/>
                <a:sym typeface="Roboto"/>
              </a:rPr>
              <a:t>21–27</a:t>
            </a:r>
            <a:r>
              <a:rPr lang="sv-SE" sz="3200" b="1" spc="300" dirty="0">
                <a:solidFill>
                  <a:schemeClr val="bg2">
                    <a:lumMod val="50000"/>
                  </a:schemeClr>
                </a:solidFill>
                <a:latin typeface="Roboto" pitchFamily="2" charset="0"/>
                <a:ea typeface="Roboto" pitchFamily="2" charset="0"/>
                <a:cs typeface="Roboto"/>
                <a:sym typeface="Roboto"/>
              </a:rPr>
              <a:t> in NOO</a:t>
            </a:r>
            <a:endParaRPr lang="sl-SI" sz="3200" b="1" spc="300" dirty="0">
              <a:solidFill>
                <a:schemeClr val="bg2">
                  <a:lumMod val="50000"/>
                </a:schemeClr>
              </a:solidFill>
              <a:latin typeface="Roboto" pitchFamily="2" charset="0"/>
              <a:ea typeface="Roboto" pitchFamily="2" charset="0"/>
              <a:cs typeface="Roboto"/>
              <a:sym typeface="Roboto"/>
            </a:endParaRPr>
          </a:p>
          <a:p>
            <a:pPr marL="457200" lvl="1" indent="0" algn="l"/>
            <a:endParaRPr lang="sl-SI" sz="2400" b="1" spc="300" dirty="0">
              <a:solidFill>
                <a:schemeClr val="bg2">
                  <a:lumMod val="50000"/>
                </a:schemeClr>
              </a:solidFill>
              <a:latin typeface="Roboto" pitchFamily="2" charset="0"/>
              <a:ea typeface="Roboto" pitchFamily="2" charset="0"/>
              <a:cs typeface="Roboto"/>
              <a:sym typeface="Roboto"/>
            </a:endParaRPr>
          </a:p>
          <a:p>
            <a:pPr marL="457200" lvl="1" indent="0" algn="l"/>
            <a:endParaRPr lang="sl-SI" sz="2400" b="1" spc="300" dirty="0">
              <a:solidFill>
                <a:schemeClr val="bg2">
                  <a:lumMod val="50000"/>
                </a:schemeClr>
              </a:solidFill>
              <a:latin typeface="Roboto" pitchFamily="2" charset="0"/>
              <a:ea typeface="Roboto" pitchFamily="2" charset="0"/>
              <a:cs typeface="Roboto"/>
              <a:sym typeface="Roboto"/>
            </a:endParaRPr>
          </a:p>
          <a:p>
            <a:pPr marL="457200" lvl="1" indent="0" algn="l"/>
            <a:endParaRPr lang="sl-SI" sz="2400" b="1" spc="300" dirty="0">
              <a:solidFill>
                <a:schemeClr val="bg2">
                  <a:lumMod val="50000"/>
                </a:schemeClr>
              </a:solidFill>
              <a:latin typeface="Roboto" pitchFamily="2" charset="0"/>
              <a:ea typeface="Roboto" pitchFamily="2" charset="0"/>
              <a:cs typeface="Roboto"/>
              <a:sym typeface="Roboto"/>
            </a:endParaRPr>
          </a:p>
          <a:p>
            <a:pPr marL="457200" lvl="1" indent="0" algn="l"/>
            <a:r>
              <a:rPr lang="sl-SI" sz="2400" b="1" spc="300" dirty="0">
                <a:solidFill>
                  <a:schemeClr val="bg2">
                    <a:lumMod val="50000"/>
                  </a:schemeClr>
                </a:solidFill>
                <a:latin typeface="Roboto" pitchFamily="2" charset="0"/>
                <a:ea typeface="Roboto" pitchFamily="2" charset="0"/>
                <a:cs typeface="Roboto"/>
                <a:sym typeface="Roboto"/>
              </a:rPr>
              <a:t>Teja Dolgan</a:t>
            </a:r>
          </a:p>
          <a:p>
            <a:pPr marL="457200" lvl="1" indent="0" algn="l"/>
            <a:r>
              <a:rPr lang="sl-SI" sz="2400" b="1" spc="300" dirty="0">
                <a:solidFill>
                  <a:schemeClr val="bg2">
                    <a:lumMod val="50000"/>
                  </a:schemeClr>
                </a:solidFill>
                <a:latin typeface="Roboto" pitchFamily="2" charset="0"/>
                <a:ea typeface="Roboto" pitchFamily="2" charset="0"/>
                <a:cs typeface="Roboto"/>
                <a:sym typeface="Roboto"/>
              </a:rPr>
              <a:t>vodja Sektorja za izobraževanje odraslih</a:t>
            </a:r>
            <a:endParaRPr sz="2400" b="1" spc="300" dirty="0">
              <a:solidFill>
                <a:schemeClr val="bg2">
                  <a:lumMod val="50000"/>
                </a:schemeClr>
              </a:solidFill>
              <a:latin typeface="Roboto" pitchFamily="2" charset="0"/>
              <a:ea typeface="Roboto" pitchFamily="2" charset="0"/>
              <a:cs typeface="Roboto"/>
              <a:sym typeface="Roboto"/>
            </a:endParaRPr>
          </a:p>
        </p:txBody>
      </p:sp>
      <p:sp>
        <p:nvSpPr>
          <p:cNvPr id="65" name="Google Shape;65;p14"/>
          <p:cNvSpPr/>
          <p:nvPr/>
        </p:nvSpPr>
        <p:spPr>
          <a:xfrm>
            <a:off x="7676700" y="4137538"/>
            <a:ext cx="1467300" cy="967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Slika 1" descr="Slika, ki vsebuje besede besedilo, pisava, posnetek zaslona, logotip&#10;&#10;Opis je samodejno ustvarjen">
            <a:extLst>
              <a:ext uri="{FF2B5EF4-FFF2-40B4-BE49-F238E27FC236}">
                <a16:creationId xmlns:a16="http://schemas.microsoft.com/office/drawing/2014/main" id="{F334BD57-2407-9B67-C4AD-CA15E7E670FE}"/>
              </a:ext>
            </a:extLst>
          </p:cNvPr>
          <p:cNvPicPr>
            <a:picLocks noChangeAspect="1"/>
          </p:cNvPicPr>
          <p:nvPr/>
        </p:nvPicPr>
        <p:blipFill>
          <a:blip r:embed="rId4"/>
          <a:stretch>
            <a:fillRect/>
          </a:stretch>
        </p:blipFill>
        <p:spPr>
          <a:xfrm>
            <a:off x="0" y="4499301"/>
            <a:ext cx="2729332" cy="551293"/>
          </a:xfrm>
          <a:prstGeom prst="rect">
            <a:avLst/>
          </a:prstGeom>
        </p:spPr>
      </p:pic>
      <p:pic>
        <p:nvPicPr>
          <p:cNvPr id="3" name="Google Shape;81;p16">
            <a:extLst>
              <a:ext uri="{FF2B5EF4-FFF2-40B4-BE49-F238E27FC236}">
                <a16:creationId xmlns:a16="http://schemas.microsoft.com/office/drawing/2014/main" id="{5E80ED85-A98A-D7BE-7FE6-56F47F0049EB}"/>
              </a:ext>
            </a:extLst>
          </p:cNvPr>
          <p:cNvPicPr preferRelativeResize="0"/>
          <p:nvPr/>
        </p:nvPicPr>
        <p:blipFill>
          <a:blip r:embed="rId5">
            <a:alphaModFix/>
          </a:blip>
          <a:stretch>
            <a:fillRect/>
          </a:stretch>
        </p:blipFill>
        <p:spPr>
          <a:xfrm>
            <a:off x="7976009" y="4531131"/>
            <a:ext cx="990601" cy="487635"/>
          </a:xfrm>
          <a:prstGeom prst="rect">
            <a:avLst/>
          </a:prstGeom>
          <a:noFill/>
          <a:ln>
            <a:noFill/>
          </a:ln>
        </p:spPr>
      </p:pic>
      <p:sp>
        <p:nvSpPr>
          <p:cNvPr id="4" name="Google Shape;55;p13">
            <a:extLst>
              <a:ext uri="{FF2B5EF4-FFF2-40B4-BE49-F238E27FC236}">
                <a16:creationId xmlns:a16="http://schemas.microsoft.com/office/drawing/2014/main" id="{65D84F25-E1E0-AF07-3BAD-39465945C6A0}"/>
              </a:ext>
            </a:extLst>
          </p:cNvPr>
          <p:cNvSpPr txBox="1">
            <a:spLocks/>
          </p:cNvSpPr>
          <p:nvPr/>
        </p:nvSpPr>
        <p:spPr>
          <a:xfrm>
            <a:off x="246120" y="561296"/>
            <a:ext cx="2359274" cy="429358"/>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L="914400" marR="0" lvl="1"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L="1371600" marR="0" lvl="2"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L="1828800" marR="0" lvl="3"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L="2286000" marR="0" lvl="4"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L="2743200" marR="0" lvl="5"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L="3200400" marR="0" lvl="6"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L="3657600" marR="0" lvl="7"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L="4114800" marR="0" lvl="8"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pPr marL="0" indent="0"/>
            <a:r>
              <a:rPr lang="sl-SI" sz="1600" dirty="0">
                <a:latin typeface="Roboto"/>
                <a:ea typeface="Roboto"/>
                <a:cs typeface="Roboto"/>
                <a:sym typeface="Roboto"/>
              </a:rPr>
              <a:t>13. </a:t>
            </a:r>
            <a:r>
              <a:rPr lang="sl-SI" sz="1400" dirty="0">
                <a:latin typeface="Roboto"/>
                <a:ea typeface="Roboto"/>
                <a:cs typeface="Roboto"/>
                <a:sym typeface="Roboto"/>
              </a:rPr>
              <a:t>november</a:t>
            </a:r>
            <a:r>
              <a:rPr lang="sl-SI" sz="1600" dirty="0">
                <a:latin typeface="Roboto"/>
                <a:ea typeface="Roboto"/>
                <a:cs typeface="Roboto"/>
                <a:sym typeface="Roboto"/>
              </a:rPr>
              <a:t> 2024</a:t>
            </a:r>
          </a:p>
        </p:txBody>
      </p:sp>
      <p:sp>
        <p:nvSpPr>
          <p:cNvPr id="5" name="Google Shape;71;p15">
            <a:extLst>
              <a:ext uri="{FF2B5EF4-FFF2-40B4-BE49-F238E27FC236}">
                <a16:creationId xmlns:a16="http://schemas.microsoft.com/office/drawing/2014/main" id="{B56E38AE-1084-7191-F7E6-1F456CE52559}"/>
              </a:ext>
            </a:extLst>
          </p:cNvPr>
          <p:cNvSpPr txBox="1">
            <a:spLocks/>
          </p:cNvSpPr>
          <p:nvPr/>
        </p:nvSpPr>
        <p:spPr>
          <a:xfrm>
            <a:off x="494587" y="57959"/>
            <a:ext cx="2654524" cy="56403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pPr algn="l"/>
            <a:r>
              <a:rPr lang="sl-SI" sz="1200" b="1">
                <a:solidFill>
                  <a:schemeClr val="tx1">
                    <a:lumMod val="65000"/>
                    <a:lumOff val="35000"/>
                  </a:schemeClr>
                </a:solidFill>
                <a:latin typeface="Roboto"/>
                <a:ea typeface="Roboto"/>
                <a:cs typeface="Roboto"/>
                <a:sym typeface="Roboto"/>
              </a:rPr>
              <a:t>3. letni posvet </a:t>
            </a:r>
            <a:br>
              <a:rPr lang="sl-SI" sz="1200" b="1">
                <a:solidFill>
                  <a:schemeClr val="tx1">
                    <a:lumMod val="65000"/>
                    <a:lumOff val="35000"/>
                  </a:schemeClr>
                </a:solidFill>
                <a:latin typeface="Roboto"/>
                <a:ea typeface="Roboto"/>
                <a:cs typeface="Roboto"/>
                <a:sym typeface="Roboto"/>
              </a:rPr>
            </a:br>
            <a:r>
              <a:rPr lang="sl-SI" sz="1200" b="1">
                <a:solidFill>
                  <a:schemeClr val="tx1">
                    <a:lumMod val="65000"/>
                    <a:lumOff val="35000"/>
                  </a:schemeClr>
                </a:solidFill>
                <a:latin typeface="Roboto"/>
                <a:ea typeface="Roboto"/>
                <a:cs typeface="Roboto"/>
                <a:sym typeface="Roboto"/>
              </a:rPr>
              <a:t>o višjem strokovnem izobraževanju</a:t>
            </a:r>
            <a:endParaRPr lang="sl-SI" sz="1200" b="1" dirty="0">
              <a:solidFill>
                <a:schemeClr val="tx1">
                  <a:lumMod val="65000"/>
                  <a:lumOff val="35000"/>
                </a:schemeClr>
              </a:solidFill>
              <a:latin typeface="Roboto"/>
              <a:ea typeface="Roboto"/>
              <a:cs typeface="Roboto"/>
              <a:sym typeface="Roboto"/>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5" name="Google Shape;55;p13"/>
          <p:cNvSpPr txBox="1">
            <a:spLocks noGrp="1"/>
          </p:cNvSpPr>
          <p:nvPr>
            <p:ph type="subTitle" idx="1"/>
          </p:nvPr>
        </p:nvSpPr>
        <p:spPr>
          <a:xfrm>
            <a:off x="253047" y="381187"/>
            <a:ext cx="2359274" cy="429358"/>
          </a:xfrm>
          <a:prstGeom prst="rect">
            <a:avLst/>
          </a:prstGeom>
        </p:spPr>
        <p:txBody>
          <a:bodyPr spcFirstLastPara="1" wrap="square" lIns="91425" tIns="91425" rIns="91425" bIns="91425" anchor="t" anchorCtr="0">
            <a:normAutofit/>
          </a:bodyPr>
          <a:lstStyle/>
          <a:p>
            <a:pPr marL="0" indent="0"/>
            <a:r>
              <a:rPr lang="sl-SI" sz="1400" dirty="0">
                <a:latin typeface="Roboto"/>
                <a:ea typeface="Roboto"/>
                <a:cs typeface="Roboto"/>
                <a:sym typeface="Roboto"/>
              </a:rPr>
              <a:t>13. </a:t>
            </a:r>
            <a:r>
              <a:rPr lang="sl-SI" sz="1200" dirty="0">
                <a:latin typeface="Roboto"/>
                <a:ea typeface="Roboto"/>
                <a:cs typeface="Roboto"/>
                <a:sym typeface="Roboto"/>
              </a:rPr>
              <a:t>november</a:t>
            </a:r>
            <a:r>
              <a:rPr lang="sl-SI" sz="1400" dirty="0">
                <a:latin typeface="Roboto"/>
                <a:ea typeface="Roboto"/>
                <a:cs typeface="Roboto"/>
                <a:sym typeface="Roboto"/>
              </a:rPr>
              <a:t> 2024</a:t>
            </a:r>
          </a:p>
        </p:txBody>
      </p:sp>
      <p:pic>
        <p:nvPicPr>
          <p:cNvPr id="56" name="Google Shape;56;p13"/>
          <p:cNvPicPr preferRelativeResize="0"/>
          <p:nvPr/>
        </p:nvPicPr>
        <p:blipFill>
          <a:blip r:embed="rId3">
            <a:alphaModFix/>
          </a:blip>
          <a:stretch>
            <a:fillRect/>
          </a:stretch>
        </p:blipFill>
        <p:spPr>
          <a:xfrm>
            <a:off x="5826650" y="0"/>
            <a:ext cx="3317351" cy="2381525"/>
          </a:xfrm>
          <a:prstGeom prst="rect">
            <a:avLst/>
          </a:prstGeom>
          <a:noFill/>
          <a:ln>
            <a:noFill/>
          </a:ln>
        </p:spPr>
      </p:pic>
      <p:pic>
        <p:nvPicPr>
          <p:cNvPr id="57" name="Google Shape;57;p13"/>
          <p:cNvPicPr preferRelativeResize="0"/>
          <p:nvPr/>
        </p:nvPicPr>
        <p:blipFill>
          <a:blip r:embed="rId4">
            <a:alphaModFix/>
          </a:blip>
          <a:stretch>
            <a:fillRect/>
          </a:stretch>
        </p:blipFill>
        <p:spPr>
          <a:xfrm>
            <a:off x="8103220" y="4572000"/>
            <a:ext cx="729081" cy="354949"/>
          </a:xfrm>
          <a:prstGeom prst="rect">
            <a:avLst/>
          </a:prstGeom>
          <a:noFill/>
          <a:ln>
            <a:noFill/>
          </a:ln>
        </p:spPr>
      </p:pic>
      <p:pic>
        <p:nvPicPr>
          <p:cNvPr id="2" name="Slika 1">
            <a:extLst>
              <a:ext uri="{FF2B5EF4-FFF2-40B4-BE49-F238E27FC236}">
                <a16:creationId xmlns:a16="http://schemas.microsoft.com/office/drawing/2014/main" id="{ACB491CA-5418-88AA-2D76-CD1C3486C3E2}"/>
              </a:ext>
            </a:extLst>
          </p:cNvPr>
          <p:cNvPicPr>
            <a:picLocks noChangeAspect="1"/>
          </p:cNvPicPr>
          <p:nvPr/>
        </p:nvPicPr>
        <p:blipFill>
          <a:blip r:embed="rId5"/>
          <a:stretch>
            <a:fillRect/>
          </a:stretch>
        </p:blipFill>
        <p:spPr>
          <a:xfrm rot="10800000">
            <a:off x="0" y="3680333"/>
            <a:ext cx="2865368" cy="1463167"/>
          </a:xfrm>
          <a:prstGeom prst="rect">
            <a:avLst/>
          </a:prstGeom>
        </p:spPr>
      </p:pic>
      <p:pic>
        <p:nvPicPr>
          <p:cNvPr id="6" name="Slika 5" descr="Slika, ki vsebuje besede besedilo, pisava, posnetek zaslona, logotip&#10;&#10;Opis je samodejno ustvarjen">
            <a:extLst>
              <a:ext uri="{FF2B5EF4-FFF2-40B4-BE49-F238E27FC236}">
                <a16:creationId xmlns:a16="http://schemas.microsoft.com/office/drawing/2014/main" id="{4592AFA2-8518-CEA1-304F-4D251541A3A1}"/>
              </a:ext>
            </a:extLst>
          </p:cNvPr>
          <p:cNvPicPr>
            <a:picLocks noChangeAspect="1"/>
          </p:cNvPicPr>
          <p:nvPr/>
        </p:nvPicPr>
        <p:blipFill>
          <a:blip r:embed="rId6"/>
          <a:stretch>
            <a:fillRect/>
          </a:stretch>
        </p:blipFill>
        <p:spPr>
          <a:xfrm>
            <a:off x="5364942" y="4464148"/>
            <a:ext cx="2738278" cy="570651"/>
          </a:xfrm>
          <a:prstGeom prst="rect">
            <a:avLst/>
          </a:prstGeom>
        </p:spPr>
      </p:pic>
      <p:sp>
        <p:nvSpPr>
          <p:cNvPr id="3" name="PoljeZBesedilom 2">
            <a:extLst>
              <a:ext uri="{FF2B5EF4-FFF2-40B4-BE49-F238E27FC236}">
                <a16:creationId xmlns:a16="http://schemas.microsoft.com/office/drawing/2014/main" id="{07C36960-9121-555C-8F96-D5701AE032C8}"/>
              </a:ext>
            </a:extLst>
          </p:cNvPr>
          <p:cNvSpPr txBox="1"/>
          <p:nvPr/>
        </p:nvSpPr>
        <p:spPr>
          <a:xfrm>
            <a:off x="742949" y="810546"/>
            <a:ext cx="6043614" cy="3385542"/>
          </a:xfrm>
          <a:prstGeom prst="rect">
            <a:avLst/>
          </a:prstGeom>
          <a:noFill/>
        </p:spPr>
        <p:txBody>
          <a:bodyPr wrap="square" rtlCol="0">
            <a:spAutoFit/>
          </a:bodyPr>
          <a:lstStyle/>
          <a:p>
            <a:pPr>
              <a:lnSpc>
                <a:spcPts val="2000"/>
              </a:lnSpc>
            </a:pPr>
            <a:r>
              <a:rPr lang="sl-SI" b="1" dirty="0"/>
              <a:t>Pridobitev izobrazbe 2024-2029</a:t>
            </a:r>
          </a:p>
          <a:p>
            <a:pPr>
              <a:lnSpc>
                <a:spcPts val="2000"/>
              </a:lnSpc>
            </a:pPr>
            <a:r>
              <a:rPr lang="sl-SI" u="sng" dirty="0"/>
              <a:t>Cilj</a:t>
            </a:r>
            <a:r>
              <a:rPr lang="sl-SI" dirty="0"/>
              <a:t> programa je pridobiti izobrazbo in poklicno kvalifikacijo odraslih.</a:t>
            </a:r>
          </a:p>
          <a:p>
            <a:pPr>
              <a:lnSpc>
                <a:spcPts val="2000"/>
              </a:lnSpc>
            </a:pPr>
            <a:endParaRPr lang="sl-SI" dirty="0"/>
          </a:p>
          <a:p>
            <a:pPr>
              <a:lnSpc>
                <a:spcPts val="2000"/>
              </a:lnSpc>
            </a:pPr>
            <a:r>
              <a:rPr lang="sl-SI" u="sng" dirty="0"/>
              <a:t>Predmet</a:t>
            </a:r>
            <a:r>
              <a:rPr lang="sl-SI" dirty="0"/>
              <a:t> programa je sofinanciranje stroškov izobraževanja za pridobitev izobrazbe in poklicne kvalifikacije po:</a:t>
            </a:r>
          </a:p>
          <a:p>
            <a:pPr marL="1080000" indent="-285750">
              <a:lnSpc>
                <a:spcPts val="2000"/>
              </a:lnSpc>
              <a:buFont typeface="Arial" panose="020B0604020202020204" pitchFamily="34" charset="0"/>
              <a:buChar char="•"/>
            </a:pPr>
            <a:r>
              <a:rPr lang="sl-SI" dirty="0"/>
              <a:t>programih NPI, SPI, SSI, PTI</a:t>
            </a:r>
          </a:p>
          <a:p>
            <a:pPr marL="1080000" indent="-285750">
              <a:lnSpc>
                <a:spcPts val="2000"/>
              </a:lnSpc>
              <a:buFont typeface="Arial" panose="020B0604020202020204" pitchFamily="34" charset="0"/>
              <a:buChar char="•"/>
            </a:pPr>
            <a:r>
              <a:rPr lang="sl-SI" dirty="0"/>
              <a:t>programu gimnazije,</a:t>
            </a:r>
          </a:p>
          <a:p>
            <a:pPr marL="1080000" indent="-285750">
              <a:lnSpc>
                <a:spcPts val="2000"/>
              </a:lnSpc>
              <a:buFont typeface="Arial" panose="020B0604020202020204" pitchFamily="34" charset="0"/>
              <a:buChar char="•"/>
            </a:pPr>
            <a:r>
              <a:rPr lang="sl-SI" dirty="0"/>
              <a:t>maturitetnem tečaju,</a:t>
            </a:r>
          </a:p>
          <a:p>
            <a:pPr marL="1080000" indent="-285750">
              <a:lnSpc>
                <a:spcPts val="2000"/>
              </a:lnSpc>
              <a:buFont typeface="Arial" panose="020B0604020202020204" pitchFamily="34" charset="0"/>
              <a:buChar char="•"/>
            </a:pPr>
            <a:r>
              <a:rPr lang="sl-SI" dirty="0"/>
              <a:t>poklicnih tečajih,</a:t>
            </a:r>
          </a:p>
          <a:p>
            <a:pPr marL="1080000" indent="-285750">
              <a:lnSpc>
                <a:spcPts val="2000"/>
              </a:lnSpc>
              <a:buFont typeface="Arial" panose="020B0604020202020204" pitchFamily="34" charset="0"/>
              <a:buChar char="•"/>
            </a:pPr>
            <a:r>
              <a:rPr lang="sl-SI" dirty="0"/>
              <a:t>mojstrskih izpitih, </a:t>
            </a:r>
          </a:p>
          <a:p>
            <a:pPr marL="1080000" indent="-285750">
              <a:lnSpc>
                <a:spcPts val="2000"/>
              </a:lnSpc>
              <a:buFont typeface="Arial" panose="020B0604020202020204" pitchFamily="34" charset="0"/>
              <a:buChar char="•"/>
            </a:pPr>
            <a:r>
              <a:rPr lang="sl-SI" dirty="0"/>
              <a:t>delovodskih in poslovodskih izpitih,</a:t>
            </a:r>
          </a:p>
          <a:p>
            <a:pPr marL="1080000" indent="-285750">
              <a:lnSpc>
                <a:spcPts val="2000"/>
              </a:lnSpc>
              <a:buFont typeface="Arial" panose="020B0604020202020204" pitchFamily="34" charset="0"/>
              <a:buChar char="•"/>
            </a:pPr>
            <a:r>
              <a:rPr lang="sl-SI" b="1" u="sng" dirty="0">
                <a:solidFill>
                  <a:srgbClr val="669900"/>
                </a:solidFill>
              </a:rPr>
              <a:t>študijskih programih višjega strokovnega izobraževanja</a:t>
            </a:r>
          </a:p>
          <a:p>
            <a:endParaRPr lang="sl-SI" dirty="0"/>
          </a:p>
        </p:txBody>
      </p:sp>
      <p:pic>
        <p:nvPicPr>
          <p:cNvPr id="4" name="Slika 3">
            <a:extLst>
              <a:ext uri="{FF2B5EF4-FFF2-40B4-BE49-F238E27FC236}">
                <a16:creationId xmlns:a16="http://schemas.microsoft.com/office/drawing/2014/main" id="{15651891-2749-40FF-58FF-D46A4F932356}"/>
              </a:ext>
            </a:extLst>
          </p:cNvPr>
          <p:cNvPicPr>
            <a:picLocks noChangeAspect="1"/>
          </p:cNvPicPr>
          <p:nvPr/>
        </p:nvPicPr>
        <p:blipFill>
          <a:blip r:embed="rId7"/>
          <a:stretch>
            <a:fillRect/>
          </a:stretch>
        </p:blipFill>
        <p:spPr>
          <a:xfrm>
            <a:off x="2981384" y="376251"/>
            <a:ext cx="1120557" cy="465137"/>
          </a:xfrm>
          <a:prstGeom prst="rect">
            <a:avLst/>
          </a:prstGeom>
        </p:spPr>
      </p:pic>
      <p:pic>
        <p:nvPicPr>
          <p:cNvPr id="6146" name="Slika 8">
            <a:extLst>
              <a:ext uri="{FF2B5EF4-FFF2-40B4-BE49-F238E27FC236}">
                <a16:creationId xmlns:a16="http://schemas.microsoft.com/office/drawing/2014/main" id="{011F386D-510C-3EEA-4B16-6CE6FB63F96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10855" y="354809"/>
            <a:ext cx="185102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5" name="Google Shape;55;p13"/>
          <p:cNvSpPr txBox="1">
            <a:spLocks noGrp="1"/>
          </p:cNvSpPr>
          <p:nvPr>
            <p:ph type="subTitle" idx="1"/>
          </p:nvPr>
        </p:nvSpPr>
        <p:spPr>
          <a:xfrm>
            <a:off x="253047" y="381187"/>
            <a:ext cx="2359274" cy="429358"/>
          </a:xfrm>
          <a:prstGeom prst="rect">
            <a:avLst/>
          </a:prstGeom>
        </p:spPr>
        <p:txBody>
          <a:bodyPr spcFirstLastPara="1" wrap="square" lIns="91425" tIns="91425" rIns="91425" bIns="91425" anchor="t" anchorCtr="0">
            <a:normAutofit/>
          </a:bodyPr>
          <a:lstStyle/>
          <a:p>
            <a:pPr marL="0" indent="0"/>
            <a:r>
              <a:rPr lang="sl-SI" sz="1400" dirty="0">
                <a:latin typeface="Roboto"/>
                <a:ea typeface="Roboto"/>
                <a:cs typeface="Roboto"/>
                <a:sym typeface="Roboto"/>
              </a:rPr>
              <a:t>13. </a:t>
            </a:r>
            <a:r>
              <a:rPr lang="sl-SI" sz="1200" dirty="0">
                <a:latin typeface="Roboto"/>
                <a:ea typeface="Roboto"/>
                <a:cs typeface="Roboto"/>
                <a:sym typeface="Roboto"/>
              </a:rPr>
              <a:t>november</a:t>
            </a:r>
            <a:r>
              <a:rPr lang="sl-SI" sz="1400" dirty="0">
                <a:latin typeface="Roboto"/>
                <a:ea typeface="Roboto"/>
                <a:cs typeface="Roboto"/>
                <a:sym typeface="Roboto"/>
              </a:rPr>
              <a:t> 2024</a:t>
            </a:r>
          </a:p>
        </p:txBody>
      </p:sp>
      <p:pic>
        <p:nvPicPr>
          <p:cNvPr id="56" name="Google Shape;56;p13"/>
          <p:cNvPicPr preferRelativeResize="0"/>
          <p:nvPr/>
        </p:nvPicPr>
        <p:blipFill>
          <a:blip r:embed="rId3">
            <a:alphaModFix/>
          </a:blip>
          <a:stretch>
            <a:fillRect/>
          </a:stretch>
        </p:blipFill>
        <p:spPr>
          <a:xfrm>
            <a:off x="5826650" y="0"/>
            <a:ext cx="3317351" cy="2381525"/>
          </a:xfrm>
          <a:prstGeom prst="rect">
            <a:avLst/>
          </a:prstGeom>
          <a:noFill/>
          <a:ln>
            <a:noFill/>
          </a:ln>
        </p:spPr>
      </p:pic>
      <p:pic>
        <p:nvPicPr>
          <p:cNvPr id="57" name="Google Shape;57;p13"/>
          <p:cNvPicPr preferRelativeResize="0"/>
          <p:nvPr/>
        </p:nvPicPr>
        <p:blipFill>
          <a:blip r:embed="rId4">
            <a:alphaModFix/>
          </a:blip>
          <a:stretch>
            <a:fillRect/>
          </a:stretch>
        </p:blipFill>
        <p:spPr>
          <a:xfrm>
            <a:off x="8103220" y="4572000"/>
            <a:ext cx="729081" cy="354949"/>
          </a:xfrm>
          <a:prstGeom prst="rect">
            <a:avLst/>
          </a:prstGeom>
          <a:noFill/>
          <a:ln>
            <a:noFill/>
          </a:ln>
        </p:spPr>
      </p:pic>
      <p:pic>
        <p:nvPicPr>
          <p:cNvPr id="2" name="Slika 1">
            <a:extLst>
              <a:ext uri="{FF2B5EF4-FFF2-40B4-BE49-F238E27FC236}">
                <a16:creationId xmlns:a16="http://schemas.microsoft.com/office/drawing/2014/main" id="{ACB491CA-5418-88AA-2D76-CD1C3486C3E2}"/>
              </a:ext>
            </a:extLst>
          </p:cNvPr>
          <p:cNvPicPr>
            <a:picLocks noChangeAspect="1"/>
          </p:cNvPicPr>
          <p:nvPr/>
        </p:nvPicPr>
        <p:blipFill>
          <a:blip r:embed="rId5"/>
          <a:stretch>
            <a:fillRect/>
          </a:stretch>
        </p:blipFill>
        <p:spPr>
          <a:xfrm rot="10800000">
            <a:off x="0" y="3680333"/>
            <a:ext cx="2865368" cy="1463167"/>
          </a:xfrm>
          <a:prstGeom prst="rect">
            <a:avLst/>
          </a:prstGeom>
        </p:spPr>
      </p:pic>
      <p:pic>
        <p:nvPicPr>
          <p:cNvPr id="6" name="Slika 5" descr="Slika, ki vsebuje besede besedilo, pisava, posnetek zaslona, logotip&#10;&#10;Opis je samodejno ustvarjen">
            <a:extLst>
              <a:ext uri="{FF2B5EF4-FFF2-40B4-BE49-F238E27FC236}">
                <a16:creationId xmlns:a16="http://schemas.microsoft.com/office/drawing/2014/main" id="{4592AFA2-8518-CEA1-304F-4D251541A3A1}"/>
              </a:ext>
            </a:extLst>
          </p:cNvPr>
          <p:cNvPicPr>
            <a:picLocks noChangeAspect="1"/>
          </p:cNvPicPr>
          <p:nvPr/>
        </p:nvPicPr>
        <p:blipFill>
          <a:blip r:embed="rId6"/>
          <a:stretch>
            <a:fillRect/>
          </a:stretch>
        </p:blipFill>
        <p:spPr>
          <a:xfrm>
            <a:off x="5364942" y="4464148"/>
            <a:ext cx="2738278" cy="570651"/>
          </a:xfrm>
          <a:prstGeom prst="rect">
            <a:avLst/>
          </a:prstGeom>
        </p:spPr>
      </p:pic>
      <p:sp>
        <p:nvSpPr>
          <p:cNvPr id="3" name="PoljeZBesedilom 2">
            <a:extLst>
              <a:ext uri="{FF2B5EF4-FFF2-40B4-BE49-F238E27FC236}">
                <a16:creationId xmlns:a16="http://schemas.microsoft.com/office/drawing/2014/main" id="{07C36960-9121-555C-8F96-D5701AE032C8}"/>
              </a:ext>
            </a:extLst>
          </p:cNvPr>
          <p:cNvSpPr txBox="1"/>
          <p:nvPr/>
        </p:nvSpPr>
        <p:spPr>
          <a:xfrm>
            <a:off x="742949" y="810546"/>
            <a:ext cx="6043614" cy="3146823"/>
          </a:xfrm>
          <a:prstGeom prst="rect">
            <a:avLst/>
          </a:prstGeom>
          <a:noFill/>
        </p:spPr>
        <p:txBody>
          <a:bodyPr wrap="square" rtlCol="0">
            <a:spAutoFit/>
          </a:bodyPr>
          <a:lstStyle/>
          <a:p>
            <a:pPr>
              <a:lnSpc>
                <a:spcPts val="2000"/>
              </a:lnSpc>
            </a:pPr>
            <a:r>
              <a:rPr lang="sl-SI" b="1" dirty="0"/>
              <a:t>Pridobitev izobrazbe 2024-2029</a:t>
            </a:r>
          </a:p>
          <a:p>
            <a:pPr>
              <a:lnSpc>
                <a:spcPts val="2000"/>
              </a:lnSpc>
            </a:pPr>
            <a:r>
              <a:rPr lang="sl-SI" u="sng" dirty="0"/>
              <a:t>Sredstva</a:t>
            </a:r>
            <a:r>
              <a:rPr lang="sl-SI" dirty="0"/>
              <a:t>: 10 mio EUR</a:t>
            </a:r>
          </a:p>
          <a:p>
            <a:pPr>
              <a:lnSpc>
                <a:spcPts val="2000"/>
              </a:lnSpc>
            </a:pPr>
            <a:r>
              <a:rPr lang="sl-SI" u="sng" dirty="0"/>
              <a:t>Upravičenec</a:t>
            </a:r>
            <a:r>
              <a:rPr lang="sl-SI" dirty="0"/>
              <a:t>: Javni štipendijski, razvojni, invalidski in preživninski sklad</a:t>
            </a:r>
          </a:p>
          <a:p>
            <a:pPr>
              <a:lnSpc>
                <a:spcPts val="2000"/>
              </a:lnSpc>
            </a:pPr>
            <a:endParaRPr lang="sl-SI" dirty="0"/>
          </a:p>
          <a:p>
            <a:pPr>
              <a:lnSpc>
                <a:spcPts val="2000"/>
              </a:lnSpc>
            </a:pPr>
            <a:r>
              <a:rPr lang="sl-SI" dirty="0"/>
              <a:t>Sklad bo objavil javni razpis za povračilo šolnin.</a:t>
            </a:r>
          </a:p>
          <a:p>
            <a:pPr>
              <a:lnSpc>
                <a:spcPts val="2000"/>
              </a:lnSpc>
            </a:pPr>
            <a:endParaRPr lang="sl-SI" dirty="0"/>
          </a:p>
          <a:p>
            <a:pPr>
              <a:lnSpc>
                <a:spcPts val="2000"/>
              </a:lnSpc>
            </a:pPr>
            <a:r>
              <a:rPr lang="sl-SI" dirty="0"/>
              <a:t>Šolnine so namenjene posamezniku, ki v obdobju od 1. 1. 2021 do 30. 11. 2028 zaključi izobraževanje za pridobitev izobrazbe ali poklicne kvalifikacije.</a:t>
            </a:r>
          </a:p>
          <a:p>
            <a:pPr>
              <a:lnSpc>
                <a:spcPts val="2000"/>
              </a:lnSpc>
            </a:pPr>
            <a:endParaRPr lang="sl-SI" dirty="0"/>
          </a:p>
          <a:p>
            <a:pPr>
              <a:lnSpc>
                <a:spcPts val="2000"/>
              </a:lnSpc>
            </a:pPr>
            <a:r>
              <a:rPr lang="sl-SI" dirty="0"/>
              <a:t>Najvišja odobrena vrednost sofinanciranja šolnine je 2.755,00 EUR</a:t>
            </a:r>
          </a:p>
          <a:p>
            <a:pPr>
              <a:lnSpc>
                <a:spcPts val="2000"/>
              </a:lnSpc>
            </a:pPr>
            <a:r>
              <a:rPr lang="sl-SI" dirty="0"/>
              <a:t>	 znižana za znesek akontacije dohodnine.</a:t>
            </a:r>
          </a:p>
        </p:txBody>
      </p:sp>
      <p:pic>
        <p:nvPicPr>
          <p:cNvPr id="4" name="Slika 3">
            <a:extLst>
              <a:ext uri="{FF2B5EF4-FFF2-40B4-BE49-F238E27FC236}">
                <a16:creationId xmlns:a16="http://schemas.microsoft.com/office/drawing/2014/main" id="{D8D723AA-073B-7A29-4F53-97DE50A19EB0}"/>
              </a:ext>
            </a:extLst>
          </p:cNvPr>
          <p:cNvPicPr>
            <a:picLocks noChangeAspect="1"/>
          </p:cNvPicPr>
          <p:nvPr/>
        </p:nvPicPr>
        <p:blipFill>
          <a:blip r:embed="rId7"/>
          <a:stretch>
            <a:fillRect/>
          </a:stretch>
        </p:blipFill>
        <p:spPr>
          <a:xfrm>
            <a:off x="2895655" y="297663"/>
            <a:ext cx="1120556" cy="465137"/>
          </a:xfrm>
          <a:prstGeom prst="rect">
            <a:avLst/>
          </a:prstGeom>
        </p:spPr>
      </p:pic>
      <p:pic>
        <p:nvPicPr>
          <p:cNvPr id="7170" name="Slika 8">
            <a:extLst>
              <a:ext uri="{FF2B5EF4-FFF2-40B4-BE49-F238E27FC236}">
                <a16:creationId xmlns:a16="http://schemas.microsoft.com/office/drawing/2014/main" id="{9158B7F3-4451-7510-92CD-7E4F2783C3F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17990" y="290516"/>
            <a:ext cx="185102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2997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6" name="Google Shape;56;p13"/>
          <p:cNvPicPr preferRelativeResize="0"/>
          <p:nvPr/>
        </p:nvPicPr>
        <p:blipFill>
          <a:blip r:embed="rId3">
            <a:alphaModFix/>
          </a:blip>
          <a:stretch>
            <a:fillRect/>
          </a:stretch>
        </p:blipFill>
        <p:spPr>
          <a:xfrm>
            <a:off x="5826650" y="0"/>
            <a:ext cx="3317351" cy="2381525"/>
          </a:xfrm>
          <a:prstGeom prst="rect">
            <a:avLst/>
          </a:prstGeom>
          <a:noFill/>
          <a:ln>
            <a:noFill/>
          </a:ln>
        </p:spPr>
      </p:pic>
      <p:pic>
        <p:nvPicPr>
          <p:cNvPr id="57" name="Google Shape;57;p13"/>
          <p:cNvPicPr preferRelativeResize="0"/>
          <p:nvPr/>
        </p:nvPicPr>
        <p:blipFill>
          <a:blip r:embed="rId4">
            <a:alphaModFix/>
          </a:blip>
          <a:stretch>
            <a:fillRect/>
          </a:stretch>
        </p:blipFill>
        <p:spPr>
          <a:xfrm>
            <a:off x="8103220" y="4572000"/>
            <a:ext cx="729081" cy="354949"/>
          </a:xfrm>
          <a:prstGeom prst="rect">
            <a:avLst/>
          </a:prstGeom>
          <a:noFill/>
          <a:ln>
            <a:noFill/>
          </a:ln>
        </p:spPr>
      </p:pic>
      <p:pic>
        <p:nvPicPr>
          <p:cNvPr id="2" name="Slika 1">
            <a:extLst>
              <a:ext uri="{FF2B5EF4-FFF2-40B4-BE49-F238E27FC236}">
                <a16:creationId xmlns:a16="http://schemas.microsoft.com/office/drawing/2014/main" id="{ACB491CA-5418-88AA-2D76-CD1C3486C3E2}"/>
              </a:ext>
            </a:extLst>
          </p:cNvPr>
          <p:cNvPicPr>
            <a:picLocks noChangeAspect="1"/>
          </p:cNvPicPr>
          <p:nvPr/>
        </p:nvPicPr>
        <p:blipFill>
          <a:blip r:embed="rId5"/>
          <a:stretch>
            <a:fillRect/>
          </a:stretch>
        </p:blipFill>
        <p:spPr>
          <a:xfrm rot="10800000">
            <a:off x="0" y="3680333"/>
            <a:ext cx="2865368" cy="1463167"/>
          </a:xfrm>
          <a:prstGeom prst="rect">
            <a:avLst/>
          </a:prstGeom>
        </p:spPr>
      </p:pic>
      <p:pic>
        <p:nvPicPr>
          <p:cNvPr id="6" name="Slika 5" descr="Slika, ki vsebuje besede besedilo, pisava, posnetek zaslona, logotip&#10;&#10;Opis je samodejno ustvarjen">
            <a:extLst>
              <a:ext uri="{FF2B5EF4-FFF2-40B4-BE49-F238E27FC236}">
                <a16:creationId xmlns:a16="http://schemas.microsoft.com/office/drawing/2014/main" id="{4592AFA2-8518-CEA1-304F-4D251541A3A1}"/>
              </a:ext>
            </a:extLst>
          </p:cNvPr>
          <p:cNvPicPr>
            <a:picLocks noChangeAspect="1"/>
          </p:cNvPicPr>
          <p:nvPr/>
        </p:nvPicPr>
        <p:blipFill>
          <a:blip r:embed="rId6"/>
          <a:stretch>
            <a:fillRect/>
          </a:stretch>
        </p:blipFill>
        <p:spPr>
          <a:xfrm>
            <a:off x="5364942" y="4464148"/>
            <a:ext cx="2738278" cy="570651"/>
          </a:xfrm>
          <a:prstGeom prst="rect">
            <a:avLst/>
          </a:prstGeom>
        </p:spPr>
      </p:pic>
      <p:sp>
        <p:nvSpPr>
          <p:cNvPr id="3" name="PoljeZBesedilom 2">
            <a:extLst>
              <a:ext uri="{FF2B5EF4-FFF2-40B4-BE49-F238E27FC236}">
                <a16:creationId xmlns:a16="http://schemas.microsoft.com/office/drawing/2014/main" id="{CC3992E4-037F-0A1B-11D7-B59138CE2D62}"/>
              </a:ext>
            </a:extLst>
          </p:cNvPr>
          <p:cNvSpPr txBox="1"/>
          <p:nvPr/>
        </p:nvSpPr>
        <p:spPr>
          <a:xfrm>
            <a:off x="990277" y="2121697"/>
            <a:ext cx="7747907" cy="1415772"/>
          </a:xfrm>
          <a:prstGeom prst="rect">
            <a:avLst/>
          </a:prstGeom>
          <a:noFill/>
        </p:spPr>
        <p:txBody>
          <a:bodyPr wrap="square" rtlCol="0">
            <a:spAutoFit/>
          </a:bodyPr>
          <a:lstStyle/>
          <a:p>
            <a:pPr>
              <a:lnSpc>
                <a:spcPct val="150000"/>
              </a:lnSpc>
            </a:pPr>
            <a:r>
              <a:rPr lang="sl-SI" sz="2400" b="1" dirty="0">
                <a:effectLst/>
                <a:latin typeface="Roboto" panose="02000000000000000000" pitchFamily="2" charset="0"/>
                <a:ea typeface="Times New Roman" panose="02020603050405020304" pitchFamily="18" charset="0"/>
                <a:cs typeface="Arial" panose="020B0604020202020204" pitchFamily="34" charset="0"/>
              </a:rPr>
              <a:t>dr. Vinko Logaj</a:t>
            </a:r>
            <a:r>
              <a:rPr lang="sl-SI" sz="2800" dirty="0">
                <a:effectLst/>
                <a:latin typeface="Roboto" panose="02000000000000000000" pitchFamily="2" charset="0"/>
                <a:ea typeface="Times New Roman" panose="02020603050405020304" pitchFamily="18" charset="0"/>
                <a:cs typeface="Arial" panose="020B0604020202020204" pitchFamily="34" charset="0"/>
              </a:rPr>
              <a:t>, </a:t>
            </a:r>
          </a:p>
          <a:p>
            <a:pPr>
              <a:lnSpc>
                <a:spcPct val="150000"/>
              </a:lnSpc>
            </a:pPr>
            <a:r>
              <a:rPr lang="sl-SI" sz="2000" dirty="0">
                <a:effectLst/>
                <a:latin typeface="Roboto" panose="02000000000000000000" pitchFamily="2" charset="0"/>
                <a:ea typeface="Times New Roman" panose="02020603050405020304" pitchFamily="18" charset="0"/>
                <a:cs typeface="Arial" panose="020B0604020202020204" pitchFamily="34" charset="0"/>
              </a:rPr>
              <a:t>minister za vzgojo in izobraževanje</a:t>
            </a:r>
            <a:endParaRPr lang="sl-SI" sz="2000" dirty="0">
              <a:effectLst/>
              <a:latin typeface="Times New Roman" panose="02020603050405020304" pitchFamily="18" charset="0"/>
              <a:ea typeface="Times New Roman" panose="02020603050405020304" pitchFamily="18" charset="0"/>
            </a:endParaRPr>
          </a:p>
          <a:p>
            <a:endParaRPr lang="sl-SI" dirty="0"/>
          </a:p>
        </p:txBody>
      </p:sp>
      <p:sp>
        <p:nvSpPr>
          <p:cNvPr id="8" name="Google Shape;71;p15">
            <a:extLst>
              <a:ext uri="{FF2B5EF4-FFF2-40B4-BE49-F238E27FC236}">
                <a16:creationId xmlns:a16="http://schemas.microsoft.com/office/drawing/2014/main" id="{4AAC67D2-F206-D6C6-0192-03C57743A934}"/>
              </a:ext>
            </a:extLst>
          </p:cNvPr>
          <p:cNvSpPr txBox="1">
            <a:spLocks/>
          </p:cNvSpPr>
          <p:nvPr/>
        </p:nvSpPr>
        <p:spPr>
          <a:xfrm>
            <a:off x="105422" y="69593"/>
            <a:ext cx="2654524" cy="56403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pPr algn="l"/>
            <a:r>
              <a:rPr lang="sl-SI" sz="1200" b="1" dirty="0">
                <a:solidFill>
                  <a:schemeClr val="tx1">
                    <a:lumMod val="65000"/>
                    <a:lumOff val="35000"/>
                  </a:schemeClr>
                </a:solidFill>
                <a:latin typeface="Roboto"/>
                <a:ea typeface="Roboto"/>
                <a:cs typeface="Roboto"/>
                <a:sym typeface="Roboto"/>
              </a:rPr>
              <a:t>3. letni posvet </a:t>
            </a:r>
            <a:br>
              <a:rPr lang="sl-SI" sz="1200" b="1" dirty="0">
                <a:solidFill>
                  <a:schemeClr val="tx1">
                    <a:lumMod val="65000"/>
                    <a:lumOff val="35000"/>
                  </a:schemeClr>
                </a:solidFill>
                <a:latin typeface="Roboto"/>
                <a:ea typeface="Roboto"/>
                <a:cs typeface="Roboto"/>
                <a:sym typeface="Roboto"/>
              </a:rPr>
            </a:br>
            <a:r>
              <a:rPr lang="sl-SI" sz="1200" b="1" dirty="0">
                <a:solidFill>
                  <a:schemeClr val="tx1">
                    <a:lumMod val="65000"/>
                    <a:lumOff val="35000"/>
                  </a:schemeClr>
                </a:solidFill>
                <a:latin typeface="Roboto"/>
                <a:ea typeface="Roboto"/>
                <a:cs typeface="Roboto"/>
                <a:sym typeface="Roboto"/>
              </a:rPr>
              <a:t>o višjem strokovnem izobraževanju</a:t>
            </a:r>
          </a:p>
        </p:txBody>
      </p:sp>
      <p:sp>
        <p:nvSpPr>
          <p:cNvPr id="11" name="Naslov 6">
            <a:extLst>
              <a:ext uri="{FF2B5EF4-FFF2-40B4-BE49-F238E27FC236}">
                <a16:creationId xmlns:a16="http://schemas.microsoft.com/office/drawing/2014/main" id="{D45359ED-B703-885A-2A70-C6FE2F16D143}"/>
              </a:ext>
            </a:extLst>
          </p:cNvPr>
          <p:cNvSpPr txBox="1">
            <a:spLocks/>
          </p:cNvSpPr>
          <p:nvPr/>
        </p:nvSpPr>
        <p:spPr>
          <a:xfrm>
            <a:off x="716437" y="1147488"/>
            <a:ext cx="6146530" cy="83134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r>
              <a:rPr lang="sl-SI" sz="2400" b="1" dirty="0">
                <a:solidFill>
                  <a:schemeClr val="tx1"/>
                </a:solidFill>
                <a:latin typeface="Roboto" panose="02000000000000000000" pitchFamily="2" charset="0"/>
                <a:ea typeface="Roboto" panose="02000000000000000000" pitchFamily="2" charset="0"/>
                <a:cs typeface="Roboto" panose="02000000000000000000" pitchFamily="2" charset="0"/>
              </a:rPr>
              <a:t>Otvoritev in pozdravni nagovor ministra</a:t>
            </a:r>
            <a:br>
              <a:rPr lang="sl-SI" sz="2400" b="1" dirty="0">
                <a:solidFill>
                  <a:schemeClr val="dk2"/>
                </a:solidFill>
                <a:latin typeface="Roboto" panose="02000000000000000000" pitchFamily="2" charset="0"/>
                <a:ea typeface="Roboto" panose="02000000000000000000" pitchFamily="2" charset="0"/>
                <a:cs typeface="Roboto" panose="02000000000000000000" pitchFamily="2" charset="0"/>
              </a:rPr>
            </a:br>
            <a:endParaRPr lang="sl-SI" sz="2400" b="1" dirty="0">
              <a:solidFill>
                <a:schemeClr val="dk2"/>
              </a:solidFill>
              <a:latin typeface="Roboto" panose="02000000000000000000" pitchFamily="2" charset="0"/>
              <a:ea typeface="Roboto" panose="02000000000000000000" pitchFamily="2" charset="0"/>
              <a:cs typeface="Roboto" panose="02000000000000000000" pitchFamily="2"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5" name="Google Shape;55;p13"/>
          <p:cNvSpPr txBox="1">
            <a:spLocks noGrp="1"/>
          </p:cNvSpPr>
          <p:nvPr>
            <p:ph type="subTitle" idx="1"/>
          </p:nvPr>
        </p:nvSpPr>
        <p:spPr>
          <a:xfrm>
            <a:off x="253047" y="381187"/>
            <a:ext cx="2359274" cy="429358"/>
          </a:xfrm>
          <a:prstGeom prst="rect">
            <a:avLst/>
          </a:prstGeom>
        </p:spPr>
        <p:txBody>
          <a:bodyPr spcFirstLastPara="1" wrap="square" lIns="91425" tIns="91425" rIns="91425" bIns="91425" anchor="t" anchorCtr="0">
            <a:normAutofit/>
          </a:bodyPr>
          <a:lstStyle/>
          <a:p>
            <a:pPr marL="0" indent="0"/>
            <a:r>
              <a:rPr lang="sl-SI" sz="1400" dirty="0">
                <a:latin typeface="Roboto"/>
                <a:ea typeface="Roboto"/>
                <a:cs typeface="Roboto"/>
                <a:sym typeface="Roboto"/>
              </a:rPr>
              <a:t>13. </a:t>
            </a:r>
            <a:r>
              <a:rPr lang="sl-SI" sz="1200" dirty="0">
                <a:latin typeface="Roboto"/>
                <a:ea typeface="Roboto"/>
                <a:cs typeface="Roboto"/>
                <a:sym typeface="Roboto"/>
              </a:rPr>
              <a:t>november</a:t>
            </a:r>
            <a:r>
              <a:rPr lang="sl-SI" sz="1400" dirty="0">
                <a:latin typeface="Roboto"/>
                <a:ea typeface="Roboto"/>
                <a:cs typeface="Roboto"/>
                <a:sym typeface="Roboto"/>
              </a:rPr>
              <a:t> 2024</a:t>
            </a:r>
          </a:p>
        </p:txBody>
      </p:sp>
      <p:pic>
        <p:nvPicPr>
          <p:cNvPr id="56" name="Google Shape;56;p13"/>
          <p:cNvPicPr preferRelativeResize="0"/>
          <p:nvPr/>
        </p:nvPicPr>
        <p:blipFill>
          <a:blip r:embed="rId3">
            <a:alphaModFix/>
          </a:blip>
          <a:stretch>
            <a:fillRect/>
          </a:stretch>
        </p:blipFill>
        <p:spPr>
          <a:xfrm>
            <a:off x="5826650" y="0"/>
            <a:ext cx="3317351" cy="2381525"/>
          </a:xfrm>
          <a:prstGeom prst="rect">
            <a:avLst/>
          </a:prstGeom>
          <a:noFill/>
          <a:ln>
            <a:noFill/>
          </a:ln>
        </p:spPr>
      </p:pic>
      <p:pic>
        <p:nvPicPr>
          <p:cNvPr id="57" name="Google Shape;57;p13"/>
          <p:cNvPicPr preferRelativeResize="0"/>
          <p:nvPr/>
        </p:nvPicPr>
        <p:blipFill>
          <a:blip r:embed="rId4">
            <a:alphaModFix/>
          </a:blip>
          <a:stretch>
            <a:fillRect/>
          </a:stretch>
        </p:blipFill>
        <p:spPr>
          <a:xfrm>
            <a:off x="8103220" y="4572000"/>
            <a:ext cx="729081" cy="354949"/>
          </a:xfrm>
          <a:prstGeom prst="rect">
            <a:avLst/>
          </a:prstGeom>
          <a:noFill/>
          <a:ln>
            <a:noFill/>
          </a:ln>
        </p:spPr>
      </p:pic>
      <p:pic>
        <p:nvPicPr>
          <p:cNvPr id="2" name="Slika 1">
            <a:extLst>
              <a:ext uri="{FF2B5EF4-FFF2-40B4-BE49-F238E27FC236}">
                <a16:creationId xmlns:a16="http://schemas.microsoft.com/office/drawing/2014/main" id="{ACB491CA-5418-88AA-2D76-CD1C3486C3E2}"/>
              </a:ext>
            </a:extLst>
          </p:cNvPr>
          <p:cNvPicPr>
            <a:picLocks noChangeAspect="1"/>
          </p:cNvPicPr>
          <p:nvPr/>
        </p:nvPicPr>
        <p:blipFill>
          <a:blip r:embed="rId5"/>
          <a:stretch>
            <a:fillRect/>
          </a:stretch>
        </p:blipFill>
        <p:spPr>
          <a:xfrm rot="10800000">
            <a:off x="0" y="3680333"/>
            <a:ext cx="2865368" cy="1463167"/>
          </a:xfrm>
          <a:prstGeom prst="rect">
            <a:avLst/>
          </a:prstGeom>
        </p:spPr>
      </p:pic>
      <p:pic>
        <p:nvPicPr>
          <p:cNvPr id="6" name="Slika 5" descr="Slika, ki vsebuje besede besedilo, pisava, posnetek zaslona, logotip&#10;&#10;Opis je samodejno ustvarjen">
            <a:extLst>
              <a:ext uri="{FF2B5EF4-FFF2-40B4-BE49-F238E27FC236}">
                <a16:creationId xmlns:a16="http://schemas.microsoft.com/office/drawing/2014/main" id="{4592AFA2-8518-CEA1-304F-4D251541A3A1}"/>
              </a:ext>
            </a:extLst>
          </p:cNvPr>
          <p:cNvPicPr>
            <a:picLocks noChangeAspect="1"/>
          </p:cNvPicPr>
          <p:nvPr/>
        </p:nvPicPr>
        <p:blipFill>
          <a:blip r:embed="rId6"/>
          <a:stretch>
            <a:fillRect/>
          </a:stretch>
        </p:blipFill>
        <p:spPr>
          <a:xfrm>
            <a:off x="5364942" y="4464148"/>
            <a:ext cx="2738278" cy="570651"/>
          </a:xfrm>
          <a:prstGeom prst="rect">
            <a:avLst/>
          </a:prstGeom>
        </p:spPr>
      </p:pic>
      <p:sp>
        <p:nvSpPr>
          <p:cNvPr id="3" name="PoljeZBesedilom 2">
            <a:extLst>
              <a:ext uri="{FF2B5EF4-FFF2-40B4-BE49-F238E27FC236}">
                <a16:creationId xmlns:a16="http://schemas.microsoft.com/office/drawing/2014/main" id="{07C36960-9121-555C-8F96-D5701AE032C8}"/>
              </a:ext>
            </a:extLst>
          </p:cNvPr>
          <p:cNvSpPr txBox="1"/>
          <p:nvPr/>
        </p:nvSpPr>
        <p:spPr>
          <a:xfrm>
            <a:off x="742949" y="810546"/>
            <a:ext cx="6043614" cy="3785652"/>
          </a:xfrm>
          <a:prstGeom prst="rect">
            <a:avLst/>
          </a:prstGeom>
          <a:noFill/>
        </p:spPr>
        <p:txBody>
          <a:bodyPr wrap="square" rtlCol="0">
            <a:spAutoFit/>
          </a:bodyPr>
          <a:lstStyle/>
          <a:p>
            <a:pPr>
              <a:lnSpc>
                <a:spcPts val="2000"/>
              </a:lnSpc>
            </a:pPr>
            <a:r>
              <a:rPr lang="sl-SI" b="1" dirty="0"/>
              <a:t>Izvajanje programov nadaljnjega poklicnega in strokovnega izpopolnjevanja in usposabljanja (NPSIU) v obdobju 2024–2029</a:t>
            </a:r>
          </a:p>
          <a:p>
            <a:pPr>
              <a:lnSpc>
                <a:spcPts val="2000"/>
              </a:lnSpc>
            </a:pPr>
            <a:r>
              <a:rPr lang="sl-SI" u="sng" dirty="0"/>
              <a:t>Cilj</a:t>
            </a:r>
            <a:r>
              <a:rPr lang="sl-SI" dirty="0"/>
              <a:t> programa je vključitev zaposlenih v programe nadaljnjega poklicnega izpopolnjevanja in usposabljanja ter v preverjanja in potrjevanja nacionalnih poklicnih kvalifikacij.</a:t>
            </a:r>
          </a:p>
          <a:p>
            <a:pPr>
              <a:lnSpc>
                <a:spcPts val="2000"/>
              </a:lnSpc>
            </a:pPr>
            <a:endParaRPr lang="sl-SI" dirty="0"/>
          </a:p>
          <a:p>
            <a:r>
              <a:rPr lang="sl-SI" sz="1400" u="sng" dirty="0">
                <a:effectLst/>
                <a:latin typeface="Arial" panose="020B0604020202020204" pitchFamily="34" charset="0"/>
                <a:ea typeface="Times New Roman" panose="02020603050405020304" pitchFamily="18" charset="0"/>
                <a:cs typeface="Arial" panose="020B0604020202020204" pitchFamily="34" charset="0"/>
              </a:rPr>
              <a:t>Predmet</a:t>
            </a:r>
            <a:r>
              <a:rPr lang="sl-SI" dirty="0">
                <a:latin typeface="Arial" panose="020B0604020202020204" pitchFamily="34" charset="0"/>
                <a:ea typeface="Times New Roman" panose="02020603050405020304" pitchFamily="18" charset="0"/>
                <a:cs typeface="Arial" panose="020B0604020202020204" pitchFamily="34" charset="0"/>
              </a:rPr>
              <a:t> </a:t>
            </a:r>
            <a:r>
              <a:rPr lang="sl-SI" sz="1400" dirty="0">
                <a:effectLst/>
                <a:latin typeface="Arial" panose="020B0604020202020204" pitchFamily="34" charset="0"/>
                <a:ea typeface="Times New Roman" panose="02020603050405020304" pitchFamily="18" charset="0"/>
                <a:cs typeface="Arial" panose="020B0604020202020204" pitchFamily="34" charset="0"/>
              </a:rPr>
              <a:t>je sofinanciranje izvedbe programov NPSIU ter preverjanj in potrjevanj NPK: </a:t>
            </a:r>
            <a:endParaRPr lang="sl-SI"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1080000" lvl="0" indent="-285750">
              <a:buFont typeface="Arial" panose="020B0604020202020204" pitchFamily="34" charset="0"/>
              <a:buChar char="•"/>
            </a:pPr>
            <a:r>
              <a:rPr lang="sl-SI" sz="1400" dirty="0">
                <a:effectLst/>
                <a:latin typeface="Arial" panose="020B0604020202020204" pitchFamily="34" charset="0"/>
                <a:ea typeface="Times New Roman" panose="02020603050405020304" pitchFamily="18" charset="0"/>
                <a:cs typeface="Arial" panose="020B0604020202020204" pitchFamily="34" charset="0"/>
              </a:rPr>
              <a:t>programi usposabljanja in izpopolnjevanja (SOK 4, SOK 5),</a:t>
            </a:r>
          </a:p>
          <a:p>
            <a:pPr marL="1080000" lvl="0" indent="-285750">
              <a:buFont typeface="Arial" panose="020B0604020202020204" pitchFamily="34" charset="0"/>
              <a:buChar char="•"/>
            </a:pPr>
            <a:r>
              <a:rPr lang="sl-SI" sz="1400" b="1" dirty="0">
                <a:solidFill>
                  <a:srgbClr val="669900"/>
                </a:solidFill>
                <a:effectLst/>
                <a:latin typeface="Arial" panose="020B0604020202020204" pitchFamily="34" charset="0"/>
                <a:ea typeface="Times New Roman" panose="02020603050405020304" pitchFamily="18" charset="0"/>
                <a:cs typeface="Arial" panose="020B0604020202020204" pitchFamily="34" charset="0"/>
              </a:rPr>
              <a:t>študijski programi za izpopolnjevanje (SOK 6),</a:t>
            </a:r>
            <a:r>
              <a:rPr lang="sl-SI" sz="1400" dirty="0">
                <a:effectLst/>
                <a:latin typeface="Arial" panose="020B0604020202020204" pitchFamily="34" charset="0"/>
                <a:ea typeface="Times New Roman" panose="02020603050405020304" pitchFamily="18" charset="0"/>
                <a:cs typeface="Arial" panose="020B0604020202020204" pitchFamily="34" charset="0"/>
              </a:rPr>
              <a:t> </a:t>
            </a:r>
          </a:p>
          <a:p>
            <a:pPr marL="1080000" lvl="0" indent="-285750">
              <a:buFont typeface="Arial" panose="020B0604020202020204" pitchFamily="34" charset="0"/>
              <a:buChar char="•"/>
            </a:pPr>
            <a:r>
              <a:rPr lang="sl-SI" sz="1400" b="1" dirty="0">
                <a:solidFill>
                  <a:srgbClr val="669900"/>
                </a:solidFill>
                <a:effectLst/>
                <a:latin typeface="Arial" panose="020B0604020202020204" pitchFamily="34" charset="0"/>
                <a:ea typeface="Times New Roman" panose="02020603050405020304" pitchFamily="18" charset="0"/>
                <a:cs typeface="Arial" panose="020B0604020202020204" pitchFamily="34" charset="0"/>
              </a:rPr>
              <a:t>programi krajšega usposabljanja in izpopolnjevanja (</a:t>
            </a:r>
            <a:r>
              <a:rPr lang="sl-SI"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SOK 4, SOK 5, </a:t>
            </a:r>
            <a:r>
              <a:rPr lang="sl-SI" sz="1400" b="1" dirty="0">
                <a:solidFill>
                  <a:srgbClr val="669900"/>
                </a:solidFill>
                <a:effectLst/>
                <a:latin typeface="Arial" panose="020B0604020202020204" pitchFamily="34" charset="0"/>
                <a:ea typeface="Times New Roman" panose="02020603050405020304" pitchFamily="18" charset="0"/>
                <a:cs typeface="Arial" panose="020B0604020202020204" pitchFamily="34" charset="0"/>
              </a:rPr>
              <a:t>SOK 6), </a:t>
            </a:r>
          </a:p>
          <a:p>
            <a:pPr marL="1080000" lvl="0" indent="-285750">
              <a:buFont typeface="Arial" panose="020B0604020202020204" pitchFamily="34" charset="0"/>
              <a:buChar char="•"/>
            </a:pPr>
            <a:r>
              <a:rPr lang="sl-SI" sz="1400" b="1" dirty="0">
                <a:solidFill>
                  <a:srgbClr val="669900"/>
                </a:solidFill>
                <a:effectLst/>
                <a:latin typeface="Arial" panose="020B0604020202020204" pitchFamily="34" charset="0"/>
                <a:ea typeface="Times New Roman" panose="02020603050405020304" pitchFamily="18" charset="0"/>
                <a:cs typeface="Arial" panose="020B0604020202020204" pitchFamily="34" charset="0"/>
              </a:rPr>
              <a:t>neformalni programi usposabljanja in izpopolnjevanja,</a:t>
            </a:r>
          </a:p>
          <a:p>
            <a:pPr marL="1080000" lvl="0" indent="-285750">
              <a:buFont typeface="Arial" panose="020B0604020202020204" pitchFamily="34" charset="0"/>
              <a:buChar char="•"/>
            </a:pPr>
            <a:r>
              <a:rPr lang="sl-SI" sz="1400" b="1" dirty="0">
                <a:solidFill>
                  <a:srgbClr val="669900"/>
                </a:solidFill>
                <a:effectLst/>
                <a:latin typeface="Arial" panose="020B0604020202020204" pitchFamily="34" charset="0"/>
                <a:ea typeface="Times New Roman" panose="02020603050405020304" pitchFamily="18" charset="0"/>
                <a:cs typeface="Arial" panose="020B0604020202020204" pitchFamily="34" charset="0"/>
              </a:rPr>
              <a:t>neformalni programi priprav na NPK, </a:t>
            </a:r>
          </a:p>
          <a:p>
            <a:pPr marL="1080000" lvl="0" indent="-285750">
              <a:buFont typeface="Arial" panose="020B0604020202020204" pitchFamily="34" charset="0"/>
              <a:buChar char="•"/>
            </a:pPr>
            <a:r>
              <a:rPr lang="sl-SI" sz="1400" dirty="0">
                <a:effectLst/>
                <a:latin typeface="Arial" panose="020B0604020202020204" pitchFamily="34" charset="0"/>
                <a:ea typeface="Times New Roman" panose="02020603050405020304" pitchFamily="18" charset="0"/>
                <a:cs typeface="Arial" panose="020B0604020202020204" pitchFamily="34" charset="0"/>
              </a:rPr>
              <a:t>preverjanje in potrjevanje NPK. </a:t>
            </a:r>
          </a:p>
          <a:p>
            <a:endParaRPr lang="sl-SI" dirty="0"/>
          </a:p>
        </p:txBody>
      </p:sp>
      <p:pic>
        <p:nvPicPr>
          <p:cNvPr id="1026" name="Slika 5">
            <a:extLst>
              <a:ext uri="{FF2B5EF4-FFF2-40B4-BE49-F238E27FC236}">
                <a16:creationId xmlns:a16="http://schemas.microsoft.com/office/drawing/2014/main" id="{5B32DEBE-3950-181A-E1C8-DF8B07C53B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83714" y="224631"/>
            <a:ext cx="1125271" cy="465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Slika 8">
            <a:extLst>
              <a:ext uri="{FF2B5EF4-FFF2-40B4-BE49-F238E27FC236}">
                <a16:creationId xmlns:a16="http://schemas.microsoft.com/office/drawing/2014/main" id="{7CEFC302-0A13-7039-F248-A7A355B186D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10848" y="219079"/>
            <a:ext cx="185102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95142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5" name="Google Shape;55;p13"/>
          <p:cNvSpPr txBox="1">
            <a:spLocks noGrp="1"/>
          </p:cNvSpPr>
          <p:nvPr>
            <p:ph type="subTitle" idx="1"/>
          </p:nvPr>
        </p:nvSpPr>
        <p:spPr>
          <a:xfrm>
            <a:off x="253047" y="381187"/>
            <a:ext cx="2359274" cy="429358"/>
          </a:xfrm>
          <a:prstGeom prst="rect">
            <a:avLst/>
          </a:prstGeom>
        </p:spPr>
        <p:txBody>
          <a:bodyPr spcFirstLastPara="1" wrap="square" lIns="91425" tIns="91425" rIns="91425" bIns="91425" anchor="t" anchorCtr="0">
            <a:normAutofit/>
          </a:bodyPr>
          <a:lstStyle/>
          <a:p>
            <a:pPr marL="0" indent="0"/>
            <a:r>
              <a:rPr lang="sl-SI" sz="1400" dirty="0">
                <a:latin typeface="Roboto"/>
                <a:ea typeface="Roboto"/>
                <a:cs typeface="Roboto"/>
                <a:sym typeface="Roboto"/>
              </a:rPr>
              <a:t>13. </a:t>
            </a:r>
            <a:r>
              <a:rPr lang="sl-SI" sz="1200" dirty="0">
                <a:latin typeface="Roboto"/>
                <a:ea typeface="Roboto"/>
                <a:cs typeface="Roboto"/>
                <a:sym typeface="Roboto"/>
              </a:rPr>
              <a:t>november</a:t>
            </a:r>
            <a:r>
              <a:rPr lang="sl-SI" sz="1400" dirty="0">
                <a:latin typeface="Roboto"/>
                <a:ea typeface="Roboto"/>
                <a:cs typeface="Roboto"/>
                <a:sym typeface="Roboto"/>
              </a:rPr>
              <a:t> 2024</a:t>
            </a:r>
          </a:p>
        </p:txBody>
      </p:sp>
      <p:pic>
        <p:nvPicPr>
          <p:cNvPr id="56" name="Google Shape;56;p13"/>
          <p:cNvPicPr preferRelativeResize="0"/>
          <p:nvPr/>
        </p:nvPicPr>
        <p:blipFill>
          <a:blip r:embed="rId3">
            <a:alphaModFix/>
          </a:blip>
          <a:stretch>
            <a:fillRect/>
          </a:stretch>
        </p:blipFill>
        <p:spPr>
          <a:xfrm>
            <a:off x="5826650" y="0"/>
            <a:ext cx="3317351" cy="2381525"/>
          </a:xfrm>
          <a:prstGeom prst="rect">
            <a:avLst/>
          </a:prstGeom>
          <a:noFill/>
          <a:ln>
            <a:noFill/>
          </a:ln>
        </p:spPr>
      </p:pic>
      <p:pic>
        <p:nvPicPr>
          <p:cNvPr id="57" name="Google Shape;57;p13"/>
          <p:cNvPicPr preferRelativeResize="0"/>
          <p:nvPr/>
        </p:nvPicPr>
        <p:blipFill>
          <a:blip r:embed="rId4">
            <a:alphaModFix/>
          </a:blip>
          <a:stretch>
            <a:fillRect/>
          </a:stretch>
        </p:blipFill>
        <p:spPr>
          <a:xfrm>
            <a:off x="8103220" y="4572000"/>
            <a:ext cx="729081" cy="354949"/>
          </a:xfrm>
          <a:prstGeom prst="rect">
            <a:avLst/>
          </a:prstGeom>
          <a:noFill/>
          <a:ln>
            <a:noFill/>
          </a:ln>
        </p:spPr>
      </p:pic>
      <p:pic>
        <p:nvPicPr>
          <p:cNvPr id="2" name="Slika 1">
            <a:extLst>
              <a:ext uri="{FF2B5EF4-FFF2-40B4-BE49-F238E27FC236}">
                <a16:creationId xmlns:a16="http://schemas.microsoft.com/office/drawing/2014/main" id="{ACB491CA-5418-88AA-2D76-CD1C3486C3E2}"/>
              </a:ext>
            </a:extLst>
          </p:cNvPr>
          <p:cNvPicPr>
            <a:picLocks noChangeAspect="1"/>
          </p:cNvPicPr>
          <p:nvPr/>
        </p:nvPicPr>
        <p:blipFill>
          <a:blip r:embed="rId5"/>
          <a:stretch>
            <a:fillRect/>
          </a:stretch>
        </p:blipFill>
        <p:spPr>
          <a:xfrm rot="10800000">
            <a:off x="0" y="3680333"/>
            <a:ext cx="2865368" cy="1463167"/>
          </a:xfrm>
          <a:prstGeom prst="rect">
            <a:avLst/>
          </a:prstGeom>
        </p:spPr>
      </p:pic>
      <p:pic>
        <p:nvPicPr>
          <p:cNvPr id="6" name="Slika 5" descr="Slika, ki vsebuje besede besedilo, pisava, posnetek zaslona, logotip&#10;&#10;Opis je samodejno ustvarjen">
            <a:extLst>
              <a:ext uri="{FF2B5EF4-FFF2-40B4-BE49-F238E27FC236}">
                <a16:creationId xmlns:a16="http://schemas.microsoft.com/office/drawing/2014/main" id="{4592AFA2-8518-CEA1-304F-4D251541A3A1}"/>
              </a:ext>
            </a:extLst>
          </p:cNvPr>
          <p:cNvPicPr>
            <a:picLocks noChangeAspect="1"/>
          </p:cNvPicPr>
          <p:nvPr/>
        </p:nvPicPr>
        <p:blipFill>
          <a:blip r:embed="rId6"/>
          <a:stretch>
            <a:fillRect/>
          </a:stretch>
        </p:blipFill>
        <p:spPr>
          <a:xfrm>
            <a:off x="5364942" y="4464148"/>
            <a:ext cx="2738278" cy="570651"/>
          </a:xfrm>
          <a:prstGeom prst="rect">
            <a:avLst/>
          </a:prstGeom>
        </p:spPr>
      </p:pic>
      <p:sp>
        <p:nvSpPr>
          <p:cNvPr id="3" name="PoljeZBesedilom 2">
            <a:extLst>
              <a:ext uri="{FF2B5EF4-FFF2-40B4-BE49-F238E27FC236}">
                <a16:creationId xmlns:a16="http://schemas.microsoft.com/office/drawing/2014/main" id="{07C36960-9121-555C-8F96-D5701AE032C8}"/>
              </a:ext>
            </a:extLst>
          </p:cNvPr>
          <p:cNvSpPr txBox="1"/>
          <p:nvPr/>
        </p:nvSpPr>
        <p:spPr>
          <a:xfrm>
            <a:off x="742949" y="810546"/>
            <a:ext cx="6043614" cy="3916265"/>
          </a:xfrm>
          <a:prstGeom prst="rect">
            <a:avLst/>
          </a:prstGeom>
          <a:noFill/>
        </p:spPr>
        <p:txBody>
          <a:bodyPr wrap="square" rtlCol="0">
            <a:spAutoFit/>
          </a:bodyPr>
          <a:lstStyle/>
          <a:p>
            <a:pPr>
              <a:lnSpc>
                <a:spcPts val="2000"/>
              </a:lnSpc>
            </a:pPr>
            <a:r>
              <a:rPr lang="sl-SI" b="1" dirty="0"/>
              <a:t>Izvajanje programov nadaljnjega poklicnega in strokovnega izpopolnjevanja in usposabljanja (NPSIU) v obdobju 2024–2029</a:t>
            </a:r>
          </a:p>
          <a:p>
            <a:pPr>
              <a:lnSpc>
                <a:spcPts val="2000"/>
              </a:lnSpc>
            </a:pPr>
            <a:r>
              <a:rPr lang="sl-SI" u="sng" dirty="0"/>
              <a:t>Sredstva</a:t>
            </a:r>
            <a:r>
              <a:rPr lang="sl-SI" dirty="0"/>
              <a:t>: 20 mio EUR</a:t>
            </a:r>
          </a:p>
          <a:p>
            <a:pPr>
              <a:lnSpc>
                <a:spcPts val="2000"/>
              </a:lnSpc>
            </a:pPr>
            <a:r>
              <a:rPr lang="sl-SI" u="sng" dirty="0"/>
              <a:t>Upravičenec</a:t>
            </a:r>
            <a:r>
              <a:rPr lang="sl-SI" dirty="0"/>
              <a:t>: Javni štipendijski, razvojni, invalidski in preživninski sklad</a:t>
            </a:r>
          </a:p>
          <a:p>
            <a:pPr>
              <a:lnSpc>
                <a:spcPts val="2000"/>
              </a:lnSpc>
            </a:pPr>
            <a:endParaRPr lang="sl-SI" dirty="0"/>
          </a:p>
          <a:p>
            <a:pPr>
              <a:lnSpc>
                <a:spcPts val="2000"/>
              </a:lnSpc>
            </a:pPr>
            <a:r>
              <a:rPr lang="sl-SI" dirty="0"/>
              <a:t>Sklad bo objavil javni razpis, na katerem bodo prijavitelji javne in zasebne srednje šole, </a:t>
            </a:r>
            <a:r>
              <a:rPr lang="sl-SI" b="1" dirty="0">
                <a:solidFill>
                  <a:srgbClr val="669900"/>
                </a:solidFill>
              </a:rPr>
              <a:t>javne in zasebne višje strokovne šole</a:t>
            </a:r>
            <a:r>
              <a:rPr lang="sl-SI" dirty="0"/>
              <a:t>, javne in zasebne organizacije za izobraževanje odraslih.</a:t>
            </a:r>
          </a:p>
          <a:p>
            <a:pPr>
              <a:lnSpc>
                <a:spcPts val="2000"/>
              </a:lnSpc>
            </a:pPr>
            <a:endParaRPr lang="sl-SI" dirty="0"/>
          </a:p>
          <a:p>
            <a:pPr>
              <a:lnSpc>
                <a:spcPts val="2000"/>
              </a:lnSpc>
            </a:pPr>
            <a:r>
              <a:rPr lang="sl-SI" dirty="0"/>
              <a:t>Javni razpis bo odprt, možnih bo več zaporednih prijav istega prijavitelja do konca obdobja operacije oziroma do porabe sredstev na javnem </a:t>
            </a:r>
          </a:p>
          <a:p>
            <a:pPr>
              <a:lnSpc>
                <a:spcPts val="2000"/>
              </a:lnSpc>
            </a:pPr>
            <a:r>
              <a:rPr lang="sl-SI" dirty="0"/>
              <a:t>                    razpisu.</a:t>
            </a:r>
          </a:p>
          <a:p>
            <a:pPr>
              <a:lnSpc>
                <a:spcPts val="2000"/>
              </a:lnSpc>
            </a:pPr>
            <a:endParaRPr lang="sl-SI" dirty="0"/>
          </a:p>
          <a:p>
            <a:pPr>
              <a:lnSpc>
                <a:spcPts val="2000"/>
              </a:lnSpc>
            </a:pPr>
            <a:r>
              <a:rPr lang="sl-SI" dirty="0"/>
              <a:t>	   Vsak izbrani prijavitelj za izvedeno uro programa</a:t>
            </a:r>
          </a:p>
          <a:p>
            <a:pPr>
              <a:lnSpc>
                <a:spcPts val="2000"/>
              </a:lnSpc>
            </a:pPr>
            <a:r>
              <a:rPr lang="sl-SI" dirty="0"/>
              <a:t>	   na udeleženca prejme </a:t>
            </a:r>
            <a:r>
              <a:rPr lang="sl-SI" b="1" dirty="0">
                <a:solidFill>
                  <a:srgbClr val="669900"/>
                </a:solidFill>
              </a:rPr>
              <a:t>9,25 EUR</a:t>
            </a:r>
            <a:r>
              <a:rPr lang="sl-SI" dirty="0"/>
              <a:t>.</a:t>
            </a:r>
          </a:p>
        </p:txBody>
      </p:sp>
      <p:pic>
        <p:nvPicPr>
          <p:cNvPr id="2050" name="Slika 5">
            <a:extLst>
              <a:ext uri="{FF2B5EF4-FFF2-40B4-BE49-F238E27FC236}">
                <a16:creationId xmlns:a16="http://schemas.microsoft.com/office/drawing/2014/main" id="{1C43C9CC-9B82-38F1-E293-D868DCDED68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6561" y="234425"/>
            <a:ext cx="1216799" cy="502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Slika 8">
            <a:extLst>
              <a:ext uri="{FF2B5EF4-FFF2-40B4-BE49-F238E27FC236}">
                <a16:creationId xmlns:a16="http://schemas.microsoft.com/office/drawing/2014/main" id="{83774F15-C605-0BE0-5799-24460B4503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17987" y="254797"/>
            <a:ext cx="185102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39002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5" name="Google Shape;55;p13"/>
          <p:cNvSpPr txBox="1">
            <a:spLocks noGrp="1"/>
          </p:cNvSpPr>
          <p:nvPr>
            <p:ph type="subTitle" idx="1"/>
          </p:nvPr>
        </p:nvSpPr>
        <p:spPr>
          <a:xfrm>
            <a:off x="253047" y="381187"/>
            <a:ext cx="2359274" cy="429358"/>
          </a:xfrm>
          <a:prstGeom prst="rect">
            <a:avLst/>
          </a:prstGeom>
        </p:spPr>
        <p:txBody>
          <a:bodyPr spcFirstLastPara="1" wrap="square" lIns="91425" tIns="91425" rIns="91425" bIns="91425" anchor="t" anchorCtr="0">
            <a:normAutofit/>
          </a:bodyPr>
          <a:lstStyle/>
          <a:p>
            <a:pPr marL="0" indent="0"/>
            <a:r>
              <a:rPr lang="sl-SI" sz="1400" dirty="0">
                <a:latin typeface="Roboto"/>
                <a:ea typeface="Roboto"/>
                <a:cs typeface="Roboto"/>
                <a:sym typeface="Roboto"/>
              </a:rPr>
              <a:t>13. </a:t>
            </a:r>
            <a:r>
              <a:rPr lang="sl-SI" sz="1200" dirty="0">
                <a:latin typeface="Roboto"/>
                <a:ea typeface="Roboto"/>
                <a:cs typeface="Roboto"/>
                <a:sym typeface="Roboto"/>
              </a:rPr>
              <a:t>november</a:t>
            </a:r>
            <a:r>
              <a:rPr lang="sl-SI" sz="1400" dirty="0">
                <a:latin typeface="Roboto"/>
                <a:ea typeface="Roboto"/>
                <a:cs typeface="Roboto"/>
                <a:sym typeface="Roboto"/>
              </a:rPr>
              <a:t> 2024</a:t>
            </a:r>
          </a:p>
        </p:txBody>
      </p:sp>
      <p:pic>
        <p:nvPicPr>
          <p:cNvPr id="56" name="Google Shape;56;p13"/>
          <p:cNvPicPr preferRelativeResize="0"/>
          <p:nvPr/>
        </p:nvPicPr>
        <p:blipFill>
          <a:blip r:embed="rId3">
            <a:alphaModFix/>
          </a:blip>
          <a:stretch>
            <a:fillRect/>
          </a:stretch>
        </p:blipFill>
        <p:spPr>
          <a:xfrm>
            <a:off x="5826650" y="0"/>
            <a:ext cx="3317351" cy="2381525"/>
          </a:xfrm>
          <a:prstGeom prst="rect">
            <a:avLst/>
          </a:prstGeom>
          <a:noFill/>
          <a:ln>
            <a:noFill/>
          </a:ln>
        </p:spPr>
      </p:pic>
      <p:pic>
        <p:nvPicPr>
          <p:cNvPr id="57" name="Google Shape;57;p13"/>
          <p:cNvPicPr preferRelativeResize="0"/>
          <p:nvPr/>
        </p:nvPicPr>
        <p:blipFill>
          <a:blip r:embed="rId4">
            <a:alphaModFix/>
          </a:blip>
          <a:stretch>
            <a:fillRect/>
          </a:stretch>
        </p:blipFill>
        <p:spPr>
          <a:xfrm>
            <a:off x="8103220" y="4572000"/>
            <a:ext cx="729081" cy="354949"/>
          </a:xfrm>
          <a:prstGeom prst="rect">
            <a:avLst/>
          </a:prstGeom>
          <a:noFill/>
          <a:ln>
            <a:noFill/>
          </a:ln>
        </p:spPr>
      </p:pic>
      <p:pic>
        <p:nvPicPr>
          <p:cNvPr id="2" name="Slika 1">
            <a:extLst>
              <a:ext uri="{FF2B5EF4-FFF2-40B4-BE49-F238E27FC236}">
                <a16:creationId xmlns:a16="http://schemas.microsoft.com/office/drawing/2014/main" id="{ACB491CA-5418-88AA-2D76-CD1C3486C3E2}"/>
              </a:ext>
            </a:extLst>
          </p:cNvPr>
          <p:cNvPicPr>
            <a:picLocks noChangeAspect="1"/>
          </p:cNvPicPr>
          <p:nvPr/>
        </p:nvPicPr>
        <p:blipFill>
          <a:blip r:embed="rId5"/>
          <a:stretch>
            <a:fillRect/>
          </a:stretch>
        </p:blipFill>
        <p:spPr>
          <a:xfrm rot="10800000">
            <a:off x="0" y="3680333"/>
            <a:ext cx="2865368" cy="1463167"/>
          </a:xfrm>
          <a:prstGeom prst="rect">
            <a:avLst/>
          </a:prstGeom>
        </p:spPr>
      </p:pic>
      <p:pic>
        <p:nvPicPr>
          <p:cNvPr id="6" name="Slika 5" descr="Slika, ki vsebuje besede besedilo, pisava, posnetek zaslona, logotip&#10;&#10;Opis je samodejno ustvarjen">
            <a:extLst>
              <a:ext uri="{FF2B5EF4-FFF2-40B4-BE49-F238E27FC236}">
                <a16:creationId xmlns:a16="http://schemas.microsoft.com/office/drawing/2014/main" id="{4592AFA2-8518-CEA1-304F-4D251541A3A1}"/>
              </a:ext>
            </a:extLst>
          </p:cNvPr>
          <p:cNvPicPr>
            <a:picLocks noChangeAspect="1"/>
          </p:cNvPicPr>
          <p:nvPr/>
        </p:nvPicPr>
        <p:blipFill>
          <a:blip r:embed="rId6"/>
          <a:stretch>
            <a:fillRect/>
          </a:stretch>
        </p:blipFill>
        <p:spPr>
          <a:xfrm>
            <a:off x="5364942" y="4464148"/>
            <a:ext cx="2738278" cy="570651"/>
          </a:xfrm>
          <a:prstGeom prst="rect">
            <a:avLst/>
          </a:prstGeom>
        </p:spPr>
      </p:pic>
      <p:sp>
        <p:nvSpPr>
          <p:cNvPr id="3" name="PoljeZBesedilom 2">
            <a:extLst>
              <a:ext uri="{FF2B5EF4-FFF2-40B4-BE49-F238E27FC236}">
                <a16:creationId xmlns:a16="http://schemas.microsoft.com/office/drawing/2014/main" id="{07C36960-9121-555C-8F96-D5701AE032C8}"/>
              </a:ext>
            </a:extLst>
          </p:cNvPr>
          <p:cNvSpPr txBox="1"/>
          <p:nvPr/>
        </p:nvSpPr>
        <p:spPr>
          <a:xfrm>
            <a:off x="742949" y="810546"/>
            <a:ext cx="6043614" cy="1351460"/>
          </a:xfrm>
          <a:prstGeom prst="rect">
            <a:avLst/>
          </a:prstGeom>
          <a:noFill/>
        </p:spPr>
        <p:txBody>
          <a:bodyPr wrap="square" rtlCol="0">
            <a:spAutoFit/>
          </a:bodyPr>
          <a:lstStyle/>
          <a:p>
            <a:pPr>
              <a:lnSpc>
                <a:spcPts val="2000"/>
              </a:lnSpc>
            </a:pPr>
            <a:r>
              <a:rPr lang="sl-SI" b="1" dirty="0"/>
              <a:t>Ozaveščanje, obveščanje različnih javnosti in spodbujanje k večji vključenosti v vseživljenjsko učenje (2024–2028) – Lahko.si</a:t>
            </a:r>
          </a:p>
          <a:p>
            <a:pPr>
              <a:lnSpc>
                <a:spcPts val="2000"/>
              </a:lnSpc>
            </a:pPr>
            <a:endParaRPr lang="sl-SI" b="1" dirty="0"/>
          </a:p>
          <a:p>
            <a:pPr>
              <a:lnSpc>
                <a:spcPts val="2000"/>
              </a:lnSpc>
            </a:pPr>
            <a:r>
              <a:rPr lang="sl-SI" u="sng" dirty="0"/>
              <a:t>12 regijskih koordinatorjev:</a:t>
            </a:r>
          </a:p>
          <a:p>
            <a:pPr>
              <a:lnSpc>
                <a:spcPts val="2000"/>
              </a:lnSpc>
            </a:pPr>
            <a:endParaRPr lang="sl-SI" b="1" dirty="0"/>
          </a:p>
        </p:txBody>
      </p:sp>
      <p:pic>
        <p:nvPicPr>
          <p:cNvPr id="4" name="Slika 3">
            <a:extLst>
              <a:ext uri="{FF2B5EF4-FFF2-40B4-BE49-F238E27FC236}">
                <a16:creationId xmlns:a16="http://schemas.microsoft.com/office/drawing/2014/main" id="{13044B3C-4882-FCB8-BDD5-3230092D1E96}"/>
              </a:ext>
            </a:extLst>
          </p:cNvPr>
          <p:cNvPicPr>
            <a:picLocks noChangeAspect="1"/>
          </p:cNvPicPr>
          <p:nvPr/>
        </p:nvPicPr>
        <p:blipFill>
          <a:blip r:embed="rId7"/>
          <a:stretch>
            <a:fillRect/>
          </a:stretch>
        </p:blipFill>
        <p:spPr>
          <a:xfrm>
            <a:off x="686168" y="1897126"/>
            <a:ext cx="1671103" cy="887774"/>
          </a:xfrm>
          <a:prstGeom prst="rect">
            <a:avLst/>
          </a:prstGeom>
        </p:spPr>
      </p:pic>
      <p:pic>
        <p:nvPicPr>
          <p:cNvPr id="5" name="Slika 4">
            <a:extLst>
              <a:ext uri="{FF2B5EF4-FFF2-40B4-BE49-F238E27FC236}">
                <a16:creationId xmlns:a16="http://schemas.microsoft.com/office/drawing/2014/main" id="{68170259-0200-4C70-6D21-7380D8723E26}"/>
              </a:ext>
            </a:extLst>
          </p:cNvPr>
          <p:cNvPicPr>
            <a:picLocks noChangeAspect="1"/>
          </p:cNvPicPr>
          <p:nvPr/>
        </p:nvPicPr>
        <p:blipFill>
          <a:blip r:embed="rId8"/>
          <a:stretch>
            <a:fillRect/>
          </a:stretch>
        </p:blipFill>
        <p:spPr>
          <a:xfrm>
            <a:off x="2414944" y="1839990"/>
            <a:ext cx="1929251" cy="1030944"/>
          </a:xfrm>
          <a:prstGeom prst="rect">
            <a:avLst/>
          </a:prstGeom>
        </p:spPr>
      </p:pic>
      <p:pic>
        <p:nvPicPr>
          <p:cNvPr id="7" name="Slika 6">
            <a:extLst>
              <a:ext uri="{FF2B5EF4-FFF2-40B4-BE49-F238E27FC236}">
                <a16:creationId xmlns:a16="http://schemas.microsoft.com/office/drawing/2014/main" id="{E432FFCC-8B0A-D358-6F86-CC159D4EFCB6}"/>
              </a:ext>
            </a:extLst>
          </p:cNvPr>
          <p:cNvPicPr>
            <a:picLocks noChangeAspect="1"/>
          </p:cNvPicPr>
          <p:nvPr/>
        </p:nvPicPr>
        <p:blipFill>
          <a:blip r:embed="rId9"/>
          <a:stretch>
            <a:fillRect/>
          </a:stretch>
        </p:blipFill>
        <p:spPr>
          <a:xfrm>
            <a:off x="4489112" y="1921503"/>
            <a:ext cx="1625217" cy="863397"/>
          </a:xfrm>
          <a:prstGeom prst="rect">
            <a:avLst/>
          </a:prstGeom>
        </p:spPr>
      </p:pic>
      <p:pic>
        <p:nvPicPr>
          <p:cNvPr id="8" name="Slika 7">
            <a:extLst>
              <a:ext uri="{FF2B5EF4-FFF2-40B4-BE49-F238E27FC236}">
                <a16:creationId xmlns:a16="http://schemas.microsoft.com/office/drawing/2014/main" id="{0BD1A2BA-1182-DA54-F404-A70CDD3DF3C4}"/>
              </a:ext>
            </a:extLst>
          </p:cNvPr>
          <p:cNvPicPr>
            <a:picLocks noChangeAspect="1"/>
          </p:cNvPicPr>
          <p:nvPr/>
        </p:nvPicPr>
        <p:blipFill>
          <a:blip r:embed="rId10"/>
          <a:stretch>
            <a:fillRect/>
          </a:stretch>
        </p:blipFill>
        <p:spPr>
          <a:xfrm>
            <a:off x="2636248" y="2511006"/>
            <a:ext cx="2124751" cy="1128774"/>
          </a:xfrm>
          <a:prstGeom prst="rect">
            <a:avLst/>
          </a:prstGeom>
        </p:spPr>
      </p:pic>
      <p:pic>
        <p:nvPicPr>
          <p:cNvPr id="9" name="Slika 8">
            <a:extLst>
              <a:ext uri="{FF2B5EF4-FFF2-40B4-BE49-F238E27FC236}">
                <a16:creationId xmlns:a16="http://schemas.microsoft.com/office/drawing/2014/main" id="{145FCE08-8C10-53E8-7440-C8362D71D3FF}"/>
              </a:ext>
            </a:extLst>
          </p:cNvPr>
          <p:cNvPicPr>
            <a:picLocks noChangeAspect="1"/>
          </p:cNvPicPr>
          <p:nvPr/>
        </p:nvPicPr>
        <p:blipFill>
          <a:blip r:embed="rId11"/>
          <a:stretch>
            <a:fillRect/>
          </a:stretch>
        </p:blipFill>
        <p:spPr>
          <a:xfrm>
            <a:off x="6573107" y="2610968"/>
            <a:ext cx="1824435" cy="969232"/>
          </a:xfrm>
          <a:prstGeom prst="rect">
            <a:avLst/>
          </a:prstGeom>
        </p:spPr>
      </p:pic>
      <p:pic>
        <p:nvPicPr>
          <p:cNvPr id="10" name="Slika 9">
            <a:extLst>
              <a:ext uri="{FF2B5EF4-FFF2-40B4-BE49-F238E27FC236}">
                <a16:creationId xmlns:a16="http://schemas.microsoft.com/office/drawing/2014/main" id="{DA01E6E0-0DEC-F467-F298-AF6D0CC53963}"/>
              </a:ext>
            </a:extLst>
          </p:cNvPr>
          <p:cNvPicPr>
            <a:picLocks noChangeAspect="1"/>
          </p:cNvPicPr>
          <p:nvPr/>
        </p:nvPicPr>
        <p:blipFill>
          <a:blip r:embed="rId12"/>
          <a:stretch>
            <a:fillRect/>
          </a:stretch>
        </p:blipFill>
        <p:spPr>
          <a:xfrm>
            <a:off x="812726" y="2653565"/>
            <a:ext cx="1671104" cy="887774"/>
          </a:xfrm>
          <a:prstGeom prst="rect">
            <a:avLst/>
          </a:prstGeom>
        </p:spPr>
      </p:pic>
      <p:pic>
        <p:nvPicPr>
          <p:cNvPr id="11" name="Slika 10">
            <a:extLst>
              <a:ext uri="{FF2B5EF4-FFF2-40B4-BE49-F238E27FC236}">
                <a16:creationId xmlns:a16="http://schemas.microsoft.com/office/drawing/2014/main" id="{766F4504-B036-3750-5BEF-6DE1B17568CD}"/>
              </a:ext>
            </a:extLst>
          </p:cNvPr>
          <p:cNvPicPr>
            <a:picLocks noChangeAspect="1"/>
          </p:cNvPicPr>
          <p:nvPr/>
        </p:nvPicPr>
        <p:blipFill>
          <a:blip r:embed="rId13"/>
          <a:stretch>
            <a:fillRect/>
          </a:stretch>
        </p:blipFill>
        <p:spPr>
          <a:xfrm>
            <a:off x="5906957" y="1896001"/>
            <a:ext cx="1824435" cy="974933"/>
          </a:xfrm>
          <a:prstGeom prst="rect">
            <a:avLst/>
          </a:prstGeom>
        </p:spPr>
      </p:pic>
      <p:pic>
        <p:nvPicPr>
          <p:cNvPr id="12" name="Slika 11">
            <a:extLst>
              <a:ext uri="{FF2B5EF4-FFF2-40B4-BE49-F238E27FC236}">
                <a16:creationId xmlns:a16="http://schemas.microsoft.com/office/drawing/2014/main" id="{79567715-028F-6C13-B9C8-F1DD1403FF35}"/>
              </a:ext>
            </a:extLst>
          </p:cNvPr>
          <p:cNvPicPr>
            <a:picLocks noChangeAspect="1"/>
          </p:cNvPicPr>
          <p:nvPr/>
        </p:nvPicPr>
        <p:blipFill>
          <a:blip r:embed="rId14"/>
          <a:stretch>
            <a:fillRect/>
          </a:stretch>
        </p:blipFill>
        <p:spPr>
          <a:xfrm>
            <a:off x="6979192" y="3436951"/>
            <a:ext cx="2002631" cy="1063898"/>
          </a:xfrm>
          <a:prstGeom prst="rect">
            <a:avLst/>
          </a:prstGeom>
        </p:spPr>
      </p:pic>
      <p:pic>
        <p:nvPicPr>
          <p:cNvPr id="13" name="Slika 12">
            <a:extLst>
              <a:ext uri="{FF2B5EF4-FFF2-40B4-BE49-F238E27FC236}">
                <a16:creationId xmlns:a16="http://schemas.microsoft.com/office/drawing/2014/main" id="{5D912BC2-45C2-4F68-7CE5-6C9E3B5B7A9C}"/>
              </a:ext>
            </a:extLst>
          </p:cNvPr>
          <p:cNvPicPr>
            <a:picLocks noChangeAspect="1"/>
          </p:cNvPicPr>
          <p:nvPr/>
        </p:nvPicPr>
        <p:blipFill>
          <a:blip r:embed="rId15"/>
          <a:stretch>
            <a:fillRect/>
          </a:stretch>
        </p:blipFill>
        <p:spPr>
          <a:xfrm>
            <a:off x="1894180" y="3376283"/>
            <a:ext cx="1960962" cy="1035633"/>
          </a:xfrm>
          <a:prstGeom prst="rect">
            <a:avLst/>
          </a:prstGeom>
        </p:spPr>
      </p:pic>
      <p:pic>
        <p:nvPicPr>
          <p:cNvPr id="14" name="Slika 13">
            <a:extLst>
              <a:ext uri="{FF2B5EF4-FFF2-40B4-BE49-F238E27FC236}">
                <a16:creationId xmlns:a16="http://schemas.microsoft.com/office/drawing/2014/main" id="{2D27B91B-FD42-7B10-3EC9-1E60B3F2A05B}"/>
              </a:ext>
            </a:extLst>
          </p:cNvPr>
          <p:cNvPicPr>
            <a:picLocks noChangeAspect="1"/>
          </p:cNvPicPr>
          <p:nvPr/>
        </p:nvPicPr>
        <p:blipFill>
          <a:blip r:embed="rId16"/>
          <a:stretch>
            <a:fillRect/>
          </a:stretch>
        </p:blipFill>
        <p:spPr>
          <a:xfrm>
            <a:off x="3855142" y="3376283"/>
            <a:ext cx="1824435" cy="974932"/>
          </a:xfrm>
          <a:prstGeom prst="rect">
            <a:avLst/>
          </a:prstGeom>
        </p:spPr>
      </p:pic>
      <p:pic>
        <p:nvPicPr>
          <p:cNvPr id="15" name="Slika 14">
            <a:extLst>
              <a:ext uri="{FF2B5EF4-FFF2-40B4-BE49-F238E27FC236}">
                <a16:creationId xmlns:a16="http://schemas.microsoft.com/office/drawing/2014/main" id="{7B93B1A6-891E-2136-1E34-D5DE376F29FE}"/>
              </a:ext>
            </a:extLst>
          </p:cNvPr>
          <p:cNvPicPr>
            <a:picLocks noChangeAspect="1"/>
          </p:cNvPicPr>
          <p:nvPr/>
        </p:nvPicPr>
        <p:blipFill>
          <a:blip r:embed="rId17"/>
          <a:stretch>
            <a:fillRect/>
          </a:stretch>
        </p:blipFill>
        <p:spPr>
          <a:xfrm>
            <a:off x="5694504" y="3469868"/>
            <a:ext cx="1603723" cy="851978"/>
          </a:xfrm>
          <a:prstGeom prst="rect">
            <a:avLst/>
          </a:prstGeom>
        </p:spPr>
      </p:pic>
      <p:pic>
        <p:nvPicPr>
          <p:cNvPr id="16" name="Slika 15">
            <a:extLst>
              <a:ext uri="{FF2B5EF4-FFF2-40B4-BE49-F238E27FC236}">
                <a16:creationId xmlns:a16="http://schemas.microsoft.com/office/drawing/2014/main" id="{01886C20-E817-44C1-A0BE-93FA63160BB0}"/>
              </a:ext>
            </a:extLst>
          </p:cNvPr>
          <p:cNvPicPr>
            <a:picLocks noChangeAspect="1"/>
          </p:cNvPicPr>
          <p:nvPr/>
        </p:nvPicPr>
        <p:blipFill>
          <a:blip r:embed="rId18"/>
          <a:stretch>
            <a:fillRect/>
          </a:stretch>
        </p:blipFill>
        <p:spPr>
          <a:xfrm>
            <a:off x="4827358" y="2709084"/>
            <a:ext cx="1603725" cy="851979"/>
          </a:xfrm>
          <a:prstGeom prst="rect">
            <a:avLst/>
          </a:prstGeom>
        </p:spPr>
      </p:pic>
      <p:pic>
        <p:nvPicPr>
          <p:cNvPr id="3074" name="Slika 5">
            <a:extLst>
              <a:ext uri="{FF2B5EF4-FFF2-40B4-BE49-F238E27FC236}">
                <a16:creationId xmlns:a16="http://schemas.microsoft.com/office/drawing/2014/main" id="{CD188AE1-7630-9F5F-47E9-D221244FF457}"/>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898001" y="188916"/>
            <a:ext cx="1125271" cy="465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Slika 8">
            <a:extLst>
              <a:ext uri="{FF2B5EF4-FFF2-40B4-BE49-F238E27FC236}">
                <a16:creationId xmlns:a16="http://schemas.microsoft.com/office/drawing/2014/main" id="{30C7296A-9DE2-3724-BBBB-FD01936F52B8}"/>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010843" y="183360"/>
            <a:ext cx="185102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55194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5" name="Google Shape;55;p13"/>
          <p:cNvSpPr txBox="1">
            <a:spLocks noGrp="1"/>
          </p:cNvSpPr>
          <p:nvPr>
            <p:ph type="subTitle" idx="1"/>
          </p:nvPr>
        </p:nvSpPr>
        <p:spPr>
          <a:xfrm>
            <a:off x="253047" y="381187"/>
            <a:ext cx="2359274" cy="429358"/>
          </a:xfrm>
          <a:prstGeom prst="rect">
            <a:avLst/>
          </a:prstGeom>
        </p:spPr>
        <p:txBody>
          <a:bodyPr spcFirstLastPara="1" wrap="square" lIns="91425" tIns="91425" rIns="91425" bIns="91425" anchor="t" anchorCtr="0">
            <a:normAutofit/>
          </a:bodyPr>
          <a:lstStyle/>
          <a:p>
            <a:pPr marL="0" indent="0"/>
            <a:r>
              <a:rPr lang="sl-SI" sz="1400" dirty="0">
                <a:latin typeface="Roboto"/>
                <a:ea typeface="Roboto"/>
                <a:cs typeface="Roboto"/>
                <a:sym typeface="Roboto"/>
              </a:rPr>
              <a:t>13. </a:t>
            </a:r>
            <a:r>
              <a:rPr lang="sl-SI" sz="1200" dirty="0">
                <a:latin typeface="Roboto"/>
                <a:ea typeface="Roboto"/>
                <a:cs typeface="Roboto"/>
                <a:sym typeface="Roboto"/>
              </a:rPr>
              <a:t>november</a:t>
            </a:r>
            <a:r>
              <a:rPr lang="sl-SI" sz="1400" dirty="0">
                <a:latin typeface="Roboto"/>
                <a:ea typeface="Roboto"/>
                <a:cs typeface="Roboto"/>
                <a:sym typeface="Roboto"/>
              </a:rPr>
              <a:t> 2024</a:t>
            </a:r>
          </a:p>
        </p:txBody>
      </p:sp>
      <p:pic>
        <p:nvPicPr>
          <p:cNvPr id="56" name="Google Shape;56;p13"/>
          <p:cNvPicPr preferRelativeResize="0"/>
          <p:nvPr/>
        </p:nvPicPr>
        <p:blipFill>
          <a:blip r:embed="rId3">
            <a:alphaModFix/>
          </a:blip>
          <a:stretch>
            <a:fillRect/>
          </a:stretch>
        </p:blipFill>
        <p:spPr>
          <a:xfrm>
            <a:off x="5826650" y="0"/>
            <a:ext cx="3317351" cy="2381525"/>
          </a:xfrm>
          <a:prstGeom prst="rect">
            <a:avLst/>
          </a:prstGeom>
          <a:noFill/>
          <a:ln>
            <a:noFill/>
          </a:ln>
        </p:spPr>
      </p:pic>
      <p:pic>
        <p:nvPicPr>
          <p:cNvPr id="57" name="Google Shape;57;p13"/>
          <p:cNvPicPr preferRelativeResize="0"/>
          <p:nvPr/>
        </p:nvPicPr>
        <p:blipFill>
          <a:blip r:embed="rId4">
            <a:alphaModFix/>
          </a:blip>
          <a:stretch>
            <a:fillRect/>
          </a:stretch>
        </p:blipFill>
        <p:spPr>
          <a:xfrm>
            <a:off x="8103220" y="4572000"/>
            <a:ext cx="729081" cy="354949"/>
          </a:xfrm>
          <a:prstGeom prst="rect">
            <a:avLst/>
          </a:prstGeom>
          <a:noFill/>
          <a:ln>
            <a:noFill/>
          </a:ln>
        </p:spPr>
      </p:pic>
      <p:pic>
        <p:nvPicPr>
          <p:cNvPr id="2" name="Slika 1">
            <a:extLst>
              <a:ext uri="{FF2B5EF4-FFF2-40B4-BE49-F238E27FC236}">
                <a16:creationId xmlns:a16="http://schemas.microsoft.com/office/drawing/2014/main" id="{ACB491CA-5418-88AA-2D76-CD1C3486C3E2}"/>
              </a:ext>
            </a:extLst>
          </p:cNvPr>
          <p:cNvPicPr>
            <a:picLocks noChangeAspect="1"/>
          </p:cNvPicPr>
          <p:nvPr/>
        </p:nvPicPr>
        <p:blipFill>
          <a:blip r:embed="rId5"/>
          <a:stretch>
            <a:fillRect/>
          </a:stretch>
        </p:blipFill>
        <p:spPr>
          <a:xfrm rot="10800000">
            <a:off x="0" y="3680333"/>
            <a:ext cx="2865368" cy="1463167"/>
          </a:xfrm>
          <a:prstGeom prst="rect">
            <a:avLst/>
          </a:prstGeom>
        </p:spPr>
      </p:pic>
      <p:pic>
        <p:nvPicPr>
          <p:cNvPr id="6" name="Slika 5" descr="Slika, ki vsebuje besede besedilo, pisava, posnetek zaslona, logotip&#10;&#10;Opis je samodejno ustvarjen">
            <a:extLst>
              <a:ext uri="{FF2B5EF4-FFF2-40B4-BE49-F238E27FC236}">
                <a16:creationId xmlns:a16="http://schemas.microsoft.com/office/drawing/2014/main" id="{4592AFA2-8518-CEA1-304F-4D251541A3A1}"/>
              </a:ext>
            </a:extLst>
          </p:cNvPr>
          <p:cNvPicPr>
            <a:picLocks noChangeAspect="1"/>
          </p:cNvPicPr>
          <p:nvPr/>
        </p:nvPicPr>
        <p:blipFill>
          <a:blip r:embed="rId6"/>
          <a:stretch>
            <a:fillRect/>
          </a:stretch>
        </p:blipFill>
        <p:spPr>
          <a:xfrm>
            <a:off x="5364942" y="4464148"/>
            <a:ext cx="2738278" cy="570651"/>
          </a:xfrm>
          <a:prstGeom prst="rect">
            <a:avLst/>
          </a:prstGeom>
        </p:spPr>
      </p:pic>
      <p:sp>
        <p:nvSpPr>
          <p:cNvPr id="3" name="PoljeZBesedilom 2">
            <a:extLst>
              <a:ext uri="{FF2B5EF4-FFF2-40B4-BE49-F238E27FC236}">
                <a16:creationId xmlns:a16="http://schemas.microsoft.com/office/drawing/2014/main" id="{07C36960-9121-555C-8F96-D5701AE032C8}"/>
              </a:ext>
            </a:extLst>
          </p:cNvPr>
          <p:cNvSpPr txBox="1"/>
          <p:nvPr/>
        </p:nvSpPr>
        <p:spPr>
          <a:xfrm>
            <a:off x="742949" y="781970"/>
            <a:ext cx="6043614" cy="3916265"/>
          </a:xfrm>
          <a:prstGeom prst="rect">
            <a:avLst/>
          </a:prstGeom>
          <a:noFill/>
        </p:spPr>
        <p:txBody>
          <a:bodyPr wrap="square" rtlCol="0">
            <a:spAutoFit/>
          </a:bodyPr>
          <a:lstStyle/>
          <a:p>
            <a:pPr>
              <a:lnSpc>
                <a:spcPts val="2000"/>
              </a:lnSpc>
            </a:pPr>
            <a:r>
              <a:rPr lang="sl-SI" b="1" dirty="0"/>
              <a:t>Ozaveščanje, obveščanje različnih javnosti in spodbujanje k večji vključenosti v vseživljenjsko učenje (2024–2028) – Lahko.si</a:t>
            </a:r>
          </a:p>
          <a:p>
            <a:pPr>
              <a:lnSpc>
                <a:spcPts val="2000"/>
              </a:lnSpc>
            </a:pPr>
            <a:endParaRPr lang="sl-SI" dirty="0"/>
          </a:p>
          <a:p>
            <a:pPr>
              <a:lnSpc>
                <a:spcPts val="2000"/>
              </a:lnSpc>
            </a:pPr>
            <a:r>
              <a:rPr lang="sl-SI" dirty="0"/>
              <a:t>Vsi potencialni partnerji so ali pa bodo nagovorjeni s strani koordinatorjev k vključitvi v mrežo in k </a:t>
            </a:r>
            <a:r>
              <a:rPr lang="sl-SI" b="1" dirty="0">
                <a:solidFill>
                  <a:srgbClr val="669900"/>
                </a:solidFill>
              </a:rPr>
              <a:t>podpisu dogovora o sodelovanju</a:t>
            </a:r>
            <a:r>
              <a:rPr lang="sl-SI" dirty="0"/>
              <a:t>. Pobudo za sodelovanje </a:t>
            </a:r>
            <a:r>
              <a:rPr lang="sl-SI" b="1" dirty="0">
                <a:solidFill>
                  <a:srgbClr val="669900"/>
                </a:solidFill>
              </a:rPr>
              <a:t>lahko podajo tudi sami</a:t>
            </a:r>
            <a:r>
              <a:rPr lang="sl-SI" dirty="0">
                <a:solidFill>
                  <a:schemeClr val="tx1"/>
                </a:solidFill>
              </a:rPr>
              <a:t> – </a:t>
            </a:r>
            <a:r>
              <a:rPr lang="sl-SI" dirty="0"/>
              <a:t>kontaktirajte svojega lokalnega koordinatorja mreže.</a:t>
            </a:r>
          </a:p>
          <a:p>
            <a:pPr>
              <a:lnSpc>
                <a:spcPts val="2000"/>
              </a:lnSpc>
            </a:pPr>
            <a:endParaRPr lang="sl-SI" dirty="0"/>
          </a:p>
          <a:p>
            <a:pPr>
              <a:lnSpc>
                <a:spcPts val="2000"/>
              </a:lnSpc>
            </a:pPr>
            <a:r>
              <a:rPr lang="sl-SI" dirty="0"/>
              <a:t>Gre za dobronamerno izkazovanje interesa. Prav tako podpis dogovora ne pomeni nobenih dodatnih finančnih obveznosti partnerja.</a:t>
            </a:r>
          </a:p>
          <a:p>
            <a:pPr>
              <a:lnSpc>
                <a:spcPts val="2000"/>
              </a:lnSpc>
            </a:pPr>
            <a:endParaRPr lang="sl-SI" dirty="0"/>
          </a:p>
          <a:p>
            <a:pPr>
              <a:lnSpc>
                <a:spcPts val="2000"/>
              </a:lnSpc>
            </a:pPr>
            <a:r>
              <a:rPr lang="sl-SI" dirty="0"/>
              <a:t>	Predvidoma bodo koordinatorji letake, bloke in manjša</a:t>
            </a:r>
          </a:p>
          <a:p>
            <a:pPr>
              <a:lnSpc>
                <a:spcPts val="2000"/>
              </a:lnSpc>
            </a:pPr>
            <a:r>
              <a:rPr lang="sl-SI" dirty="0"/>
              <a:t>	   promocijska darila svojim partnerjem lahko dostavili v</a:t>
            </a:r>
          </a:p>
          <a:p>
            <a:pPr>
              <a:lnSpc>
                <a:spcPts val="2000"/>
              </a:lnSpc>
            </a:pPr>
            <a:r>
              <a:rPr lang="sl-SI" dirty="0"/>
              <a:t>	   začetku prihodnjega leta.</a:t>
            </a:r>
          </a:p>
          <a:p>
            <a:pPr>
              <a:lnSpc>
                <a:spcPts val="2000"/>
              </a:lnSpc>
            </a:pPr>
            <a:endParaRPr lang="sl-SI" dirty="0"/>
          </a:p>
        </p:txBody>
      </p:sp>
      <p:pic>
        <p:nvPicPr>
          <p:cNvPr id="4098" name="Slika 5">
            <a:extLst>
              <a:ext uri="{FF2B5EF4-FFF2-40B4-BE49-F238E27FC236}">
                <a16:creationId xmlns:a16="http://schemas.microsoft.com/office/drawing/2014/main" id="{9BA8BB63-B3BF-65BB-2239-27702FC8D5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12289" y="260350"/>
            <a:ext cx="1125274"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Slika 8">
            <a:extLst>
              <a:ext uri="{FF2B5EF4-FFF2-40B4-BE49-F238E27FC236}">
                <a16:creationId xmlns:a16="http://schemas.microsoft.com/office/drawing/2014/main" id="{E4AAAF92-2611-7596-D633-668043EE671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10847" y="254799"/>
            <a:ext cx="185102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13074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5" name="Google Shape;55;p13"/>
          <p:cNvSpPr txBox="1">
            <a:spLocks noGrp="1"/>
          </p:cNvSpPr>
          <p:nvPr>
            <p:ph type="subTitle" idx="1"/>
          </p:nvPr>
        </p:nvSpPr>
        <p:spPr>
          <a:xfrm>
            <a:off x="253047" y="381187"/>
            <a:ext cx="2359274" cy="429358"/>
          </a:xfrm>
          <a:prstGeom prst="rect">
            <a:avLst/>
          </a:prstGeom>
        </p:spPr>
        <p:txBody>
          <a:bodyPr spcFirstLastPara="1" wrap="square" lIns="91425" tIns="91425" rIns="91425" bIns="91425" anchor="t" anchorCtr="0">
            <a:normAutofit/>
          </a:bodyPr>
          <a:lstStyle/>
          <a:p>
            <a:pPr marL="0" indent="0"/>
            <a:r>
              <a:rPr lang="sl-SI" sz="1400" dirty="0">
                <a:latin typeface="Roboto"/>
                <a:ea typeface="Roboto"/>
                <a:cs typeface="Roboto"/>
                <a:sym typeface="Roboto"/>
              </a:rPr>
              <a:t>13. </a:t>
            </a:r>
            <a:r>
              <a:rPr lang="sl-SI" sz="1200" dirty="0">
                <a:latin typeface="Roboto"/>
                <a:ea typeface="Roboto"/>
                <a:cs typeface="Roboto"/>
                <a:sym typeface="Roboto"/>
              </a:rPr>
              <a:t>november</a:t>
            </a:r>
            <a:r>
              <a:rPr lang="sl-SI" sz="1400" dirty="0">
                <a:latin typeface="Roboto"/>
                <a:ea typeface="Roboto"/>
                <a:cs typeface="Roboto"/>
                <a:sym typeface="Roboto"/>
              </a:rPr>
              <a:t> 2024</a:t>
            </a:r>
          </a:p>
        </p:txBody>
      </p:sp>
      <p:pic>
        <p:nvPicPr>
          <p:cNvPr id="56" name="Google Shape;56;p13"/>
          <p:cNvPicPr preferRelativeResize="0"/>
          <p:nvPr/>
        </p:nvPicPr>
        <p:blipFill>
          <a:blip r:embed="rId3">
            <a:alphaModFix/>
          </a:blip>
          <a:stretch>
            <a:fillRect/>
          </a:stretch>
        </p:blipFill>
        <p:spPr>
          <a:xfrm>
            <a:off x="5826650" y="0"/>
            <a:ext cx="3317351" cy="2381525"/>
          </a:xfrm>
          <a:prstGeom prst="rect">
            <a:avLst/>
          </a:prstGeom>
          <a:noFill/>
          <a:ln>
            <a:noFill/>
          </a:ln>
        </p:spPr>
      </p:pic>
      <p:pic>
        <p:nvPicPr>
          <p:cNvPr id="57" name="Google Shape;57;p13"/>
          <p:cNvPicPr preferRelativeResize="0"/>
          <p:nvPr/>
        </p:nvPicPr>
        <p:blipFill>
          <a:blip r:embed="rId4">
            <a:alphaModFix/>
          </a:blip>
          <a:stretch>
            <a:fillRect/>
          </a:stretch>
        </p:blipFill>
        <p:spPr>
          <a:xfrm>
            <a:off x="8103220" y="4572000"/>
            <a:ext cx="729081" cy="354949"/>
          </a:xfrm>
          <a:prstGeom prst="rect">
            <a:avLst/>
          </a:prstGeom>
          <a:noFill/>
          <a:ln>
            <a:noFill/>
          </a:ln>
        </p:spPr>
      </p:pic>
      <p:pic>
        <p:nvPicPr>
          <p:cNvPr id="2" name="Slika 1">
            <a:extLst>
              <a:ext uri="{FF2B5EF4-FFF2-40B4-BE49-F238E27FC236}">
                <a16:creationId xmlns:a16="http://schemas.microsoft.com/office/drawing/2014/main" id="{ACB491CA-5418-88AA-2D76-CD1C3486C3E2}"/>
              </a:ext>
            </a:extLst>
          </p:cNvPr>
          <p:cNvPicPr>
            <a:picLocks noChangeAspect="1"/>
          </p:cNvPicPr>
          <p:nvPr/>
        </p:nvPicPr>
        <p:blipFill>
          <a:blip r:embed="rId5"/>
          <a:stretch>
            <a:fillRect/>
          </a:stretch>
        </p:blipFill>
        <p:spPr>
          <a:xfrm rot="10800000">
            <a:off x="0" y="3680333"/>
            <a:ext cx="2865368" cy="1463167"/>
          </a:xfrm>
          <a:prstGeom prst="rect">
            <a:avLst/>
          </a:prstGeom>
        </p:spPr>
      </p:pic>
      <p:pic>
        <p:nvPicPr>
          <p:cNvPr id="6" name="Slika 5" descr="Slika, ki vsebuje besede besedilo, pisava, posnetek zaslona, logotip&#10;&#10;Opis je samodejno ustvarjen">
            <a:extLst>
              <a:ext uri="{FF2B5EF4-FFF2-40B4-BE49-F238E27FC236}">
                <a16:creationId xmlns:a16="http://schemas.microsoft.com/office/drawing/2014/main" id="{4592AFA2-8518-CEA1-304F-4D251541A3A1}"/>
              </a:ext>
            </a:extLst>
          </p:cNvPr>
          <p:cNvPicPr>
            <a:picLocks noChangeAspect="1"/>
          </p:cNvPicPr>
          <p:nvPr/>
        </p:nvPicPr>
        <p:blipFill>
          <a:blip r:embed="rId6"/>
          <a:stretch>
            <a:fillRect/>
          </a:stretch>
        </p:blipFill>
        <p:spPr>
          <a:xfrm>
            <a:off x="5364942" y="4464148"/>
            <a:ext cx="2738278" cy="570651"/>
          </a:xfrm>
          <a:prstGeom prst="rect">
            <a:avLst/>
          </a:prstGeom>
        </p:spPr>
      </p:pic>
      <p:sp>
        <p:nvSpPr>
          <p:cNvPr id="3" name="PoljeZBesedilom 2">
            <a:extLst>
              <a:ext uri="{FF2B5EF4-FFF2-40B4-BE49-F238E27FC236}">
                <a16:creationId xmlns:a16="http://schemas.microsoft.com/office/drawing/2014/main" id="{07C36960-9121-555C-8F96-D5701AE032C8}"/>
              </a:ext>
            </a:extLst>
          </p:cNvPr>
          <p:cNvSpPr txBox="1"/>
          <p:nvPr/>
        </p:nvSpPr>
        <p:spPr>
          <a:xfrm>
            <a:off x="742949" y="781970"/>
            <a:ext cx="6043614" cy="3403304"/>
          </a:xfrm>
          <a:prstGeom prst="rect">
            <a:avLst/>
          </a:prstGeom>
          <a:noFill/>
        </p:spPr>
        <p:txBody>
          <a:bodyPr wrap="square" rtlCol="0">
            <a:spAutoFit/>
          </a:bodyPr>
          <a:lstStyle/>
          <a:p>
            <a:pPr>
              <a:lnSpc>
                <a:spcPts val="2000"/>
              </a:lnSpc>
            </a:pPr>
            <a:r>
              <a:rPr lang="sl-SI" b="1" dirty="0"/>
              <a:t>Ozaveščanje, obveščanje različnih javnosti in spodbujanje k večji vključenosti v vseživljenjsko učenje (2024–2028) – Lahko.si</a:t>
            </a:r>
          </a:p>
          <a:p>
            <a:pPr>
              <a:lnSpc>
                <a:spcPts val="2000"/>
              </a:lnSpc>
            </a:pPr>
            <a:endParaRPr lang="sl-SI" dirty="0"/>
          </a:p>
          <a:p>
            <a:pPr>
              <a:lnSpc>
                <a:spcPts val="2000"/>
              </a:lnSpc>
            </a:pPr>
            <a:r>
              <a:rPr lang="sl-SI" dirty="0"/>
              <a:t>Podpis sporazuma partnerju prinaša naslednje prednosti: </a:t>
            </a:r>
          </a:p>
          <a:p>
            <a:pPr marL="1080000" indent="-285750">
              <a:lnSpc>
                <a:spcPts val="2000"/>
              </a:lnSpc>
              <a:buFont typeface="Arial" panose="020B0604020202020204" pitchFamily="34" charset="0"/>
              <a:buChar char="•"/>
            </a:pPr>
            <a:r>
              <a:rPr lang="sl-SI" dirty="0"/>
              <a:t>postane opazen del gibanja za vseživljenjsko učenje Lahko.si, ki bo do leta 2028 prisotno v vseh vidnih slovenskih medijih in na zunanjih površinah preko obsežne medijske kampanje,</a:t>
            </a:r>
          </a:p>
          <a:p>
            <a:pPr marL="1080000" indent="-285750">
              <a:lnSpc>
                <a:spcPts val="2000"/>
              </a:lnSpc>
              <a:buFont typeface="Arial" panose="020B0604020202020204" pitchFamily="34" charset="0"/>
              <a:buChar char="•"/>
            </a:pPr>
            <a:r>
              <a:rPr lang="sl-SI" dirty="0"/>
              <a:t>ažurna obveščenost o dogajanju na področju ozaveščanja za VŽU,</a:t>
            </a:r>
          </a:p>
          <a:p>
            <a:pPr marL="1080000" indent="-285750">
              <a:lnSpc>
                <a:spcPts val="2000"/>
              </a:lnSpc>
              <a:buFont typeface="Arial" panose="020B0604020202020204" pitchFamily="34" charset="0"/>
              <a:buChar char="•"/>
            </a:pPr>
            <a:r>
              <a:rPr lang="sl-SI" dirty="0"/>
              <a:t>dostop do novih priložnosti: povezovanje z drugimi pomembnimi deležniki na regionalni in nacionalni ravni in neposredna vključenost v ozaveščanje za VŽU.</a:t>
            </a:r>
          </a:p>
        </p:txBody>
      </p:sp>
      <p:pic>
        <p:nvPicPr>
          <p:cNvPr id="4098" name="Slika 5">
            <a:extLst>
              <a:ext uri="{FF2B5EF4-FFF2-40B4-BE49-F238E27FC236}">
                <a16:creationId xmlns:a16="http://schemas.microsoft.com/office/drawing/2014/main" id="{9BA8BB63-B3BF-65BB-2239-27702FC8D5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12289" y="260350"/>
            <a:ext cx="1125274"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Slika 8">
            <a:extLst>
              <a:ext uri="{FF2B5EF4-FFF2-40B4-BE49-F238E27FC236}">
                <a16:creationId xmlns:a16="http://schemas.microsoft.com/office/drawing/2014/main" id="{E4AAAF92-2611-7596-D633-668043EE671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10847" y="254799"/>
            <a:ext cx="185102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02176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5" name="Google Shape;55;p13"/>
          <p:cNvSpPr txBox="1">
            <a:spLocks noGrp="1"/>
          </p:cNvSpPr>
          <p:nvPr>
            <p:ph type="subTitle" idx="1"/>
          </p:nvPr>
        </p:nvSpPr>
        <p:spPr>
          <a:xfrm>
            <a:off x="253047" y="381187"/>
            <a:ext cx="2359274" cy="429358"/>
          </a:xfrm>
          <a:prstGeom prst="rect">
            <a:avLst/>
          </a:prstGeom>
        </p:spPr>
        <p:txBody>
          <a:bodyPr spcFirstLastPara="1" wrap="square" lIns="91425" tIns="91425" rIns="91425" bIns="91425" anchor="t" anchorCtr="0">
            <a:normAutofit/>
          </a:bodyPr>
          <a:lstStyle/>
          <a:p>
            <a:pPr marL="0" indent="0"/>
            <a:r>
              <a:rPr lang="sl-SI" sz="1400" dirty="0">
                <a:latin typeface="Roboto"/>
                <a:ea typeface="Roboto"/>
                <a:cs typeface="Roboto"/>
                <a:sym typeface="Roboto"/>
              </a:rPr>
              <a:t>13. </a:t>
            </a:r>
            <a:r>
              <a:rPr lang="sl-SI" sz="1200" dirty="0">
                <a:latin typeface="Roboto"/>
                <a:ea typeface="Roboto"/>
                <a:cs typeface="Roboto"/>
                <a:sym typeface="Roboto"/>
              </a:rPr>
              <a:t>november</a:t>
            </a:r>
            <a:r>
              <a:rPr lang="sl-SI" sz="1400" dirty="0">
                <a:latin typeface="Roboto"/>
                <a:ea typeface="Roboto"/>
                <a:cs typeface="Roboto"/>
                <a:sym typeface="Roboto"/>
              </a:rPr>
              <a:t> 2024</a:t>
            </a:r>
          </a:p>
        </p:txBody>
      </p:sp>
      <p:pic>
        <p:nvPicPr>
          <p:cNvPr id="56" name="Google Shape;56;p13"/>
          <p:cNvPicPr preferRelativeResize="0"/>
          <p:nvPr/>
        </p:nvPicPr>
        <p:blipFill>
          <a:blip r:embed="rId3">
            <a:alphaModFix/>
          </a:blip>
          <a:stretch>
            <a:fillRect/>
          </a:stretch>
        </p:blipFill>
        <p:spPr>
          <a:xfrm>
            <a:off x="5826650" y="0"/>
            <a:ext cx="3317351" cy="2381525"/>
          </a:xfrm>
          <a:prstGeom prst="rect">
            <a:avLst/>
          </a:prstGeom>
          <a:noFill/>
          <a:ln>
            <a:noFill/>
          </a:ln>
        </p:spPr>
      </p:pic>
      <p:pic>
        <p:nvPicPr>
          <p:cNvPr id="57" name="Google Shape;57;p13"/>
          <p:cNvPicPr preferRelativeResize="0"/>
          <p:nvPr/>
        </p:nvPicPr>
        <p:blipFill>
          <a:blip r:embed="rId4">
            <a:alphaModFix/>
          </a:blip>
          <a:stretch>
            <a:fillRect/>
          </a:stretch>
        </p:blipFill>
        <p:spPr>
          <a:xfrm>
            <a:off x="8103220" y="4572000"/>
            <a:ext cx="729081" cy="354949"/>
          </a:xfrm>
          <a:prstGeom prst="rect">
            <a:avLst/>
          </a:prstGeom>
          <a:noFill/>
          <a:ln>
            <a:noFill/>
          </a:ln>
        </p:spPr>
      </p:pic>
      <p:pic>
        <p:nvPicPr>
          <p:cNvPr id="2" name="Slika 1">
            <a:extLst>
              <a:ext uri="{FF2B5EF4-FFF2-40B4-BE49-F238E27FC236}">
                <a16:creationId xmlns:a16="http://schemas.microsoft.com/office/drawing/2014/main" id="{ACB491CA-5418-88AA-2D76-CD1C3486C3E2}"/>
              </a:ext>
            </a:extLst>
          </p:cNvPr>
          <p:cNvPicPr>
            <a:picLocks noChangeAspect="1"/>
          </p:cNvPicPr>
          <p:nvPr/>
        </p:nvPicPr>
        <p:blipFill>
          <a:blip r:embed="rId5"/>
          <a:stretch>
            <a:fillRect/>
          </a:stretch>
        </p:blipFill>
        <p:spPr>
          <a:xfrm rot="10800000">
            <a:off x="0" y="3680333"/>
            <a:ext cx="2865368" cy="1463167"/>
          </a:xfrm>
          <a:prstGeom prst="rect">
            <a:avLst/>
          </a:prstGeom>
        </p:spPr>
      </p:pic>
      <p:pic>
        <p:nvPicPr>
          <p:cNvPr id="6" name="Slika 5" descr="Slika, ki vsebuje besede besedilo, pisava, posnetek zaslona, logotip&#10;&#10;Opis je samodejno ustvarjen">
            <a:extLst>
              <a:ext uri="{FF2B5EF4-FFF2-40B4-BE49-F238E27FC236}">
                <a16:creationId xmlns:a16="http://schemas.microsoft.com/office/drawing/2014/main" id="{4592AFA2-8518-CEA1-304F-4D251541A3A1}"/>
              </a:ext>
            </a:extLst>
          </p:cNvPr>
          <p:cNvPicPr>
            <a:picLocks noChangeAspect="1"/>
          </p:cNvPicPr>
          <p:nvPr/>
        </p:nvPicPr>
        <p:blipFill>
          <a:blip r:embed="rId6"/>
          <a:stretch>
            <a:fillRect/>
          </a:stretch>
        </p:blipFill>
        <p:spPr>
          <a:xfrm>
            <a:off x="5364942" y="4464148"/>
            <a:ext cx="2738278" cy="570651"/>
          </a:xfrm>
          <a:prstGeom prst="rect">
            <a:avLst/>
          </a:prstGeom>
        </p:spPr>
      </p:pic>
      <p:sp>
        <p:nvSpPr>
          <p:cNvPr id="3" name="PoljeZBesedilom 2">
            <a:extLst>
              <a:ext uri="{FF2B5EF4-FFF2-40B4-BE49-F238E27FC236}">
                <a16:creationId xmlns:a16="http://schemas.microsoft.com/office/drawing/2014/main" id="{07C36960-9121-555C-8F96-D5701AE032C8}"/>
              </a:ext>
            </a:extLst>
          </p:cNvPr>
          <p:cNvSpPr txBox="1">
            <a:spLocks noGrp="1" noRot="1" noMove="1" noResize="1" noEditPoints="1" noAdjustHandles="1" noChangeArrowheads="1" noChangeShapeType="1"/>
          </p:cNvSpPr>
          <p:nvPr/>
        </p:nvSpPr>
        <p:spPr>
          <a:xfrm>
            <a:off x="742949" y="810546"/>
            <a:ext cx="6043614" cy="3785652"/>
          </a:xfrm>
          <a:prstGeom prst="rect">
            <a:avLst/>
          </a:prstGeom>
          <a:noFill/>
        </p:spPr>
        <p:txBody>
          <a:bodyPr wrap="square" rtlCol="0">
            <a:spAutoFit/>
          </a:bodyPr>
          <a:lstStyle/>
          <a:p>
            <a:pPr>
              <a:lnSpc>
                <a:spcPts val="2000"/>
              </a:lnSpc>
            </a:pPr>
            <a:r>
              <a:rPr lang="sl-SI" b="1" dirty="0"/>
              <a:t>Izpopolnjevanje izobraževalcev in strokovnih delavcev VSŠ 2025–2028</a:t>
            </a:r>
          </a:p>
          <a:p>
            <a:pPr>
              <a:lnSpc>
                <a:spcPts val="2000"/>
              </a:lnSpc>
            </a:pPr>
            <a:r>
              <a:rPr lang="sl-SI" u="sng" dirty="0"/>
              <a:t>Cilj</a:t>
            </a:r>
            <a:r>
              <a:rPr lang="sl-SI" dirty="0"/>
              <a:t> operacije je izpopolnjevanje oseb, ki opravljajo izobraževalno delo v neformalnih izobraževalnih programih za odrasle ali v programih višjega strokovnega izobraževanja.</a:t>
            </a:r>
          </a:p>
          <a:p>
            <a:pPr>
              <a:lnSpc>
                <a:spcPts val="2000"/>
              </a:lnSpc>
            </a:pPr>
            <a:endParaRPr lang="sl-SI" dirty="0"/>
          </a:p>
          <a:p>
            <a:r>
              <a:rPr lang="sl-SI" sz="1400" u="sng" dirty="0">
                <a:effectLst/>
                <a:latin typeface="Arial" panose="020B0604020202020204" pitchFamily="34" charset="0"/>
                <a:ea typeface="Times New Roman" panose="02020603050405020304" pitchFamily="18" charset="0"/>
                <a:cs typeface="Arial" panose="020B0604020202020204" pitchFamily="34" charset="0"/>
              </a:rPr>
              <a:t>Predmet</a:t>
            </a:r>
            <a:r>
              <a:rPr lang="sl-SI" dirty="0">
                <a:latin typeface="Arial" panose="020B0604020202020204" pitchFamily="34" charset="0"/>
                <a:ea typeface="Times New Roman" panose="02020603050405020304" pitchFamily="18" charset="0"/>
                <a:cs typeface="Arial" panose="020B0604020202020204" pitchFamily="34" charset="0"/>
              </a:rPr>
              <a:t> </a:t>
            </a:r>
            <a:r>
              <a:rPr lang="sl-SI" sz="1400" dirty="0">
                <a:effectLst/>
                <a:latin typeface="Arial" panose="020B0604020202020204" pitchFamily="34" charset="0"/>
                <a:ea typeface="Times New Roman" panose="02020603050405020304" pitchFamily="18" charset="0"/>
                <a:cs typeface="Arial" panose="020B0604020202020204" pitchFamily="34" charset="0"/>
              </a:rPr>
              <a:t>je sofinanciranje programov izpopolnjevanja: </a:t>
            </a:r>
            <a:endParaRPr lang="sl-SI"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1080000" lvl="0" indent="-285750">
              <a:buFont typeface="Arial" panose="020B0604020202020204" pitchFamily="34" charset="0"/>
              <a:buChar char="•"/>
            </a:pPr>
            <a:r>
              <a:rPr lang="sl-SI" sz="1400" b="1" dirty="0">
                <a:solidFill>
                  <a:srgbClr val="669900"/>
                </a:solidFill>
                <a:effectLst/>
                <a:latin typeface="Arial" panose="020B0604020202020204" pitchFamily="34" charset="0"/>
                <a:ea typeface="Times New Roman" panose="02020603050405020304" pitchFamily="18" charset="0"/>
                <a:cs typeface="Arial" panose="020B0604020202020204" pitchFamily="34" charset="0"/>
              </a:rPr>
              <a:t>neformalni programi usposabljanja in izpopolnjevanja</a:t>
            </a:r>
            <a:r>
              <a:rPr lang="sl-SI" b="1" dirty="0">
                <a:solidFill>
                  <a:srgbClr val="669900"/>
                </a:solidFill>
                <a:latin typeface="Arial" panose="020B0604020202020204" pitchFamily="34" charset="0"/>
                <a:ea typeface="Times New Roman" panose="02020603050405020304" pitchFamily="18" charset="0"/>
                <a:cs typeface="Arial" panose="020B0604020202020204" pitchFamily="34" charset="0"/>
              </a:rPr>
              <a:t>.</a:t>
            </a:r>
          </a:p>
          <a:p>
            <a:pPr lvl="0"/>
            <a:endParaRPr lang="sl-SI"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lvl="0"/>
            <a:r>
              <a:rPr lang="sl-SI" u="sng" dirty="0">
                <a:solidFill>
                  <a:schemeClr val="tx1"/>
                </a:solidFill>
                <a:latin typeface="Arial" panose="020B0604020202020204" pitchFamily="34" charset="0"/>
                <a:ea typeface="Times New Roman" panose="02020603050405020304" pitchFamily="18" charset="0"/>
                <a:cs typeface="Arial" panose="020B0604020202020204" pitchFamily="34" charset="0"/>
              </a:rPr>
              <a:t>Sredstva</a:t>
            </a:r>
            <a:r>
              <a:rPr lang="sl-SI" dirty="0">
                <a:solidFill>
                  <a:schemeClr val="tx1"/>
                </a:solidFill>
                <a:latin typeface="Arial" panose="020B0604020202020204" pitchFamily="34" charset="0"/>
                <a:ea typeface="Times New Roman" panose="02020603050405020304" pitchFamily="18" charset="0"/>
                <a:cs typeface="Arial" panose="020B0604020202020204" pitchFamily="34" charset="0"/>
              </a:rPr>
              <a:t>: 1 mio EUR</a:t>
            </a:r>
          </a:p>
          <a:p>
            <a:pPr lvl="0"/>
            <a:r>
              <a:rPr lang="sl-SI" u="sng" dirty="0">
                <a:solidFill>
                  <a:schemeClr val="tx1"/>
                </a:solidFill>
                <a:latin typeface="Arial" panose="020B0604020202020204" pitchFamily="34" charset="0"/>
                <a:ea typeface="Times New Roman" panose="02020603050405020304" pitchFamily="18" charset="0"/>
                <a:cs typeface="Arial" panose="020B0604020202020204" pitchFamily="34" charset="0"/>
              </a:rPr>
              <a:t>Upravičenci</a:t>
            </a:r>
            <a:r>
              <a:rPr lang="sl-SI" dirty="0">
                <a:solidFill>
                  <a:schemeClr val="tx1"/>
                </a:solidFill>
                <a:latin typeface="Arial" panose="020B0604020202020204" pitchFamily="34" charset="0"/>
                <a:ea typeface="Times New Roman" panose="02020603050405020304" pitchFamily="18" charset="0"/>
                <a:cs typeface="Arial" panose="020B0604020202020204" pitchFamily="34" charset="0"/>
              </a:rPr>
              <a:t>: javne organizacije za izobraževanje odraslih, </a:t>
            </a:r>
            <a:r>
              <a:rPr lang="sl-SI" b="1" dirty="0">
                <a:solidFill>
                  <a:srgbClr val="669900"/>
                </a:solidFill>
                <a:latin typeface="Arial" panose="020B0604020202020204" pitchFamily="34" charset="0"/>
                <a:ea typeface="Times New Roman" panose="02020603050405020304" pitchFamily="18" charset="0"/>
                <a:cs typeface="Arial" panose="020B0604020202020204" pitchFamily="34" charset="0"/>
              </a:rPr>
              <a:t>javne ali zasebne višje strokovne šole, Skupnost višjih strokovnih šol</a:t>
            </a:r>
          </a:p>
          <a:p>
            <a:pPr lvl="0"/>
            <a:r>
              <a:rPr lang="sl-SI"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sl-SI" u="sng" dirty="0">
                <a:solidFill>
                  <a:schemeClr val="tx1"/>
                </a:solidFill>
                <a:latin typeface="Arial" panose="020B0604020202020204" pitchFamily="34" charset="0"/>
                <a:ea typeface="Times New Roman" panose="02020603050405020304" pitchFamily="18" charset="0"/>
                <a:cs typeface="Arial" panose="020B0604020202020204" pitchFamily="34" charset="0"/>
              </a:rPr>
              <a:t>Konzorcijski partnerji</a:t>
            </a:r>
            <a:r>
              <a:rPr lang="sl-SI" dirty="0">
                <a:solidFill>
                  <a:schemeClr val="tx1"/>
                </a:solidFill>
                <a:latin typeface="Arial" panose="020B0604020202020204" pitchFamily="34" charset="0"/>
                <a:ea typeface="Times New Roman" panose="02020603050405020304" pitchFamily="18" charset="0"/>
                <a:cs typeface="Arial" panose="020B0604020202020204" pitchFamily="34" charset="0"/>
              </a:rPr>
              <a:t>: zavodi, registrirani za dejavnost 85.590,</a:t>
            </a:r>
          </a:p>
          <a:p>
            <a:pPr lvl="0"/>
            <a:r>
              <a:rPr lang="sl-SI"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sl-SI" b="1" dirty="0">
                <a:solidFill>
                  <a:srgbClr val="669900"/>
                </a:solidFill>
                <a:latin typeface="Arial" panose="020B0604020202020204" pitchFamily="34" charset="0"/>
                <a:ea typeface="Times New Roman" panose="02020603050405020304" pitchFamily="18" charset="0"/>
                <a:cs typeface="Arial" panose="020B0604020202020204" pitchFamily="34" charset="0"/>
              </a:rPr>
              <a:t>organizacije, ki izvajajo izobraževanje za pridobitev višje</a:t>
            </a:r>
          </a:p>
          <a:p>
            <a:pPr lvl="0"/>
            <a:r>
              <a:rPr lang="sl-SI" b="1" dirty="0">
                <a:solidFill>
                  <a:srgbClr val="669900"/>
                </a:solidFill>
                <a:latin typeface="Arial" panose="020B0604020202020204" pitchFamily="34" charset="0"/>
                <a:ea typeface="Times New Roman" panose="02020603050405020304" pitchFamily="18" charset="0"/>
                <a:cs typeface="Arial" panose="020B0604020202020204" pitchFamily="34" charset="0"/>
              </a:rPr>
              <a:t>	   strokovne izobrazbe</a:t>
            </a:r>
          </a:p>
          <a:p>
            <a:pPr lvl="0"/>
            <a:endParaRPr lang="sl-SI"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p:pic>
        <p:nvPicPr>
          <p:cNvPr id="5122" name="Slika 5">
            <a:extLst>
              <a:ext uri="{FF2B5EF4-FFF2-40B4-BE49-F238E27FC236}">
                <a16:creationId xmlns:a16="http://schemas.microsoft.com/office/drawing/2014/main" id="{7BBF7333-D6F5-77F1-9179-29923890BD3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88025" y="240510"/>
            <a:ext cx="1155336" cy="47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Slika 8">
            <a:extLst>
              <a:ext uri="{FF2B5EF4-FFF2-40B4-BE49-F238E27FC236}">
                <a16:creationId xmlns:a16="http://schemas.microsoft.com/office/drawing/2014/main" id="{B055F02B-0685-176A-2597-F4BC175B2C7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17989" y="240510"/>
            <a:ext cx="185102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73637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5" name="Google Shape;55;p13"/>
          <p:cNvSpPr txBox="1">
            <a:spLocks noGrp="1"/>
          </p:cNvSpPr>
          <p:nvPr>
            <p:ph type="subTitle" idx="1"/>
          </p:nvPr>
        </p:nvSpPr>
        <p:spPr>
          <a:xfrm>
            <a:off x="253047" y="381187"/>
            <a:ext cx="2359274" cy="429358"/>
          </a:xfrm>
          <a:prstGeom prst="rect">
            <a:avLst/>
          </a:prstGeom>
        </p:spPr>
        <p:txBody>
          <a:bodyPr spcFirstLastPara="1" wrap="square" lIns="91425" tIns="91425" rIns="91425" bIns="91425" anchor="t" anchorCtr="0">
            <a:normAutofit/>
          </a:bodyPr>
          <a:lstStyle/>
          <a:p>
            <a:pPr marL="0" indent="0"/>
            <a:r>
              <a:rPr lang="sl-SI" sz="1400" dirty="0">
                <a:latin typeface="Roboto"/>
                <a:ea typeface="Roboto"/>
                <a:cs typeface="Roboto"/>
                <a:sym typeface="Roboto"/>
              </a:rPr>
              <a:t>13. </a:t>
            </a:r>
            <a:r>
              <a:rPr lang="sl-SI" sz="1200" dirty="0">
                <a:latin typeface="Roboto"/>
                <a:ea typeface="Roboto"/>
                <a:cs typeface="Roboto"/>
                <a:sym typeface="Roboto"/>
              </a:rPr>
              <a:t>november</a:t>
            </a:r>
            <a:r>
              <a:rPr lang="sl-SI" sz="1400" dirty="0">
                <a:latin typeface="Roboto"/>
                <a:ea typeface="Roboto"/>
                <a:cs typeface="Roboto"/>
                <a:sym typeface="Roboto"/>
              </a:rPr>
              <a:t> 2024</a:t>
            </a:r>
          </a:p>
        </p:txBody>
      </p:sp>
      <p:pic>
        <p:nvPicPr>
          <p:cNvPr id="56" name="Google Shape;56;p13"/>
          <p:cNvPicPr preferRelativeResize="0"/>
          <p:nvPr/>
        </p:nvPicPr>
        <p:blipFill>
          <a:blip r:embed="rId3">
            <a:alphaModFix/>
          </a:blip>
          <a:stretch>
            <a:fillRect/>
          </a:stretch>
        </p:blipFill>
        <p:spPr>
          <a:xfrm>
            <a:off x="5826650" y="0"/>
            <a:ext cx="3317351" cy="2381525"/>
          </a:xfrm>
          <a:prstGeom prst="rect">
            <a:avLst/>
          </a:prstGeom>
          <a:noFill/>
          <a:ln>
            <a:noFill/>
          </a:ln>
        </p:spPr>
      </p:pic>
      <p:pic>
        <p:nvPicPr>
          <p:cNvPr id="57" name="Google Shape;57;p13"/>
          <p:cNvPicPr preferRelativeResize="0"/>
          <p:nvPr/>
        </p:nvPicPr>
        <p:blipFill>
          <a:blip r:embed="rId4">
            <a:alphaModFix/>
          </a:blip>
          <a:stretch>
            <a:fillRect/>
          </a:stretch>
        </p:blipFill>
        <p:spPr>
          <a:xfrm>
            <a:off x="8103220" y="4572000"/>
            <a:ext cx="729081" cy="354949"/>
          </a:xfrm>
          <a:prstGeom prst="rect">
            <a:avLst/>
          </a:prstGeom>
          <a:noFill/>
          <a:ln>
            <a:noFill/>
          </a:ln>
        </p:spPr>
      </p:pic>
      <p:pic>
        <p:nvPicPr>
          <p:cNvPr id="2" name="Slika 1">
            <a:extLst>
              <a:ext uri="{FF2B5EF4-FFF2-40B4-BE49-F238E27FC236}">
                <a16:creationId xmlns:a16="http://schemas.microsoft.com/office/drawing/2014/main" id="{ACB491CA-5418-88AA-2D76-CD1C3486C3E2}"/>
              </a:ext>
            </a:extLst>
          </p:cNvPr>
          <p:cNvPicPr>
            <a:picLocks noChangeAspect="1"/>
          </p:cNvPicPr>
          <p:nvPr/>
        </p:nvPicPr>
        <p:blipFill>
          <a:blip r:embed="rId5"/>
          <a:stretch>
            <a:fillRect/>
          </a:stretch>
        </p:blipFill>
        <p:spPr>
          <a:xfrm rot="10800000">
            <a:off x="0" y="3680333"/>
            <a:ext cx="2865368" cy="1463167"/>
          </a:xfrm>
          <a:prstGeom prst="rect">
            <a:avLst/>
          </a:prstGeom>
        </p:spPr>
      </p:pic>
      <p:pic>
        <p:nvPicPr>
          <p:cNvPr id="6" name="Slika 5" descr="Slika, ki vsebuje besede besedilo, pisava, posnetek zaslona, logotip&#10;&#10;Opis je samodejno ustvarjen">
            <a:extLst>
              <a:ext uri="{FF2B5EF4-FFF2-40B4-BE49-F238E27FC236}">
                <a16:creationId xmlns:a16="http://schemas.microsoft.com/office/drawing/2014/main" id="{4592AFA2-8518-CEA1-304F-4D251541A3A1}"/>
              </a:ext>
            </a:extLst>
          </p:cNvPr>
          <p:cNvPicPr>
            <a:picLocks noChangeAspect="1"/>
          </p:cNvPicPr>
          <p:nvPr/>
        </p:nvPicPr>
        <p:blipFill>
          <a:blip r:embed="rId6"/>
          <a:stretch>
            <a:fillRect/>
          </a:stretch>
        </p:blipFill>
        <p:spPr>
          <a:xfrm>
            <a:off x="5364942" y="4464148"/>
            <a:ext cx="2738278" cy="570651"/>
          </a:xfrm>
          <a:prstGeom prst="rect">
            <a:avLst/>
          </a:prstGeom>
        </p:spPr>
      </p:pic>
      <p:sp>
        <p:nvSpPr>
          <p:cNvPr id="3" name="PoljeZBesedilom 2">
            <a:extLst>
              <a:ext uri="{FF2B5EF4-FFF2-40B4-BE49-F238E27FC236}">
                <a16:creationId xmlns:a16="http://schemas.microsoft.com/office/drawing/2014/main" id="{07C36960-9121-555C-8F96-D5701AE032C8}"/>
              </a:ext>
            </a:extLst>
          </p:cNvPr>
          <p:cNvSpPr txBox="1"/>
          <p:nvPr/>
        </p:nvSpPr>
        <p:spPr>
          <a:xfrm>
            <a:off x="742949" y="810546"/>
            <a:ext cx="6043614" cy="2377382"/>
          </a:xfrm>
          <a:prstGeom prst="rect">
            <a:avLst/>
          </a:prstGeom>
          <a:noFill/>
        </p:spPr>
        <p:txBody>
          <a:bodyPr wrap="square" rtlCol="0">
            <a:spAutoFit/>
          </a:bodyPr>
          <a:lstStyle/>
          <a:p>
            <a:pPr>
              <a:lnSpc>
                <a:spcPts val="2000"/>
              </a:lnSpc>
            </a:pPr>
            <a:r>
              <a:rPr lang="sl-SI" b="1" dirty="0"/>
              <a:t>Vzpostavitev sistema spremljanja zaposljivosti diplomantov PSI in Evidenca 2.0</a:t>
            </a:r>
          </a:p>
          <a:p>
            <a:pPr>
              <a:lnSpc>
                <a:spcPts val="2000"/>
              </a:lnSpc>
            </a:pPr>
            <a:endParaRPr lang="sl-SI" u="sng" dirty="0"/>
          </a:p>
          <a:p>
            <a:pPr>
              <a:lnSpc>
                <a:spcPts val="2000"/>
              </a:lnSpc>
            </a:pPr>
            <a:r>
              <a:rPr lang="sl-SI" u="sng" dirty="0"/>
              <a:t>Kje smo? </a:t>
            </a:r>
          </a:p>
          <a:p>
            <a:pPr>
              <a:lnSpc>
                <a:spcPts val="2000"/>
              </a:lnSpc>
            </a:pPr>
            <a:r>
              <a:rPr lang="sl-SI" dirty="0"/>
              <a:t>Diplomant</a:t>
            </a:r>
          </a:p>
          <a:p>
            <a:pPr>
              <a:lnSpc>
                <a:spcPts val="2000"/>
              </a:lnSpc>
            </a:pPr>
            <a:r>
              <a:rPr lang="sl-SI" dirty="0"/>
              <a:t>E2.0</a:t>
            </a:r>
          </a:p>
          <a:p>
            <a:pPr>
              <a:lnSpc>
                <a:spcPts val="2000"/>
              </a:lnSpc>
            </a:pPr>
            <a:endParaRPr lang="sl-SI" dirty="0"/>
          </a:p>
          <a:p>
            <a:pPr>
              <a:lnSpc>
                <a:spcPts val="2000"/>
              </a:lnSpc>
            </a:pPr>
            <a:r>
              <a:rPr lang="sl-SI" dirty="0"/>
              <a:t>zaključna faza javnega naročila – izbor izvajalcev za obe aplikaciji  </a:t>
            </a:r>
          </a:p>
          <a:p>
            <a:pPr>
              <a:lnSpc>
                <a:spcPts val="2000"/>
              </a:lnSpc>
            </a:pPr>
            <a:endParaRPr lang="sl-SI" dirty="0"/>
          </a:p>
        </p:txBody>
      </p:sp>
      <p:pic>
        <p:nvPicPr>
          <p:cNvPr id="5" name="Slika 4">
            <a:extLst>
              <a:ext uri="{FF2B5EF4-FFF2-40B4-BE49-F238E27FC236}">
                <a16:creationId xmlns:a16="http://schemas.microsoft.com/office/drawing/2014/main" id="{FCC12AFE-BCAB-3B74-D4AA-6043A0004C67}"/>
              </a:ext>
            </a:extLst>
          </p:cNvPr>
          <p:cNvPicPr>
            <a:picLocks noChangeAspect="1"/>
          </p:cNvPicPr>
          <p:nvPr/>
        </p:nvPicPr>
        <p:blipFill>
          <a:blip r:embed="rId7"/>
          <a:stretch>
            <a:fillRect/>
          </a:stretch>
        </p:blipFill>
        <p:spPr>
          <a:xfrm>
            <a:off x="2821783" y="354960"/>
            <a:ext cx="1630473" cy="315258"/>
          </a:xfrm>
          <a:prstGeom prst="rect">
            <a:avLst/>
          </a:prstGeom>
        </p:spPr>
      </p:pic>
      <p:pic>
        <p:nvPicPr>
          <p:cNvPr id="7" name="Slika 6">
            <a:extLst>
              <a:ext uri="{FF2B5EF4-FFF2-40B4-BE49-F238E27FC236}">
                <a16:creationId xmlns:a16="http://schemas.microsoft.com/office/drawing/2014/main" id="{0D493D41-4725-5DDB-C7E9-B08D541EB4A8}"/>
              </a:ext>
            </a:extLst>
          </p:cNvPr>
          <p:cNvPicPr>
            <a:picLocks noChangeAspect="1"/>
          </p:cNvPicPr>
          <p:nvPr/>
        </p:nvPicPr>
        <p:blipFill>
          <a:blip r:embed="rId8"/>
          <a:stretch>
            <a:fillRect/>
          </a:stretch>
        </p:blipFill>
        <p:spPr>
          <a:xfrm>
            <a:off x="4479110" y="291998"/>
            <a:ext cx="1412658" cy="423797"/>
          </a:xfrm>
          <a:prstGeom prst="rect">
            <a:avLst/>
          </a:prstGeom>
        </p:spPr>
      </p:pic>
    </p:spTree>
    <p:extLst>
      <p:ext uri="{BB962C8B-B14F-4D97-AF65-F5344CB8AC3E}">
        <p14:creationId xmlns:p14="http://schemas.microsoft.com/office/powerpoint/2010/main" val="18780069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8">
          <a:extLst>
            <a:ext uri="{FF2B5EF4-FFF2-40B4-BE49-F238E27FC236}">
              <a16:creationId xmlns:a16="http://schemas.microsoft.com/office/drawing/2014/main" id="{32202AE0-7EFA-320B-AAE1-CE3939177F3D}"/>
            </a:ext>
          </a:extLst>
        </p:cNvPr>
        <p:cNvGrpSpPr/>
        <p:nvPr/>
      </p:nvGrpSpPr>
      <p:grpSpPr>
        <a:xfrm>
          <a:off x="0" y="0"/>
          <a:ext cx="0" cy="0"/>
          <a:chOff x="0" y="0"/>
          <a:chExt cx="0" cy="0"/>
        </a:xfrm>
      </p:grpSpPr>
      <p:pic>
        <p:nvPicPr>
          <p:cNvPr id="81" name="Google Shape;81;p16">
            <a:extLst>
              <a:ext uri="{FF2B5EF4-FFF2-40B4-BE49-F238E27FC236}">
                <a16:creationId xmlns:a16="http://schemas.microsoft.com/office/drawing/2014/main" id="{402E147C-BD65-E3C7-1C21-225A906A8542}"/>
              </a:ext>
            </a:extLst>
          </p:cNvPr>
          <p:cNvPicPr preferRelativeResize="0"/>
          <p:nvPr/>
        </p:nvPicPr>
        <p:blipFill>
          <a:blip r:embed="rId3">
            <a:alphaModFix/>
          </a:blip>
          <a:stretch>
            <a:fillRect/>
          </a:stretch>
        </p:blipFill>
        <p:spPr>
          <a:xfrm>
            <a:off x="7993380" y="4533899"/>
            <a:ext cx="990601" cy="487635"/>
          </a:xfrm>
          <a:prstGeom prst="rect">
            <a:avLst/>
          </a:prstGeom>
          <a:noFill/>
          <a:ln>
            <a:noFill/>
          </a:ln>
        </p:spPr>
      </p:pic>
      <p:sp>
        <p:nvSpPr>
          <p:cNvPr id="3" name="Google Shape;71;p15">
            <a:extLst>
              <a:ext uri="{FF2B5EF4-FFF2-40B4-BE49-F238E27FC236}">
                <a16:creationId xmlns:a16="http://schemas.microsoft.com/office/drawing/2014/main" id="{F2212010-D3F3-580D-86AF-5063C11780F8}"/>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dirty="0">
                <a:solidFill>
                  <a:schemeClr val="tx1">
                    <a:lumMod val="65000"/>
                    <a:lumOff val="35000"/>
                  </a:schemeClr>
                </a:solidFill>
                <a:latin typeface="Roboto"/>
                <a:ea typeface="Roboto"/>
                <a:cs typeface="Roboto"/>
                <a:sym typeface="Roboto"/>
              </a:rPr>
              <a:t>3. letni posvet </a:t>
            </a:r>
            <a:br>
              <a:rPr lang="sl-SI" sz="1200" b="1" dirty="0">
                <a:solidFill>
                  <a:schemeClr val="tx1">
                    <a:lumMod val="65000"/>
                    <a:lumOff val="35000"/>
                  </a:schemeClr>
                </a:solidFill>
                <a:latin typeface="Roboto"/>
                <a:ea typeface="Roboto"/>
                <a:cs typeface="Roboto"/>
                <a:sym typeface="Roboto"/>
              </a:rPr>
            </a:br>
            <a:r>
              <a:rPr lang="sl-SI" sz="1200" b="1" dirty="0">
                <a:solidFill>
                  <a:schemeClr val="tx1">
                    <a:lumMod val="65000"/>
                    <a:lumOff val="35000"/>
                  </a:schemeClr>
                </a:solidFill>
                <a:latin typeface="Roboto"/>
                <a:ea typeface="Roboto"/>
                <a:cs typeface="Roboto"/>
                <a:sym typeface="Roboto"/>
              </a:rPr>
              <a:t>o višjem strokovnem izobraževanju</a:t>
            </a:r>
            <a:endParaRPr sz="1200" b="1" dirty="0">
              <a:solidFill>
                <a:schemeClr val="tx1">
                  <a:lumMod val="65000"/>
                  <a:lumOff val="35000"/>
                </a:schemeClr>
              </a:solidFill>
              <a:latin typeface="Roboto"/>
              <a:ea typeface="Roboto"/>
              <a:cs typeface="Roboto"/>
              <a:sym typeface="Roboto"/>
            </a:endParaRPr>
          </a:p>
        </p:txBody>
      </p:sp>
      <p:pic>
        <p:nvPicPr>
          <p:cNvPr id="2" name="Slika 1">
            <a:extLst>
              <a:ext uri="{FF2B5EF4-FFF2-40B4-BE49-F238E27FC236}">
                <a16:creationId xmlns:a16="http://schemas.microsoft.com/office/drawing/2014/main" id="{B531E693-83A5-E3C6-FBA3-7B976650B9F2}"/>
              </a:ext>
            </a:extLst>
          </p:cNvPr>
          <p:cNvPicPr>
            <a:picLocks noChangeAspect="1"/>
          </p:cNvPicPr>
          <p:nvPr/>
        </p:nvPicPr>
        <p:blipFill>
          <a:blip r:embed="rId4"/>
          <a:stretch>
            <a:fillRect/>
          </a:stretch>
        </p:blipFill>
        <p:spPr>
          <a:xfrm>
            <a:off x="5827489" y="0"/>
            <a:ext cx="3316511" cy="2383743"/>
          </a:xfrm>
          <a:prstGeom prst="rect">
            <a:avLst/>
          </a:prstGeom>
        </p:spPr>
      </p:pic>
      <p:pic>
        <p:nvPicPr>
          <p:cNvPr id="4" name="Slika 3" descr="Slika, ki vsebuje besede besedilo, pisava, posnetek zaslona, logotip&#10;&#10;Opis je samodejno ustvarjen">
            <a:extLst>
              <a:ext uri="{FF2B5EF4-FFF2-40B4-BE49-F238E27FC236}">
                <a16:creationId xmlns:a16="http://schemas.microsoft.com/office/drawing/2014/main" id="{0FE587CE-4E5D-E1B6-FA0D-F8318896B2EC}"/>
              </a:ext>
            </a:extLst>
          </p:cNvPr>
          <p:cNvPicPr>
            <a:picLocks noChangeAspect="1"/>
          </p:cNvPicPr>
          <p:nvPr/>
        </p:nvPicPr>
        <p:blipFill>
          <a:blip r:embed="rId5"/>
          <a:stretch>
            <a:fillRect/>
          </a:stretch>
        </p:blipFill>
        <p:spPr>
          <a:xfrm>
            <a:off x="5086350" y="4572849"/>
            <a:ext cx="2738278" cy="570651"/>
          </a:xfrm>
          <a:prstGeom prst="rect">
            <a:avLst/>
          </a:prstGeom>
        </p:spPr>
      </p:pic>
      <p:pic>
        <p:nvPicPr>
          <p:cNvPr id="8" name="Slika 7">
            <a:extLst>
              <a:ext uri="{FF2B5EF4-FFF2-40B4-BE49-F238E27FC236}">
                <a16:creationId xmlns:a16="http://schemas.microsoft.com/office/drawing/2014/main" id="{0E10A861-1691-D20F-B704-5244B9A798DC}"/>
              </a:ext>
            </a:extLst>
          </p:cNvPr>
          <p:cNvPicPr>
            <a:picLocks noChangeAspect="1"/>
          </p:cNvPicPr>
          <p:nvPr/>
        </p:nvPicPr>
        <p:blipFill>
          <a:blip r:embed="rId6"/>
          <a:stretch>
            <a:fillRect/>
          </a:stretch>
        </p:blipFill>
        <p:spPr>
          <a:xfrm rot="10800000">
            <a:off x="0" y="3680333"/>
            <a:ext cx="2865368" cy="1463167"/>
          </a:xfrm>
          <a:prstGeom prst="rect">
            <a:avLst/>
          </a:prstGeom>
        </p:spPr>
      </p:pic>
      <p:sp>
        <p:nvSpPr>
          <p:cNvPr id="5" name="PoljeZBesedilom 4">
            <a:extLst>
              <a:ext uri="{FF2B5EF4-FFF2-40B4-BE49-F238E27FC236}">
                <a16:creationId xmlns:a16="http://schemas.microsoft.com/office/drawing/2014/main" id="{FDC78284-608F-4685-48C5-19690A23690B}"/>
              </a:ext>
            </a:extLst>
          </p:cNvPr>
          <p:cNvSpPr txBox="1"/>
          <p:nvPr/>
        </p:nvSpPr>
        <p:spPr>
          <a:xfrm>
            <a:off x="311701" y="1207484"/>
            <a:ext cx="7370892" cy="1231106"/>
          </a:xfrm>
          <a:prstGeom prst="rect">
            <a:avLst/>
          </a:prstGeom>
          <a:noFill/>
        </p:spPr>
        <p:txBody>
          <a:bodyPr wrap="square" rtlCol="0">
            <a:spAutoFit/>
          </a:bodyPr>
          <a:lstStyle/>
          <a:p>
            <a:r>
              <a:rPr lang="sl-SI" sz="2800" b="1" dirty="0">
                <a:effectLst/>
                <a:latin typeface="Roboto" panose="02000000000000000000" pitchFamily="2" charset="0"/>
                <a:ea typeface="Times New Roman" panose="02020603050405020304" pitchFamily="18" charset="0"/>
                <a:cs typeface="Arial" panose="020B0604020202020204" pitchFamily="34" charset="0"/>
              </a:rPr>
              <a:t>Načrtovane spremembe Zakona o višjem strokovnem izobraževanju </a:t>
            </a:r>
            <a:endParaRPr lang="sl-SI" sz="2800" dirty="0">
              <a:effectLst/>
              <a:latin typeface="Times New Roman" panose="02020603050405020304" pitchFamily="18" charset="0"/>
              <a:ea typeface="Times New Roman" panose="02020603050405020304" pitchFamily="18" charset="0"/>
            </a:endParaRPr>
          </a:p>
          <a:p>
            <a:r>
              <a:rPr lang="sl-SI" sz="1800" dirty="0">
                <a:solidFill>
                  <a:srgbClr val="365F91"/>
                </a:solidFill>
                <a:effectLst/>
                <a:latin typeface="Roboto" panose="02000000000000000000" pitchFamily="2" charset="0"/>
                <a:ea typeface="Times New Roman" panose="02020603050405020304" pitchFamily="18" charset="0"/>
                <a:cs typeface="Arial" panose="020B0604020202020204" pitchFamily="34" charset="0"/>
              </a:rPr>
              <a:t> </a:t>
            </a:r>
            <a:endParaRPr lang="sl-SI" sz="1800" dirty="0">
              <a:effectLst/>
              <a:latin typeface="Times New Roman" panose="02020603050405020304" pitchFamily="18" charset="0"/>
              <a:ea typeface="Times New Roman" panose="02020603050405020304" pitchFamily="18" charset="0"/>
            </a:endParaRPr>
          </a:p>
        </p:txBody>
      </p:sp>
      <mc:AlternateContent xmlns:mc="http://schemas.openxmlformats.org/markup-compatibility/2006" xmlns:we="http://schemas.microsoft.com/office/webextensions/webextension/2010/11" xmlns:pca="http://schemas.microsoft.com/office/powerpoint/2013/contentapp">
        <mc:Choice Requires="we pca">
          <p:graphicFrame>
            <p:nvGraphicFramePr>
              <p:cNvPr id="6" name="Dodatek 5" title="Breaktime">
                <a:extLst>
                  <a:ext uri="{FF2B5EF4-FFF2-40B4-BE49-F238E27FC236}">
                    <a16:creationId xmlns:a16="http://schemas.microsoft.com/office/drawing/2014/main" id="{159C8AC1-B614-FEFF-6563-ADC4388CD09D}"/>
                  </a:ext>
                </a:extLst>
              </p:cNvPr>
              <p:cNvGraphicFramePr>
                <a:graphicFrameLocks noGrp="1"/>
              </p:cNvGraphicFramePr>
              <p:nvPr>
                <p:extLst>
                  <p:ext uri="{D42A27DB-BD31-4B8C-83A1-F6EECF244321}">
                    <p14:modId xmlns:p14="http://schemas.microsoft.com/office/powerpoint/2010/main" val="4127705242"/>
                  </p:ext>
                </p:extLst>
              </p:nvPr>
            </p:nvGraphicFramePr>
            <p:xfrm>
              <a:off x="2452255" y="2223791"/>
              <a:ext cx="4980709" cy="2470061"/>
            </p:xfrm>
            <a:graphic>
              <a:graphicData uri="http://schemas.microsoft.com/office/webextensions/webextension/2010/11">
                <we:webextensionref xmlns:we="http://schemas.microsoft.com/office/webextensions/webextension/2010/11" xmlns:r="http://schemas.openxmlformats.org/officeDocument/2006/relationships" r:id="rId7"/>
              </a:graphicData>
            </a:graphic>
          </p:graphicFrame>
        </mc:Choice>
        <mc:Fallback xmlns="">
          <p:pic>
            <p:nvPicPr>
              <p:cNvPr id="6" name="Dodatek 5" title="Breaktime">
                <a:extLst>
                  <a:ext uri="{FF2B5EF4-FFF2-40B4-BE49-F238E27FC236}">
                    <a16:creationId xmlns:a16="http://schemas.microsoft.com/office/drawing/2014/main" id="{159C8AC1-B614-FEFF-6563-ADC4388CD09D}"/>
                  </a:ext>
                </a:extLst>
              </p:cNvPr>
              <p:cNvPicPr>
                <a:picLocks noGrp="1" noRot="1" noChangeAspect="1" noMove="1" noResize="1" noEditPoints="1" noAdjustHandles="1" noChangeArrowheads="1" noChangeShapeType="1"/>
              </p:cNvPicPr>
              <p:nvPr/>
            </p:nvPicPr>
            <p:blipFill>
              <a:blip r:embed="rId8"/>
              <a:stretch>
                <a:fillRect/>
              </a:stretch>
            </p:blipFill>
            <p:spPr>
              <a:xfrm>
                <a:off x="2452255" y="2223791"/>
                <a:ext cx="4980709" cy="2470061"/>
              </a:xfrm>
              <a:prstGeom prst="rect">
                <a:avLst/>
              </a:prstGeom>
            </p:spPr>
          </p:pic>
        </mc:Fallback>
      </mc:AlternateContent>
    </p:spTree>
    <p:extLst>
      <p:ext uri="{BB962C8B-B14F-4D97-AF65-F5344CB8AC3E}">
        <p14:creationId xmlns:p14="http://schemas.microsoft.com/office/powerpoint/2010/main" val="38649436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D764620D-9706-A84E-4C14-10667BCC6E26}"/>
            </a:ext>
          </a:extLst>
        </p:cNvPr>
        <p:cNvGrpSpPr/>
        <p:nvPr/>
      </p:nvGrpSpPr>
      <p:grpSpPr>
        <a:xfrm>
          <a:off x="0" y="0"/>
          <a:ext cx="0" cy="0"/>
          <a:chOff x="0" y="0"/>
          <a:chExt cx="0" cy="0"/>
        </a:xfrm>
      </p:grpSpPr>
      <p:sp>
        <p:nvSpPr>
          <p:cNvPr id="55" name="Google Shape;55;p13">
            <a:extLst>
              <a:ext uri="{FF2B5EF4-FFF2-40B4-BE49-F238E27FC236}">
                <a16:creationId xmlns:a16="http://schemas.microsoft.com/office/drawing/2014/main" id="{5EF9A260-BC6D-4903-0401-38254C000907}"/>
              </a:ext>
            </a:extLst>
          </p:cNvPr>
          <p:cNvSpPr txBox="1">
            <a:spLocks noGrp="1"/>
          </p:cNvSpPr>
          <p:nvPr>
            <p:ph type="subTitle" idx="1"/>
          </p:nvPr>
        </p:nvSpPr>
        <p:spPr>
          <a:xfrm>
            <a:off x="253047" y="381187"/>
            <a:ext cx="2359274" cy="429358"/>
          </a:xfrm>
          <a:prstGeom prst="rect">
            <a:avLst/>
          </a:prstGeom>
        </p:spPr>
        <p:txBody>
          <a:bodyPr spcFirstLastPara="1" wrap="square" lIns="91425" tIns="91425" rIns="91425" bIns="91425" anchor="t" anchorCtr="0">
            <a:normAutofit/>
          </a:bodyPr>
          <a:lstStyle/>
          <a:p>
            <a:pPr marL="0" indent="0"/>
            <a:r>
              <a:rPr lang="sl-SI" sz="1400" dirty="0">
                <a:latin typeface="Roboto"/>
                <a:ea typeface="Roboto"/>
                <a:cs typeface="Roboto"/>
                <a:sym typeface="Roboto"/>
              </a:rPr>
              <a:t>13. </a:t>
            </a:r>
            <a:r>
              <a:rPr lang="sl-SI" sz="1200" dirty="0">
                <a:latin typeface="Roboto"/>
                <a:ea typeface="Roboto"/>
                <a:cs typeface="Roboto"/>
                <a:sym typeface="Roboto"/>
              </a:rPr>
              <a:t>november</a:t>
            </a:r>
            <a:r>
              <a:rPr lang="sl-SI" sz="1400" dirty="0">
                <a:latin typeface="Roboto"/>
                <a:ea typeface="Roboto"/>
                <a:cs typeface="Roboto"/>
                <a:sym typeface="Roboto"/>
              </a:rPr>
              <a:t> 2024</a:t>
            </a:r>
          </a:p>
        </p:txBody>
      </p:sp>
      <p:pic>
        <p:nvPicPr>
          <p:cNvPr id="56" name="Google Shape;56;p13">
            <a:extLst>
              <a:ext uri="{FF2B5EF4-FFF2-40B4-BE49-F238E27FC236}">
                <a16:creationId xmlns:a16="http://schemas.microsoft.com/office/drawing/2014/main" id="{91C47F3B-8266-54D6-038F-A3C1D758B780}"/>
              </a:ext>
            </a:extLst>
          </p:cNvPr>
          <p:cNvPicPr preferRelativeResize="0"/>
          <p:nvPr/>
        </p:nvPicPr>
        <p:blipFill>
          <a:blip r:embed="rId3">
            <a:alphaModFix/>
          </a:blip>
          <a:stretch>
            <a:fillRect/>
          </a:stretch>
        </p:blipFill>
        <p:spPr>
          <a:xfrm>
            <a:off x="5826650" y="0"/>
            <a:ext cx="3317351" cy="2381525"/>
          </a:xfrm>
          <a:prstGeom prst="rect">
            <a:avLst/>
          </a:prstGeom>
          <a:noFill/>
          <a:ln>
            <a:noFill/>
          </a:ln>
        </p:spPr>
      </p:pic>
      <p:pic>
        <p:nvPicPr>
          <p:cNvPr id="57" name="Google Shape;57;p13">
            <a:extLst>
              <a:ext uri="{FF2B5EF4-FFF2-40B4-BE49-F238E27FC236}">
                <a16:creationId xmlns:a16="http://schemas.microsoft.com/office/drawing/2014/main" id="{2B32B1E3-7FAE-FE91-6CC1-233539DD1BCC}"/>
              </a:ext>
            </a:extLst>
          </p:cNvPr>
          <p:cNvPicPr preferRelativeResize="0"/>
          <p:nvPr/>
        </p:nvPicPr>
        <p:blipFill>
          <a:blip r:embed="rId4">
            <a:alphaModFix/>
          </a:blip>
          <a:stretch>
            <a:fillRect/>
          </a:stretch>
        </p:blipFill>
        <p:spPr>
          <a:xfrm>
            <a:off x="8103220" y="4572000"/>
            <a:ext cx="729081" cy="354949"/>
          </a:xfrm>
          <a:prstGeom prst="rect">
            <a:avLst/>
          </a:prstGeom>
          <a:noFill/>
          <a:ln>
            <a:noFill/>
          </a:ln>
        </p:spPr>
      </p:pic>
      <p:pic>
        <p:nvPicPr>
          <p:cNvPr id="6" name="Slika 5" descr="Slika, ki vsebuje besede besedilo, pisava, posnetek zaslona, logotip&#10;&#10;Opis je samodejno ustvarjen">
            <a:extLst>
              <a:ext uri="{FF2B5EF4-FFF2-40B4-BE49-F238E27FC236}">
                <a16:creationId xmlns:a16="http://schemas.microsoft.com/office/drawing/2014/main" id="{08F41E0C-F1EF-009A-8F23-B63FA279D02A}"/>
              </a:ext>
            </a:extLst>
          </p:cNvPr>
          <p:cNvPicPr>
            <a:picLocks noChangeAspect="1"/>
          </p:cNvPicPr>
          <p:nvPr/>
        </p:nvPicPr>
        <p:blipFill>
          <a:blip r:embed="rId5"/>
          <a:stretch>
            <a:fillRect/>
          </a:stretch>
        </p:blipFill>
        <p:spPr>
          <a:xfrm>
            <a:off x="5364942" y="4464148"/>
            <a:ext cx="2738278" cy="570651"/>
          </a:xfrm>
          <a:prstGeom prst="rect">
            <a:avLst/>
          </a:prstGeom>
        </p:spPr>
      </p:pic>
      <p:sp>
        <p:nvSpPr>
          <p:cNvPr id="3" name="PoljeZBesedilom 2">
            <a:extLst>
              <a:ext uri="{FF2B5EF4-FFF2-40B4-BE49-F238E27FC236}">
                <a16:creationId xmlns:a16="http://schemas.microsoft.com/office/drawing/2014/main" id="{5EC60FC7-A914-7E0B-CE49-C68D45091841}"/>
              </a:ext>
            </a:extLst>
          </p:cNvPr>
          <p:cNvSpPr txBox="1"/>
          <p:nvPr/>
        </p:nvSpPr>
        <p:spPr>
          <a:xfrm>
            <a:off x="0" y="815332"/>
            <a:ext cx="7495337" cy="3590727"/>
          </a:xfrm>
          <a:prstGeom prst="rect">
            <a:avLst/>
          </a:prstGeom>
          <a:noFill/>
        </p:spPr>
        <p:txBody>
          <a:bodyPr wrap="square" rtlCol="0">
            <a:spAutoFit/>
          </a:bodyPr>
          <a:lstStyle/>
          <a:p>
            <a:pPr>
              <a:lnSpc>
                <a:spcPts val="2000"/>
              </a:lnSpc>
            </a:pPr>
            <a:r>
              <a:rPr lang="sl-SI" sz="1000" b="1" kern="100" dirty="0">
                <a:effectLst/>
                <a:latin typeface="Aptos" panose="020B0004020202020204" pitchFamily="34" charset="0"/>
                <a:ea typeface="Aptos" panose="020B0004020202020204" pitchFamily="34" charset="0"/>
                <a:cs typeface="Times New Roman" panose="02020603050405020304" pitchFamily="18" charset="0"/>
              </a:rPr>
              <a:t>1. sklop:</a:t>
            </a:r>
          </a:p>
          <a:p>
            <a:pPr>
              <a:lnSpc>
                <a:spcPts val="2000"/>
              </a:lnSpc>
            </a:pPr>
            <a:r>
              <a:rPr lang="sl-SI" sz="1000" b="1" kern="100" dirty="0">
                <a:effectLst/>
                <a:latin typeface="Aptos" panose="020B0004020202020204" pitchFamily="34" charset="0"/>
                <a:ea typeface="Aptos" panose="020B0004020202020204" pitchFamily="34" charset="0"/>
                <a:cs typeface="Times New Roman" panose="02020603050405020304" pitchFamily="18" charset="0"/>
              </a:rPr>
              <a:t>1. del: Status in organi</a:t>
            </a:r>
          </a:p>
          <a:p>
            <a:pPr marL="171450" indent="-171450">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izhodišče: ni treba vsega zapisati, šolam je potrebno dati nekaj prostora, naj imajo avtonomijo</a:t>
            </a:r>
          </a:p>
          <a:p>
            <a:pPr marL="171450" indent="-171450">
              <a:buFont typeface="Arial" panose="020B0604020202020204" pitchFamily="34" charset="0"/>
              <a:buChar char="•"/>
            </a:pPr>
            <a:r>
              <a:rPr lang="sl-SI" sz="800" kern="100" dirty="0" err="1">
                <a:effectLst/>
                <a:latin typeface="Aptos" panose="020B0004020202020204" pitchFamily="34" charset="0"/>
                <a:ea typeface="Aptos" panose="020B0004020202020204" pitchFamily="34" charset="0"/>
                <a:cs typeface="Times New Roman" panose="02020603050405020304" pitchFamily="18" charset="0"/>
              </a:rPr>
              <a:t>Višješolstvo</a:t>
            </a:r>
            <a:r>
              <a:rPr lang="sl-SI" sz="800" kern="100" dirty="0">
                <a:effectLst/>
                <a:latin typeface="Aptos" panose="020B0004020202020204" pitchFamily="34" charset="0"/>
                <a:ea typeface="Aptos" panose="020B0004020202020204" pitchFamily="34" charset="0"/>
                <a:cs typeface="Times New Roman" panose="02020603050405020304" pitchFamily="18" charset="0"/>
              </a:rPr>
              <a:t> je na lestvici pri avtonomiji na vrhu, ki je dovoljena</a:t>
            </a:r>
          </a:p>
          <a:p>
            <a:pPr marL="171450" indent="-171450">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Ali se naj </a:t>
            </a:r>
            <a:r>
              <a:rPr lang="sl-SI" sz="800" kern="100" dirty="0" err="1">
                <a:effectLst/>
                <a:latin typeface="Aptos" panose="020B0004020202020204" pitchFamily="34" charset="0"/>
                <a:ea typeface="Aptos" panose="020B0004020202020204" pitchFamily="34" charset="0"/>
                <a:cs typeface="Times New Roman" panose="02020603050405020304" pitchFamily="18" charset="0"/>
              </a:rPr>
              <a:t>višješolstvo</a:t>
            </a:r>
            <a:r>
              <a:rPr lang="sl-SI" sz="800" kern="100" dirty="0">
                <a:effectLst/>
                <a:latin typeface="Aptos" panose="020B0004020202020204" pitchFamily="34" charset="0"/>
                <a:ea typeface="Aptos" panose="020B0004020202020204" pitchFamily="34" charset="0"/>
                <a:cs typeface="Times New Roman" panose="02020603050405020304" pitchFamily="18" charset="0"/>
              </a:rPr>
              <a:t> približa Univerzi ali ne , ravnatelj – oseba, ki nekaj ureja (manager)</a:t>
            </a:r>
          </a:p>
          <a:p>
            <a:pPr marL="171450" indent="-171450">
              <a:buFont typeface="Arial" panose="020B0604020202020204" pitchFamily="34" charset="0"/>
              <a:buChar char="•"/>
            </a:pPr>
            <a:r>
              <a:rPr lang="sl-SI" sz="800" kern="100" dirty="0" err="1">
                <a:effectLst/>
                <a:latin typeface="Aptos" panose="020B0004020202020204" pitchFamily="34" charset="0"/>
                <a:ea typeface="Aptos" panose="020B0004020202020204" pitchFamily="34" charset="0"/>
                <a:cs typeface="Times New Roman" panose="02020603050405020304" pitchFamily="18" charset="0"/>
              </a:rPr>
              <a:t>Podvojevanje</a:t>
            </a:r>
            <a:r>
              <a:rPr lang="sl-SI" sz="800" kern="100" dirty="0">
                <a:effectLst/>
                <a:latin typeface="Aptos" panose="020B0004020202020204" pitchFamily="34" charset="0"/>
                <a:ea typeface="Aptos" panose="020B0004020202020204" pitchFamily="34" charset="0"/>
                <a:cs typeface="Times New Roman" panose="02020603050405020304" pitchFamily="18" charset="0"/>
              </a:rPr>
              <a:t> vsebine v zasebni in javni instituciji (finančni vidik, vsebinski vidik)</a:t>
            </a:r>
          </a:p>
          <a:p>
            <a:pPr marL="171450" indent="-171450">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Karierni centri – spreminjajo kulturo višje šole</a:t>
            </a:r>
          </a:p>
          <a:p>
            <a:pPr marL="171450" indent="-171450">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Ali potrebujemo še kakšen organ – ustanavljajo se karierni centri, ali je potrebno to normirati?!</a:t>
            </a:r>
          </a:p>
          <a:p>
            <a:pPr marL="171450" indent="-171450">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Ključno – nimamo organiziranih delodajalcev</a:t>
            </a:r>
          </a:p>
          <a:p>
            <a:pPr marL="171450" indent="-171450">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Potrebno bi bilo doseči, da bi delodajalci imeli združenja in poklicna izobraževanja</a:t>
            </a:r>
          </a:p>
          <a:p>
            <a:pPr marL="171450" indent="-171450">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Predlog za opredelitev </a:t>
            </a:r>
            <a:r>
              <a:rPr lang="sl-SI" sz="800" kern="100" dirty="0" err="1">
                <a:effectLst/>
                <a:latin typeface="Aptos" panose="020B0004020202020204" pitchFamily="34" charset="0"/>
                <a:ea typeface="Aptos" panose="020B0004020202020204" pitchFamily="34" charset="0"/>
                <a:cs typeface="Times New Roman" panose="02020603050405020304" pitchFamily="18" charset="0"/>
              </a:rPr>
              <a:t>mikro</a:t>
            </a:r>
            <a:r>
              <a:rPr lang="sl-SI" sz="800" kern="100" dirty="0">
                <a:effectLst/>
                <a:latin typeface="Aptos" panose="020B0004020202020204" pitchFamily="34" charset="0"/>
                <a:ea typeface="Aptos" panose="020B0004020202020204" pitchFamily="34" charset="0"/>
                <a:cs typeface="Times New Roman" panose="02020603050405020304" pitchFamily="18" charset="0"/>
              </a:rPr>
              <a:t> javnih služb, ki bi opravljale naloge kot so:  </a:t>
            </a:r>
            <a:r>
              <a:rPr lang="sl-SI" sz="800" kern="100" dirty="0" err="1">
                <a:effectLst/>
                <a:latin typeface="Aptos" panose="020B0004020202020204" pitchFamily="34" charset="0"/>
                <a:ea typeface="Aptos" panose="020B0004020202020204" pitchFamily="34" charset="0"/>
                <a:cs typeface="Times New Roman" panose="02020603050405020304" pitchFamily="18" charset="0"/>
              </a:rPr>
              <a:t>veritifikacija</a:t>
            </a:r>
            <a:r>
              <a:rPr lang="sl-SI" sz="800" kern="100" dirty="0">
                <a:effectLst/>
                <a:latin typeface="Aptos" panose="020B0004020202020204" pitchFamily="34" charset="0"/>
                <a:ea typeface="Aptos" panose="020B0004020202020204" pitchFamily="34" charset="0"/>
                <a:cs typeface="Times New Roman" panose="02020603050405020304" pitchFamily="18" charset="0"/>
              </a:rPr>
              <a:t> listin, definicija pogojev, položaj mentorjev, nagrajevanje, sodelovanje …</a:t>
            </a:r>
          </a:p>
          <a:p>
            <a:pPr marL="171450" indent="-171450">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Nadstandardni programi: manjše skupine, boljša oprema, </a:t>
            </a:r>
            <a:r>
              <a:rPr lang="sl-SI" sz="800" kern="100" dirty="0" err="1">
                <a:effectLst/>
                <a:latin typeface="Aptos" panose="020B0004020202020204" pitchFamily="34" charset="0"/>
                <a:ea typeface="Aptos" panose="020B0004020202020204" pitchFamily="34" charset="0"/>
                <a:cs typeface="Times New Roman" panose="02020603050405020304" pitchFamily="18" charset="0"/>
              </a:rPr>
              <a:t>mikrodokazila</a:t>
            </a:r>
            <a:r>
              <a:rPr lang="sl-SI" sz="800" kern="100" dirty="0">
                <a:effectLst/>
                <a:latin typeface="Aptos" panose="020B0004020202020204" pitchFamily="34" charset="0"/>
                <a:ea typeface="Aptos" panose="020B0004020202020204" pitchFamily="34" charset="0"/>
                <a:cs typeface="Times New Roman" panose="02020603050405020304" pitchFamily="18" charset="0"/>
              </a:rPr>
              <a:t>, več predavateljev</a:t>
            </a:r>
          </a:p>
          <a:p>
            <a:pPr marL="171450" indent="-171450">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Strateški svet (opcijski) – absolutno ja, če je dovolj študentov, programov potem ja</a:t>
            </a:r>
          </a:p>
          <a:p>
            <a:pPr marL="171450" indent="-171450">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Lahko se združijo funkcije organov</a:t>
            </a:r>
          </a:p>
          <a:p>
            <a:pPr marL="171450" indent="-171450">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težava: imenovanje predavateljev / inštruktor – da bi bilo bolj »elitno«, saj ni enako kot predavati na srednjih in osnovnih šolah</a:t>
            </a:r>
          </a:p>
          <a:p>
            <a:pPr marL="171450" indent="-171450">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Poklicni standardi – temelj, modernizacija,  zaviralec? Kdo se z njimi ukvarja?</a:t>
            </a:r>
          </a:p>
          <a:p>
            <a:pPr marL="171450" indent="-171450">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Ali priznamo, da so prakse zamenljive? ( en program, različne prakse npr. varilec na dolge linije, varilec pri </a:t>
            </a:r>
            <a:r>
              <a:rPr lang="sl-SI" sz="800" kern="100" dirty="0" err="1">
                <a:effectLst/>
                <a:latin typeface="Aptos" panose="020B0004020202020204" pitchFamily="34" charset="0"/>
                <a:ea typeface="Aptos" panose="020B0004020202020204" pitchFamily="34" charset="0"/>
                <a:cs typeface="Times New Roman" panose="02020603050405020304" pitchFamily="18" charset="0"/>
              </a:rPr>
              <a:t>Akrapoviču</a:t>
            </a:r>
            <a:r>
              <a:rPr lang="sl-SI" sz="800" kern="100" dirty="0">
                <a:effectLst/>
                <a:latin typeface="Aptos" panose="020B0004020202020204" pitchFamily="34" charset="0"/>
                <a:ea typeface="Aptos" panose="020B0004020202020204" pitchFamily="34" charset="0"/>
                <a:cs typeface="Times New Roman" panose="02020603050405020304" pitchFamily="18" charset="0"/>
              </a:rPr>
              <a:t>)</a:t>
            </a:r>
          </a:p>
          <a:p>
            <a:endParaRPr lang="sl-SI" sz="800" kern="100" dirty="0">
              <a:latin typeface="Aptos" panose="020B0004020202020204" pitchFamily="34" charset="0"/>
              <a:ea typeface="Aptos" panose="020B0004020202020204" pitchFamily="34" charset="0"/>
              <a:cs typeface="Times New Roman" panose="02020603050405020304" pitchFamily="18" charset="0"/>
            </a:endParaRPr>
          </a:p>
          <a:p>
            <a:r>
              <a:rPr lang="sl-SI" sz="1000" b="1" kern="100" dirty="0">
                <a:effectLst/>
                <a:latin typeface="Aptos" panose="020B0004020202020204" pitchFamily="34" charset="0"/>
                <a:ea typeface="Aptos" panose="020B0004020202020204" pitchFamily="34" charset="0"/>
                <a:cs typeface="Times New Roman" panose="02020603050405020304" pitchFamily="18" charset="0"/>
              </a:rPr>
              <a:t>2. del: Vloga Skupnosti VSŠ</a:t>
            </a:r>
          </a:p>
          <a:p>
            <a:pPr marL="171450" indent="-171450">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skupnost višjih šol je enako rektoratu Univerze (skrbeti za šole, za pomembnost kadrov), ista pozicija kot univerza (imeti bi morala status Zavoda s posebnimi pooblastili, na ne pa status javne službe) in bi se tako tudi naj imenovala : Univerza in ne skupnost</a:t>
            </a:r>
          </a:p>
          <a:p>
            <a:r>
              <a:rPr lang="sl-SI" sz="800" kern="100" dirty="0">
                <a:effectLst/>
                <a:latin typeface="Aptos" panose="020B0004020202020204" pitchFamily="34" charset="0"/>
                <a:ea typeface="Aptos" panose="020B0004020202020204" pitchFamily="34" charset="0"/>
                <a:cs typeface="Times New Roman" panose="02020603050405020304" pitchFamily="18" charset="0"/>
              </a:rPr>
              <a:t>• situacija je prerasla Skupnost</a:t>
            </a:r>
          </a:p>
          <a:p>
            <a:r>
              <a:rPr lang="sl-SI" sz="800" kern="100" dirty="0">
                <a:effectLst/>
                <a:latin typeface="Aptos" panose="020B0004020202020204" pitchFamily="34" charset="0"/>
                <a:ea typeface="Aptos" panose="020B0004020202020204" pitchFamily="34" charset="0"/>
                <a:cs typeface="Times New Roman" panose="02020603050405020304" pitchFamily="18" charset="0"/>
              </a:rPr>
              <a:t>•pri ustanavljanju je bila ideja, skupnost = univerzi,  leta 1974 se je spremenil zakon</a:t>
            </a:r>
          </a:p>
          <a:p>
            <a:r>
              <a:rPr lang="sl-SI" sz="800" kern="100" dirty="0">
                <a:effectLst/>
                <a:latin typeface="Aptos" panose="020B0004020202020204" pitchFamily="34" charset="0"/>
                <a:ea typeface="Aptos" panose="020B0004020202020204" pitchFamily="34" charset="0"/>
                <a:cs typeface="Times New Roman" panose="02020603050405020304" pitchFamily="18" charset="0"/>
              </a:rPr>
              <a:t>•predlog: Skupnost z pristojnostmi, soglasje da Vlada RS, potrebno financiranje, program, nosilci programov, poklicni standardi</a:t>
            </a:r>
          </a:p>
          <a:p>
            <a:r>
              <a:rPr lang="sl-SI" sz="800" kern="100" dirty="0">
                <a:effectLst/>
                <a:latin typeface="Aptos" panose="020B0004020202020204" pitchFamily="34" charset="0"/>
                <a:ea typeface="Aptos" panose="020B0004020202020204" pitchFamily="34" charset="0"/>
                <a:cs typeface="Times New Roman" panose="02020603050405020304" pitchFamily="18" charset="0"/>
              </a:rPr>
              <a:t>•Združiti cilje, skupnost razvija izhodišča višješolskih programov</a:t>
            </a:r>
          </a:p>
          <a:p>
            <a:endParaRPr lang="sl-SI" sz="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Slika 4">
            <a:extLst>
              <a:ext uri="{FF2B5EF4-FFF2-40B4-BE49-F238E27FC236}">
                <a16:creationId xmlns:a16="http://schemas.microsoft.com/office/drawing/2014/main" id="{DE937AD9-DB54-E2B5-D59F-7DEB55993C08}"/>
              </a:ext>
            </a:extLst>
          </p:cNvPr>
          <p:cNvPicPr>
            <a:picLocks noChangeAspect="1"/>
          </p:cNvPicPr>
          <p:nvPr/>
        </p:nvPicPr>
        <p:blipFill>
          <a:blip r:embed="rId6"/>
          <a:stretch>
            <a:fillRect/>
          </a:stretch>
        </p:blipFill>
        <p:spPr>
          <a:xfrm>
            <a:off x="2821783" y="354960"/>
            <a:ext cx="1630473" cy="315258"/>
          </a:xfrm>
          <a:prstGeom prst="rect">
            <a:avLst/>
          </a:prstGeom>
        </p:spPr>
      </p:pic>
      <p:pic>
        <p:nvPicPr>
          <p:cNvPr id="7" name="Slika 6">
            <a:extLst>
              <a:ext uri="{FF2B5EF4-FFF2-40B4-BE49-F238E27FC236}">
                <a16:creationId xmlns:a16="http://schemas.microsoft.com/office/drawing/2014/main" id="{F357A53A-EBAE-A39F-EBFF-6F5B5B8B8C01}"/>
              </a:ext>
            </a:extLst>
          </p:cNvPr>
          <p:cNvPicPr>
            <a:picLocks noChangeAspect="1"/>
          </p:cNvPicPr>
          <p:nvPr/>
        </p:nvPicPr>
        <p:blipFill>
          <a:blip r:embed="rId7"/>
          <a:stretch>
            <a:fillRect/>
          </a:stretch>
        </p:blipFill>
        <p:spPr>
          <a:xfrm>
            <a:off x="4479110" y="291998"/>
            <a:ext cx="1412658" cy="423797"/>
          </a:xfrm>
          <a:prstGeom prst="rect">
            <a:avLst/>
          </a:prstGeom>
        </p:spPr>
      </p:pic>
    </p:spTree>
    <p:extLst>
      <p:ext uri="{BB962C8B-B14F-4D97-AF65-F5344CB8AC3E}">
        <p14:creationId xmlns:p14="http://schemas.microsoft.com/office/powerpoint/2010/main" val="37927590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598B058E-EA10-3E1D-319F-95038DBE7B43}"/>
            </a:ext>
          </a:extLst>
        </p:cNvPr>
        <p:cNvGrpSpPr/>
        <p:nvPr/>
      </p:nvGrpSpPr>
      <p:grpSpPr>
        <a:xfrm>
          <a:off x="0" y="0"/>
          <a:ext cx="0" cy="0"/>
          <a:chOff x="0" y="0"/>
          <a:chExt cx="0" cy="0"/>
        </a:xfrm>
      </p:grpSpPr>
      <p:sp>
        <p:nvSpPr>
          <p:cNvPr id="55" name="Google Shape;55;p13">
            <a:extLst>
              <a:ext uri="{FF2B5EF4-FFF2-40B4-BE49-F238E27FC236}">
                <a16:creationId xmlns:a16="http://schemas.microsoft.com/office/drawing/2014/main" id="{97B35BD8-B939-02AB-9659-DD1F77801703}"/>
              </a:ext>
            </a:extLst>
          </p:cNvPr>
          <p:cNvSpPr txBox="1">
            <a:spLocks noGrp="1"/>
          </p:cNvSpPr>
          <p:nvPr>
            <p:ph type="subTitle" idx="1"/>
          </p:nvPr>
        </p:nvSpPr>
        <p:spPr>
          <a:xfrm>
            <a:off x="253047" y="381187"/>
            <a:ext cx="2359274" cy="429358"/>
          </a:xfrm>
          <a:prstGeom prst="rect">
            <a:avLst/>
          </a:prstGeom>
        </p:spPr>
        <p:txBody>
          <a:bodyPr spcFirstLastPara="1" wrap="square" lIns="91425" tIns="91425" rIns="91425" bIns="91425" anchor="t" anchorCtr="0">
            <a:normAutofit/>
          </a:bodyPr>
          <a:lstStyle/>
          <a:p>
            <a:pPr marL="0" indent="0"/>
            <a:r>
              <a:rPr lang="sl-SI" sz="1400" dirty="0">
                <a:latin typeface="Roboto"/>
                <a:ea typeface="Roboto"/>
                <a:cs typeface="Roboto"/>
                <a:sym typeface="Roboto"/>
              </a:rPr>
              <a:t>13. </a:t>
            </a:r>
            <a:r>
              <a:rPr lang="sl-SI" sz="1200" dirty="0">
                <a:latin typeface="Roboto"/>
                <a:ea typeface="Roboto"/>
                <a:cs typeface="Roboto"/>
                <a:sym typeface="Roboto"/>
              </a:rPr>
              <a:t>november</a:t>
            </a:r>
            <a:r>
              <a:rPr lang="sl-SI" sz="1400" dirty="0">
                <a:latin typeface="Roboto"/>
                <a:ea typeface="Roboto"/>
                <a:cs typeface="Roboto"/>
                <a:sym typeface="Roboto"/>
              </a:rPr>
              <a:t> 2024</a:t>
            </a:r>
          </a:p>
        </p:txBody>
      </p:sp>
      <p:pic>
        <p:nvPicPr>
          <p:cNvPr id="56" name="Google Shape;56;p13">
            <a:extLst>
              <a:ext uri="{FF2B5EF4-FFF2-40B4-BE49-F238E27FC236}">
                <a16:creationId xmlns:a16="http://schemas.microsoft.com/office/drawing/2014/main" id="{D5A2191A-F270-4170-EA9C-9475A01E28F9}"/>
              </a:ext>
            </a:extLst>
          </p:cNvPr>
          <p:cNvPicPr preferRelativeResize="0"/>
          <p:nvPr/>
        </p:nvPicPr>
        <p:blipFill>
          <a:blip r:embed="rId3">
            <a:alphaModFix/>
          </a:blip>
          <a:stretch>
            <a:fillRect/>
          </a:stretch>
        </p:blipFill>
        <p:spPr>
          <a:xfrm>
            <a:off x="5826650" y="0"/>
            <a:ext cx="3317351" cy="2381525"/>
          </a:xfrm>
          <a:prstGeom prst="rect">
            <a:avLst/>
          </a:prstGeom>
          <a:noFill/>
          <a:ln>
            <a:noFill/>
          </a:ln>
        </p:spPr>
      </p:pic>
      <p:pic>
        <p:nvPicPr>
          <p:cNvPr id="57" name="Google Shape;57;p13">
            <a:extLst>
              <a:ext uri="{FF2B5EF4-FFF2-40B4-BE49-F238E27FC236}">
                <a16:creationId xmlns:a16="http://schemas.microsoft.com/office/drawing/2014/main" id="{61AD6480-75A6-31F2-6DE0-57B84982F107}"/>
              </a:ext>
            </a:extLst>
          </p:cNvPr>
          <p:cNvPicPr preferRelativeResize="0"/>
          <p:nvPr/>
        </p:nvPicPr>
        <p:blipFill>
          <a:blip r:embed="rId4">
            <a:alphaModFix/>
          </a:blip>
          <a:stretch>
            <a:fillRect/>
          </a:stretch>
        </p:blipFill>
        <p:spPr>
          <a:xfrm>
            <a:off x="8103220" y="4572000"/>
            <a:ext cx="729081" cy="354949"/>
          </a:xfrm>
          <a:prstGeom prst="rect">
            <a:avLst/>
          </a:prstGeom>
          <a:noFill/>
          <a:ln>
            <a:noFill/>
          </a:ln>
        </p:spPr>
      </p:pic>
      <p:pic>
        <p:nvPicPr>
          <p:cNvPr id="6" name="Slika 5" descr="Slika, ki vsebuje besede besedilo, pisava, posnetek zaslona, logotip&#10;&#10;Opis je samodejno ustvarjen">
            <a:extLst>
              <a:ext uri="{FF2B5EF4-FFF2-40B4-BE49-F238E27FC236}">
                <a16:creationId xmlns:a16="http://schemas.microsoft.com/office/drawing/2014/main" id="{A42224DF-2845-64A5-F2EA-E38CE3EB70A7}"/>
              </a:ext>
            </a:extLst>
          </p:cNvPr>
          <p:cNvPicPr>
            <a:picLocks noChangeAspect="1"/>
          </p:cNvPicPr>
          <p:nvPr/>
        </p:nvPicPr>
        <p:blipFill>
          <a:blip r:embed="rId5"/>
          <a:stretch>
            <a:fillRect/>
          </a:stretch>
        </p:blipFill>
        <p:spPr>
          <a:xfrm>
            <a:off x="5364942" y="4464148"/>
            <a:ext cx="2738278" cy="570651"/>
          </a:xfrm>
          <a:prstGeom prst="rect">
            <a:avLst/>
          </a:prstGeom>
        </p:spPr>
      </p:pic>
      <p:sp>
        <p:nvSpPr>
          <p:cNvPr id="3" name="PoljeZBesedilom 2">
            <a:extLst>
              <a:ext uri="{FF2B5EF4-FFF2-40B4-BE49-F238E27FC236}">
                <a16:creationId xmlns:a16="http://schemas.microsoft.com/office/drawing/2014/main" id="{008B2BA1-758F-D1E0-EF1E-A721B58FFF92}"/>
              </a:ext>
            </a:extLst>
          </p:cNvPr>
          <p:cNvSpPr txBox="1"/>
          <p:nvPr/>
        </p:nvSpPr>
        <p:spPr>
          <a:xfrm>
            <a:off x="0" y="820469"/>
            <a:ext cx="7495337" cy="4165051"/>
          </a:xfrm>
          <a:prstGeom prst="rect">
            <a:avLst/>
          </a:prstGeom>
          <a:noFill/>
        </p:spPr>
        <p:txBody>
          <a:bodyPr wrap="square" rtlCol="0">
            <a:spAutoFit/>
          </a:bodyPr>
          <a:lstStyle/>
          <a:p>
            <a:pPr>
              <a:lnSpc>
                <a:spcPts val="2000"/>
              </a:lnSpc>
            </a:pPr>
            <a:r>
              <a:rPr lang="sl-SI" sz="1800" kern="100" dirty="0">
                <a:effectLst/>
                <a:latin typeface="Aptos" panose="020B0004020202020204" pitchFamily="34" charset="0"/>
                <a:ea typeface="Aptos" panose="020B0004020202020204" pitchFamily="34" charset="0"/>
                <a:cs typeface="Times New Roman" panose="02020603050405020304" pitchFamily="18" charset="0"/>
              </a:rPr>
              <a:t>2. sklop:</a:t>
            </a:r>
          </a:p>
          <a:p>
            <a:pPr>
              <a:lnSpc>
                <a:spcPts val="2000"/>
              </a:lnSpc>
            </a:pPr>
            <a:r>
              <a:rPr lang="sl-SI" sz="1800" kern="100" dirty="0">
                <a:effectLst/>
                <a:latin typeface="Aptos" panose="020B0004020202020204" pitchFamily="34" charset="0"/>
                <a:ea typeface="Aptos" panose="020B0004020202020204" pitchFamily="34" charset="0"/>
                <a:cs typeface="Times New Roman" panose="02020603050405020304" pitchFamily="18" charset="0"/>
              </a:rPr>
              <a:t>Organizacija študijskega dela, praktično izobraževanje (50. člen ZVSI)</a:t>
            </a:r>
          </a:p>
          <a:p>
            <a:pPr>
              <a:lnSpc>
                <a:spcPts val="2000"/>
              </a:lnSpc>
            </a:pPr>
            <a:endParaRPr lang="sl-SI" sz="900" u="sng" dirty="0"/>
          </a:p>
          <a:p>
            <a:pPr marL="342900" lvl="0" indent="-342900">
              <a:lnSpc>
                <a:spcPct val="115000"/>
              </a:lnSpc>
              <a:spcAft>
                <a:spcPts val="800"/>
              </a:spcAft>
              <a:buFont typeface="+mj-lt"/>
              <a:buAutoNum type="arabicPeriod"/>
              <a:tabLst>
                <a:tab pos="457200" algn="l"/>
              </a:tabLst>
            </a:pPr>
            <a:r>
              <a:rPr lang="sl-SI" sz="900" kern="100" dirty="0">
                <a:effectLst/>
                <a:latin typeface="Aptos" panose="020B0004020202020204" pitchFamily="34" charset="0"/>
                <a:ea typeface="Aptos" panose="020B0004020202020204" pitchFamily="34" charset="0"/>
                <a:cs typeface="Times New Roman" panose="02020603050405020304" pitchFamily="18" charset="0"/>
              </a:rPr>
              <a:t>Organizacija praktičnega izobraževanja poteka učinkovito v enem ali več podjetjih, pri čemer je potrebno ohraniti avtonomijo šol.</a:t>
            </a:r>
          </a:p>
          <a:p>
            <a:pPr marL="342900" lvl="0" indent="-342900">
              <a:lnSpc>
                <a:spcPct val="115000"/>
              </a:lnSpc>
              <a:spcAft>
                <a:spcPts val="800"/>
              </a:spcAft>
              <a:buFont typeface="+mj-lt"/>
              <a:buAutoNum type="arabicPeriod"/>
              <a:tabLst>
                <a:tab pos="457200" algn="l"/>
              </a:tabLst>
            </a:pPr>
            <a:r>
              <a:rPr lang="sl-SI" sz="900" kern="100" dirty="0">
                <a:effectLst/>
                <a:latin typeface="Aptos" panose="020B0004020202020204" pitchFamily="34" charset="0"/>
                <a:ea typeface="Aptos" panose="020B0004020202020204" pitchFamily="34" charset="0"/>
                <a:cs typeface="Times New Roman" panose="02020603050405020304" pitchFamily="18" charset="0"/>
              </a:rPr>
              <a:t>Za uspešno izvajanje praktičnega izobraževanja ni potrebna objava javnega pooblastila ali vzpostavitev registra delodajalcev.</a:t>
            </a:r>
          </a:p>
          <a:p>
            <a:pPr marL="342900" lvl="0" indent="-342900">
              <a:lnSpc>
                <a:spcPct val="115000"/>
              </a:lnSpc>
              <a:spcAft>
                <a:spcPts val="800"/>
              </a:spcAft>
              <a:buFont typeface="+mj-lt"/>
              <a:buAutoNum type="arabicPeriod"/>
              <a:tabLst>
                <a:tab pos="457200" algn="l"/>
              </a:tabLst>
            </a:pPr>
            <a:r>
              <a:rPr lang="sl-SI" sz="900" kern="100" dirty="0">
                <a:effectLst/>
                <a:latin typeface="Aptos" panose="020B0004020202020204" pitchFamily="34" charset="0"/>
                <a:ea typeface="Aptos" panose="020B0004020202020204" pitchFamily="34" charset="0"/>
                <a:cs typeface="Times New Roman" panose="02020603050405020304" pitchFamily="18" charset="0"/>
              </a:rPr>
              <a:t>Organizator PRI, kot ključna oseba v celotnem procesu, preverja materialne in izobrazbene pogoje ter zagotavlja standarde kakovosti.</a:t>
            </a:r>
          </a:p>
          <a:p>
            <a:pPr marL="342900" lvl="0" indent="-342900">
              <a:lnSpc>
                <a:spcPct val="115000"/>
              </a:lnSpc>
              <a:spcAft>
                <a:spcPts val="800"/>
              </a:spcAft>
              <a:buFont typeface="+mj-lt"/>
              <a:buAutoNum type="arabicPeriod"/>
              <a:tabLst>
                <a:tab pos="457200" algn="l"/>
              </a:tabLst>
            </a:pPr>
            <a:r>
              <a:rPr lang="sl-SI" sz="900" b="1" kern="100" dirty="0">
                <a:effectLst/>
                <a:latin typeface="Aptos" panose="020B0004020202020204" pitchFamily="34" charset="0"/>
                <a:ea typeface="Aptos" panose="020B0004020202020204" pitchFamily="34" charset="0"/>
                <a:cs typeface="Times New Roman" panose="02020603050405020304" pitchFamily="18" charset="0"/>
              </a:rPr>
              <a:t>Izboljšanje usposabljanja mentorjev in organizatorjev PRI</a:t>
            </a:r>
            <a:r>
              <a:rPr lang="sl-SI" sz="900" kern="100" dirty="0">
                <a:effectLst/>
                <a:latin typeface="Aptos" panose="020B0004020202020204" pitchFamily="34" charset="0"/>
                <a:ea typeface="Aptos" panose="020B0004020202020204" pitchFamily="34" charset="0"/>
                <a:cs typeface="Times New Roman" panose="02020603050405020304" pitchFamily="18" charset="0"/>
              </a:rPr>
              <a:t>: Poudarek na prenosu znanj iz teorije v prakso in na oblikovanju programov praktičnega izobraževanja. Pomembna je tudi okrepitev komunikacije med mentorji, organizatorji in predavatelji.</a:t>
            </a:r>
          </a:p>
          <a:p>
            <a:pPr marL="342900" lvl="0" indent="-342900">
              <a:lnSpc>
                <a:spcPct val="115000"/>
              </a:lnSpc>
              <a:spcAft>
                <a:spcPts val="800"/>
              </a:spcAft>
              <a:buFont typeface="+mj-lt"/>
              <a:buAutoNum type="arabicPeriod"/>
              <a:tabLst>
                <a:tab pos="457200" algn="l"/>
              </a:tabLst>
            </a:pPr>
            <a:r>
              <a:rPr lang="sl-SI" sz="900" b="1" kern="100" dirty="0">
                <a:effectLst/>
                <a:latin typeface="Aptos" panose="020B0004020202020204" pitchFamily="34" charset="0"/>
                <a:ea typeface="Aptos" panose="020B0004020202020204" pitchFamily="34" charset="0"/>
                <a:cs typeface="Times New Roman" panose="02020603050405020304" pitchFamily="18" charset="0"/>
              </a:rPr>
              <a:t>Razmislek o razlikah med panogami</a:t>
            </a:r>
            <a:r>
              <a:rPr lang="sl-SI" sz="900" kern="100" dirty="0">
                <a:effectLst/>
                <a:latin typeface="Aptos" panose="020B0004020202020204" pitchFamily="34" charset="0"/>
                <a:ea typeface="Aptos" panose="020B0004020202020204" pitchFamily="34" charset="0"/>
                <a:cs typeface="Times New Roman" panose="02020603050405020304" pitchFamily="18" charset="0"/>
              </a:rPr>
              <a:t>: Upoštevanje specifičnih potreb posameznih panog pri organizaciji praktičnega izobraževanja in izobraževanja mentorjev.</a:t>
            </a:r>
          </a:p>
          <a:p>
            <a:pPr marL="342900" lvl="0" indent="-342900">
              <a:lnSpc>
                <a:spcPct val="115000"/>
              </a:lnSpc>
              <a:spcAft>
                <a:spcPts val="800"/>
              </a:spcAft>
              <a:buFont typeface="+mj-lt"/>
              <a:buAutoNum type="arabicPeriod"/>
              <a:tabLst>
                <a:tab pos="457200" algn="l"/>
              </a:tabLst>
            </a:pPr>
            <a:r>
              <a:rPr lang="sl-SI" sz="900" b="1" kern="100" dirty="0">
                <a:effectLst/>
                <a:latin typeface="Aptos" panose="020B0004020202020204" pitchFamily="34" charset="0"/>
                <a:ea typeface="Aptos" panose="020B0004020202020204" pitchFamily="34" charset="0"/>
                <a:cs typeface="Times New Roman" panose="02020603050405020304" pitchFamily="18" charset="0"/>
              </a:rPr>
              <a:t>Dobra praksa – priprava dispozicije diplomske naloge</a:t>
            </a:r>
            <a:r>
              <a:rPr lang="sl-SI" sz="900" kern="100" dirty="0">
                <a:effectLst/>
                <a:latin typeface="Aptos" panose="020B0004020202020204" pitchFamily="34" charset="0"/>
                <a:ea typeface="Aptos" panose="020B0004020202020204" pitchFamily="34" charset="0"/>
                <a:cs typeface="Times New Roman" panose="02020603050405020304" pitchFamily="18" charset="0"/>
              </a:rPr>
              <a:t>: V zadnjem letniku se v okviru praktičnega izobraževanja pripravi dispozicija diplomske naloge, kar študentom omogoča boljše povezovanje teorije s prakso.</a:t>
            </a:r>
          </a:p>
          <a:p>
            <a:pPr marL="342900" lvl="0" indent="-342900">
              <a:lnSpc>
                <a:spcPct val="115000"/>
              </a:lnSpc>
              <a:spcAft>
                <a:spcPts val="800"/>
              </a:spcAft>
              <a:buFont typeface="+mj-lt"/>
              <a:buAutoNum type="arabicPeriod"/>
              <a:tabLst>
                <a:tab pos="457200" algn="l"/>
              </a:tabLst>
            </a:pPr>
            <a:r>
              <a:rPr lang="sl-SI" sz="900" b="1" kern="100" dirty="0">
                <a:effectLst/>
                <a:latin typeface="Aptos" panose="020B0004020202020204" pitchFamily="34" charset="0"/>
                <a:ea typeface="Aptos" panose="020B0004020202020204" pitchFamily="34" charset="0"/>
                <a:cs typeface="Times New Roman" panose="02020603050405020304" pitchFamily="18" charset="0"/>
              </a:rPr>
              <a:t>Podpora študentom s posebnimi potrebami</a:t>
            </a:r>
            <a:r>
              <a:rPr lang="sl-SI" sz="900" kern="100" dirty="0">
                <a:effectLst/>
                <a:latin typeface="Aptos" panose="020B0004020202020204" pitchFamily="34" charset="0"/>
                <a:ea typeface="Aptos" panose="020B0004020202020204" pitchFamily="34" charset="0"/>
                <a:cs typeface="Times New Roman" panose="02020603050405020304" pitchFamily="18" charset="0"/>
              </a:rPr>
              <a:t>: Praktično izobraževanje je lahko zanje izziv, zato je potrebno okrepiti motivacijo mentorjev in delodajalcev za vključitev teh študentov.</a:t>
            </a:r>
          </a:p>
          <a:p>
            <a:pPr marL="342900" lvl="0" indent="-342900">
              <a:lnSpc>
                <a:spcPct val="115000"/>
              </a:lnSpc>
              <a:spcAft>
                <a:spcPts val="800"/>
              </a:spcAft>
              <a:buFont typeface="+mj-lt"/>
              <a:buAutoNum type="arabicPeriod"/>
              <a:tabLst>
                <a:tab pos="457200" algn="l"/>
              </a:tabLst>
            </a:pPr>
            <a:r>
              <a:rPr lang="sl-SI" sz="900" kern="100" dirty="0">
                <a:effectLst/>
                <a:latin typeface="Aptos" panose="020B0004020202020204" pitchFamily="34" charset="0"/>
                <a:ea typeface="Aptos" panose="020B0004020202020204" pitchFamily="34" charset="0"/>
                <a:cs typeface="Times New Roman" panose="02020603050405020304" pitchFamily="18" charset="0"/>
              </a:rPr>
              <a:t>CPI naj organizira redna srečanja za organizatorje PRI ter dodatna izobraževalna srečanja za mentorje.</a:t>
            </a:r>
          </a:p>
          <a:p>
            <a:pPr marL="342900" lvl="0" indent="-342900">
              <a:lnSpc>
                <a:spcPct val="115000"/>
              </a:lnSpc>
              <a:spcAft>
                <a:spcPts val="800"/>
              </a:spcAft>
              <a:buFont typeface="+mj-lt"/>
              <a:buAutoNum type="arabicPeriod"/>
              <a:tabLst>
                <a:tab pos="457200" algn="l"/>
              </a:tabLst>
            </a:pPr>
            <a:r>
              <a:rPr lang="sl-SI" sz="900" kern="100" dirty="0">
                <a:effectLst/>
                <a:latin typeface="Aptos" panose="020B0004020202020204" pitchFamily="34" charset="0"/>
                <a:ea typeface="Aptos" panose="020B0004020202020204" pitchFamily="34" charset="0"/>
                <a:cs typeface="Times New Roman" panose="02020603050405020304" pitchFamily="18" charset="0"/>
              </a:rPr>
              <a:t>Vzpostaviti je potrebno jasne standarde za usposobljenost predavateljev, ki sodelujejo v procesu praktičnega izobraževanja, da se zagotovi visoka raven kakovosti izobraževanja.</a:t>
            </a:r>
          </a:p>
          <a:p>
            <a:pPr marL="342900" lvl="0" indent="-342900">
              <a:lnSpc>
                <a:spcPct val="115000"/>
              </a:lnSpc>
              <a:spcAft>
                <a:spcPts val="800"/>
              </a:spcAft>
              <a:buFont typeface="+mj-lt"/>
              <a:buAutoNum type="arabicPeriod"/>
              <a:tabLst>
                <a:tab pos="457200" algn="l"/>
              </a:tabLst>
            </a:pPr>
            <a:r>
              <a:rPr lang="sl-SI" sz="900" kern="100" dirty="0">
                <a:effectLst/>
                <a:latin typeface="Aptos" panose="020B0004020202020204" pitchFamily="34" charset="0"/>
                <a:ea typeface="Aptos" panose="020B0004020202020204" pitchFamily="34" charset="0"/>
                <a:cs typeface="Times New Roman" panose="02020603050405020304" pitchFamily="18" charset="0"/>
              </a:rPr>
              <a:t>Ključne besede: usposabljanje, sodelovanje, poenotenje in prenos informacij</a:t>
            </a:r>
            <a:endParaRPr lang="sl-SI" sz="900" dirty="0"/>
          </a:p>
        </p:txBody>
      </p:sp>
      <p:pic>
        <p:nvPicPr>
          <p:cNvPr id="5" name="Slika 4">
            <a:extLst>
              <a:ext uri="{FF2B5EF4-FFF2-40B4-BE49-F238E27FC236}">
                <a16:creationId xmlns:a16="http://schemas.microsoft.com/office/drawing/2014/main" id="{2321C4F0-2377-6D75-7BA0-0AC5FE4EAB91}"/>
              </a:ext>
            </a:extLst>
          </p:cNvPr>
          <p:cNvPicPr>
            <a:picLocks noChangeAspect="1"/>
          </p:cNvPicPr>
          <p:nvPr/>
        </p:nvPicPr>
        <p:blipFill>
          <a:blip r:embed="rId6"/>
          <a:stretch>
            <a:fillRect/>
          </a:stretch>
        </p:blipFill>
        <p:spPr>
          <a:xfrm>
            <a:off x="2821783" y="354960"/>
            <a:ext cx="1630473" cy="315258"/>
          </a:xfrm>
          <a:prstGeom prst="rect">
            <a:avLst/>
          </a:prstGeom>
        </p:spPr>
      </p:pic>
      <p:pic>
        <p:nvPicPr>
          <p:cNvPr id="7" name="Slika 6">
            <a:extLst>
              <a:ext uri="{FF2B5EF4-FFF2-40B4-BE49-F238E27FC236}">
                <a16:creationId xmlns:a16="http://schemas.microsoft.com/office/drawing/2014/main" id="{D6EB5E65-B453-F0FA-5EC9-6BFA8A3A0F85}"/>
              </a:ext>
            </a:extLst>
          </p:cNvPr>
          <p:cNvPicPr>
            <a:picLocks noChangeAspect="1"/>
          </p:cNvPicPr>
          <p:nvPr/>
        </p:nvPicPr>
        <p:blipFill>
          <a:blip r:embed="rId7"/>
          <a:stretch>
            <a:fillRect/>
          </a:stretch>
        </p:blipFill>
        <p:spPr>
          <a:xfrm>
            <a:off x="4479110" y="291998"/>
            <a:ext cx="1412658" cy="423797"/>
          </a:xfrm>
          <a:prstGeom prst="rect">
            <a:avLst/>
          </a:prstGeom>
        </p:spPr>
      </p:pic>
    </p:spTree>
    <p:extLst>
      <p:ext uri="{BB962C8B-B14F-4D97-AF65-F5344CB8AC3E}">
        <p14:creationId xmlns:p14="http://schemas.microsoft.com/office/powerpoint/2010/main" val="1086457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pic>
        <p:nvPicPr>
          <p:cNvPr id="6" name="Instrumentalni-zvocni-posnetek-Zdravljice">
            <a:hlinkClick r:id="" action="ppaction://media"/>
            <a:extLst>
              <a:ext uri="{FF2B5EF4-FFF2-40B4-BE49-F238E27FC236}">
                <a16:creationId xmlns:a16="http://schemas.microsoft.com/office/drawing/2014/main" id="{93F84A03-67BD-56FE-5C32-ADF2975B0CA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641676" y="4673600"/>
            <a:ext cx="313064" cy="313064"/>
          </a:xfrm>
          <a:prstGeom prst="rect">
            <a:avLst/>
          </a:prstGeom>
        </p:spPr>
      </p:pic>
      <p:pic>
        <p:nvPicPr>
          <p:cNvPr id="62" name="Google Shape;62;p14"/>
          <p:cNvPicPr preferRelativeResize="0"/>
          <p:nvPr/>
        </p:nvPicPr>
        <p:blipFill>
          <a:blip r:embed="rId6">
            <a:alphaModFix/>
          </a:blip>
          <a:stretch>
            <a:fillRect/>
          </a:stretch>
        </p:blipFill>
        <p:spPr>
          <a:xfrm>
            <a:off x="3568878" y="-124734"/>
            <a:ext cx="5575122" cy="5143500"/>
          </a:xfrm>
          <a:prstGeom prst="rect">
            <a:avLst/>
          </a:prstGeom>
          <a:noFill/>
          <a:ln>
            <a:noFill/>
          </a:ln>
        </p:spPr>
      </p:pic>
      <p:sp>
        <p:nvSpPr>
          <p:cNvPr id="64" name="Google Shape;64;p14"/>
          <p:cNvSpPr txBox="1">
            <a:spLocks noGrp="1"/>
          </p:cNvSpPr>
          <p:nvPr>
            <p:ph type="subTitle" idx="1"/>
          </p:nvPr>
        </p:nvSpPr>
        <p:spPr>
          <a:xfrm>
            <a:off x="436779" y="1243986"/>
            <a:ext cx="4773628" cy="2798243"/>
          </a:xfrm>
          <a:prstGeom prst="rect">
            <a:avLst/>
          </a:prstGeom>
        </p:spPr>
        <p:txBody>
          <a:bodyPr spcFirstLastPara="1" wrap="square" lIns="91425" tIns="91425" rIns="91425" bIns="91425" anchor="t" anchorCtr="0">
            <a:noAutofit/>
          </a:bodyPr>
          <a:lstStyle/>
          <a:p>
            <a:pPr marL="457200" lvl="1" indent="0" algn="l"/>
            <a:r>
              <a:rPr lang="sl-SI" sz="3200" b="1" spc="300" dirty="0">
                <a:solidFill>
                  <a:schemeClr val="bg2">
                    <a:lumMod val="50000"/>
                  </a:schemeClr>
                </a:solidFill>
                <a:latin typeface="Roboto" pitchFamily="2" charset="0"/>
                <a:ea typeface="Roboto" pitchFamily="2" charset="0"/>
                <a:cs typeface="Roboto"/>
                <a:sym typeface="Roboto"/>
              </a:rPr>
              <a:t>3.letni </a:t>
            </a:r>
          </a:p>
          <a:p>
            <a:pPr marL="457200" lvl="1" indent="0" algn="l"/>
            <a:r>
              <a:rPr lang="sl-SI" sz="3200" b="1" spc="300" dirty="0">
                <a:solidFill>
                  <a:schemeClr val="bg2">
                    <a:lumMod val="50000"/>
                  </a:schemeClr>
                </a:solidFill>
                <a:latin typeface="Roboto" pitchFamily="2" charset="0"/>
                <a:ea typeface="Roboto" pitchFamily="2" charset="0"/>
                <a:cs typeface="Roboto"/>
                <a:sym typeface="Roboto"/>
              </a:rPr>
              <a:t>posvet </a:t>
            </a:r>
          </a:p>
          <a:p>
            <a:pPr marL="457200" lvl="1" indent="0" algn="l"/>
            <a:r>
              <a:rPr lang="sl-SI" sz="3200" b="1" spc="300" dirty="0">
                <a:solidFill>
                  <a:schemeClr val="bg2">
                    <a:lumMod val="50000"/>
                  </a:schemeClr>
                </a:solidFill>
                <a:latin typeface="Roboto" pitchFamily="2" charset="0"/>
                <a:ea typeface="Roboto" pitchFamily="2" charset="0"/>
                <a:cs typeface="Roboto"/>
                <a:sym typeface="Roboto"/>
              </a:rPr>
              <a:t>o višjem </a:t>
            </a:r>
          </a:p>
          <a:p>
            <a:pPr marL="457200" lvl="1" indent="0" algn="l"/>
            <a:r>
              <a:rPr lang="sl-SI" sz="3200" b="1" spc="300" dirty="0">
                <a:solidFill>
                  <a:schemeClr val="bg2">
                    <a:lumMod val="50000"/>
                  </a:schemeClr>
                </a:solidFill>
                <a:latin typeface="Roboto" pitchFamily="2" charset="0"/>
                <a:ea typeface="Roboto" pitchFamily="2" charset="0"/>
                <a:cs typeface="Roboto"/>
                <a:sym typeface="Roboto"/>
              </a:rPr>
              <a:t>strokovnem izobraževanju</a:t>
            </a:r>
            <a:endParaRPr sz="3200" b="1" spc="300" dirty="0">
              <a:solidFill>
                <a:schemeClr val="bg2">
                  <a:lumMod val="50000"/>
                </a:schemeClr>
              </a:solidFill>
              <a:latin typeface="Roboto" pitchFamily="2" charset="0"/>
              <a:ea typeface="Roboto" pitchFamily="2" charset="0"/>
              <a:cs typeface="Roboto"/>
              <a:sym typeface="Roboto"/>
            </a:endParaRPr>
          </a:p>
        </p:txBody>
      </p:sp>
      <p:sp>
        <p:nvSpPr>
          <p:cNvPr id="65" name="Google Shape;65;p14"/>
          <p:cNvSpPr/>
          <p:nvPr/>
        </p:nvSpPr>
        <p:spPr>
          <a:xfrm>
            <a:off x="7676700" y="4137538"/>
            <a:ext cx="1467300" cy="967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Slika 1" descr="Slika, ki vsebuje besede besedilo, pisava, posnetek zaslona, logotip&#10;&#10;Opis je samodejno ustvarjen">
            <a:extLst>
              <a:ext uri="{FF2B5EF4-FFF2-40B4-BE49-F238E27FC236}">
                <a16:creationId xmlns:a16="http://schemas.microsoft.com/office/drawing/2014/main" id="{F334BD57-2407-9B67-C4AD-CA15E7E670FE}"/>
              </a:ext>
            </a:extLst>
          </p:cNvPr>
          <p:cNvPicPr>
            <a:picLocks noChangeAspect="1"/>
          </p:cNvPicPr>
          <p:nvPr/>
        </p:nvPicPr>
        <p:blipFill>
          <a:blip r:embed="rId7"/>
          <a:stretch>
            <a:fillRect/>
          </a:stretch>
        </p:blipFill>
        <p:spPr>
          <a:xfrm>
            <a:off x="0" y="4499301"/>
            <a:ext cx="2729332" cy="551293"/>
          </a:xfrm>
          <a:prstGeom prst="rect">
            <a:avLst/>
          </a:prstGeom>
        </p:spPr>
      </p:pic>
      <p:pic>
        <p:nvPicPr>
          <p:cNvPr id="3" name="Google Shape;81;p16">
            <a:extLst>
              <a:ext uri="{FF2B5EF4-FFF2-40B4-BE49-F238E27FC236}">
                <a16:creationId xmlns:a16="http://schemas.microsoft.com/office/drawing/2014/main" id="{5E80ED85-A98A-D7BE-7FE6-56F47F0049EB}"/>
              </a:ext>
            </a:extLst>
          </p:cNvPr>
          <p:cNvPicPr preferRelativeResize="0"/>
          <p:nvPr/>
        </p:nvPicPr>
        <p:blipFill>
          <a:blip r:embed="rId8">
            <a:alphaModFix/>
          </a:blip>
          <a:stretch>
            <a:fillRect/>
          </a:stretch>
        </p:blipFill>
        <p:spPr>
          <a:xfrm>
            <a:off x="7976009" y="4531131"/>
            <a:ext cx="990601" cy="487635"/>
          </a:xfrm>
          <a:prstGeom prst="rect">
            <a:avLst/>
          </a:prstGeom>
          <a:noFill/>
          <a:ln>
            <a:noFill/>
          </a:ln>
        </p:spPr>
      </p:pic>
      <p:sp>
        <p:nvSpPr>
          <p:cNvPr id="4" name="Google Shape;55;p13">
            <a:extLst>
              <a:ext uri="{FF2B5EF4-FFF2-40B4-BE49-F238E27FC236}">
                <a16:creationId xmlns:a16="http://schemas.microsoft.com/office/drawing/2014/main" id="{65D84F25-E1E0-AF07-3BAD-39465945C6A0}"/>
              </a:ext>
            </a:extLst>
          </p:cNvPr>
          <p:cNvSpPr txBox="1">
            <a:spLocks/>
          </p:cNvSpPr>
          <p:nvPr/>
        </p:nvSpPr>
        <p:spPr>
          <a:xfrm>
            <a:off x="253047" y="381187"/>
            <a:ext cx="2359274" cy="429358"/>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L="914400" marR="0" lvl="1"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L="1371600" marR="0" lvl="2"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L="1828800" marR="0" lvl="3"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L="2286000" marR="0" lvl="4"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L="2743200" marR="0" lvl="5"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L="3200400" marR="0" lvl="6"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L="3657600" marR="0" lvl="7"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L="4114800" marR="0" lvl="8"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pPr marL="0" indent="0"/>
            <a:r>
              <a:rPr lang="sl-SI" sz="1600" dirty="0">
                <a:latin typeface="Roboto"/>
                <a:ea typeface="Roboto"/>
                <a:cs typeface="Roboto"/>
                <a:sym typeface="Roboto"/>
              </a:rPr>
              <a:t>13. </a:t>
            </a:r>
            <a:r>
              <a:rPr lang="sl-SI" sz="1400" dirty="0">
                <a:latin typeface="Roboto"/>
                <a:ea typeface="Roboto"/>
                <a:cs typeface="Roboto"/>
                <a:sym typeface="Roboto"/>
              </a:rPr>
              <a:t>november</a:t>
            </a:r>
            <a:r>
              <a:rPr lang="sl-SI" sz="1600" dirty="0">
                <a:latin typeface="Roboto"/>
                <a:ea typeface="Roboto"/>
                <a:cs typeface="Roboto"/>
                <a:sym typeface="Roboto"/>
              </a:rPr>
              <a:t> 2024</a:t>
            </a:r>
          </a:p>
        </p:txBody>
      </p:sp>
    </p:spTree>
    <p:extLst>
      <p:ext uri="{BB962C8B-B14F-4D97-AF65-F5344CB8AC3E}">
        <p14:creationId xmlns:p14="http://schemas.microsoft.com/office/powerpoint/2010/main" val="2918133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21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1881A2D1-258D-FBB3-D7FC-0C7ED2B62B6D}"/>
            </a:ext>
          </a:extLst>
        </p:cNvPr>
        <p:cNvGrpSpPr/>
        <p:nvPr/>
      </p:nvGrpSpPr>
      <p:grpSpPr>
        <a:xfrm>
          <a:off x="0" y="0"/>
          <a:ext cx="0" cy="0"/>
          <a:chOff x="0" y="0"/>
          <a:chExt cx="0" cy="0"/>
        </a:xfrm>
      </p:grpSpPr>
      <p:sp>
        <p:nvSpPr>
          <p:cNvPr id="55" name="Google Shape;55;p13">
            <a:extLst>
              <a:ext uri="{FF2B5EF4-FFF2-40B4-BE49-F238E27FC236}">
                <a16:creationId xmlns:a16="http://schemas.microsoft.com/office/drawing/2014/main" id="{8E023053-B00E-D789-B762-C5CB13A02EA2}"/>
              </a:ext>
            </a:extLst>
          </p:cNvPr>
          <p:cNvSpPr txBox="1">
            <a:spLocks noGrp="1"/>
          </p:cNvSpPr>
          <p:nvPr>
            <p:ph type="subTitle" idx="1"/>
          </p:nvPr>
        </p:nvSpPr>
        <p:spPr>
          <a:xfrm>
            <a:off x="253047" y="381187"/>
            <a:ext cx="2359274" cy="429358"/>
          </a:xfrm>
          <a:prstGeom prst="rect">
            <a:avLst/>
          </a:prstGeom>
        </p:spPr>
        <p:txBody>
          <a:bodyPr spcFirstLastPara="1" wrap="square" lIns="91425" tIns="91425" rIns="91425" bIns="91425" anchor="t" anchorCtr="0">
            <a:normAutofit/>
          </a:bodyPr>
          <a:lstStyle/>
          <a:p>
            <a:pPr marL="0" indent="0"/>
            <a:r>
              <a:rPr lang="sl-SI" sz="1400" dirty="0">
                <a:latin typeface="Roboto"/>
                <a:ea typeface="Roboto"/>
                <a:cs typeface="Roboto"/>
                <a:sym typeface="Roboto"/>
              </a:rPr>
              <a:t>13. </a:t>
            </a:r>
            <a:r>
              <a:rPr lang="sl-SI" sz="1200" dirty="0">
                <a:latin typeface="Roboto"/>
                <a:ea typeface="Roboto"/>
                <a:cs typeface="Roboto"/>
                <a:sym typeface="Roboto"/>
              </a:rPr>
              <a:t>november</a:t>
            </a:r>
            <a:r>
              <a:rPr lang="sl-SI" sz="1400" dirty="0">
                <a:latin typeface="Roboto"/>
                <a:ea typeface="Roboto"/>
                <a:cs typeface="Roboto"/>
                <a:sym typeface="Roboto"/>
              </a:rPr>
              <a:t> 2024</a:t>
            </a:r>
          </a:p>
        </p:txBody>
      </p:sp>
      <p:pic>
        <p:nvPicPr>
          <p:cNvPr id="56" name="Google Shape;56;p13">
            <a:extLst>
              <a:ext uri="{FF2B5EF4-FFF2-40B4-BE49-F238E27FC236}">
                <a16:creationId xmlns:a16="http://schemas.microsoft.com/office/drawing/2014/main" id="{0BB6C603-538E-BA17-5DB2-52B41E2FDBDF}"/>
              </a:ext>
            </a:extLst>
          </p:cNvPr>
          <p:cNvPicPr preferRelativeResize="0"/>
          <p:nvPr/>
        </p:nvPicPr>
        <p:blipFill>
          <a:blip r:embed="rId3">
            <a:alphaModFix/>
          </a:blip>
          <a:stretch>
            <a:fillRect/>
          </a:stretch>
        </p:blipFill>
        <p:spPr>
          <a:xfrm>
            <a:off x="5826650" y="0"/>
            <a:ext cx="3317351" cy="2381525"/>
          </a:xfrm>
          <a:prstGeom prst="rect">
            <a:avLst/>
          </a:prstGeom>
          <a:noFill/>
          <a:ln>
            <a:noFill/>
          </a:ln>
        </p:spPr>
      </p:pic>
      <p:pic>
        <p:nvPicPr>
          <p:cNvPr id="57" name="Google Shape;57;p13">
            <a:extLst>
              <a:ext uri="{FF2B5EF4-FFF2-40B4-BE49-F238E27FC236}">
                <a16:creationId xmlns:a16="http://schemas.microsoft.com/office/drawing/2014/main" id="{3C576A89-7E63-E346-E6ED-6B05F0E47ABB}"/>
              </a:ext>
            </a:extLst>
          </p:cNvPr>
          <p:cNvPicPr preferRelativeResize="0"/>
          <p:nvPr/>
        </p:nvPicPr>
        <p:blipFill>
          <a:blip r:embed="rId4">
            <a:alphaModFix/>
          </a:blip>
          <a:stretch>
            <a:fillRect/>
          </a:stretch>
        </p:blipFill>
        <p:spPr>
          <a:xfrm>
            <a:off x="8103220" y="4572000"/>
            <a:ext cx="729081" cy="354949"/>
          </a:xfrm>
          <a:prstGeom prst="rect">
            <a:avLst/>
          </a:prstGeom>
          <a:noFill/>
          <a:ln>
            <a:noFill/>
          </a:ln>
        </p:spPr>
      </p:pic>
      <p:pic>
        <p:nvPicPr>
          <p:cNvPr id="6" name="Slika 5" descr="Slika, ki vsebuje besede besedilo, pisava, posnetek zaslona, logotip&#10;&#10;Opis je samodejno ustvarjen">
            <a:extLst>
              <a:ext uri="{FF2B5EF4-FFF2-40B4-BE49-F238E27FC236}">
                <a16:creationId xmlns:a16="http://schemas.microsoft.com/office/drawing/2014/main" id="{4F198269-F660-B106-8343-14A9FFA26AB2}"/>
              </a:ext>
            </a:extLst>
          </p:cNvPr>
          <p:cNvPicPr>
            <a:picLocks noChangeAspect="1"/>
          </p:cNvPicPr>
          <p:nvPr/>
        </p:nvPicPr>
        <p:blipFill>
          <a:blip r:embed="rId5"/>
          <a:stretch>
            <a:fillRect/>
          </a:stretch>
        </p:blipFill>
        <p:spPr>
          <a:xfrm>
            <a:off x="5364942" y="4464148"/>
            <a:ext cx="2738278" cy="570651"/>
          </a:xfrm>
          <a:prstGeom prst="rect">
            <a:avLst/>
          </a:prstGeom>
        </p:spPr>
      </p:pic>
      <p:sp>
        <p:nvSpPr>
          <p:cNvPr id="3" name="PoljeZBesedilom 2">
            <a:extLst>
              <a:ext uri="{FF2B5EF4-FFF2-40B4-BE49-F238E27FC236}">
                <a16:creationId xmlns:a16="http://schemas.microsoft.com/office/drawing/2014/main" id="{409D1F1C-306D-D255-55C9-84429AAA9516}"/>
              </a:ext>
            </a:extLst>
          </p:cNvPr>
          <p:cNvSpPr txBox="1"/>
          <p:nvPr/>
        </p:nvSpPr>
        <p:spPr>
          <a:xfrm>
            <a:off x="0" y="815332"/>
            <a:ext cx="7495337" cy="5193345"/>
          </a:xfrm>
          <a:prstGeom prst="rect">
            <a:avLst/>
          </a:prstGeom>
          <a:noFill/>
        </p:spPr>
        <p:txBody>
          <a:bodyPr wrap="square" rtlCol="0">
            <a:spAutoFit/>
          </a:bodyPr>
          <a:lstStyle/>
          <a:p>
            <a:pPr>
              <a:lnSpc>
                <a:spcPts val="2000"/>
              </a:lnSpc>
            </a:pPr>
            <a:r>
              <a:rPr lang="sl-SI" sz="1000" kern="100" dirty="0">
                <a:effectLst/>
                <a:latin typeface="Aptos" panose="020B0004020202020204" pitchFamily="34" charset="0"/>
                <a:ea typeface="Aptos" panose="020B0004020202020204" pitchFamily="34" charset="0"/>
                <a:cs typeface="Times New Roman" panose="02020603050405020304" pitchFamily="18" charset="0"/>
              </a:rPr>
              <a:t>3. sklop:</a:t>
            </a:r>
          </a:p>
          <a:p>
            <a:pPr>
              <a:lnSpc>
                <a:spcPts val="2000"/>
              </a:lnSpc>
            </a:pPr>
            <a:r>
              <a:rPr lang="sl-SI" sz="1000" b="1" kern="100" dirty="0">
                <a:effectLst/>
                <a:latin typeface="Aptos" panose="020B0004020202020204" pitchFamily="34" charset="0"/>
                <a:ea typeface="Aptos" panose="020B0004020202020204" pitchFamily="34" charset="0"/>
                <a:cs typeface="Times New Roman" panose="02020603050405020304" pitchFamily="18" charset="0"/>
              </a:rPr>
              <a:t>Pravice in dolžnosti študentov  </a:t>
            </a:r>
          </a:p>
          <a:p>
            <a:pPr>
              <a:lnSpc>
                <a:spcPts val="2000"/>
              </a:lnSpc>
            </a:pPr>
            <a:r>
              <a:rPr lang="sl-SI" sz="800" b="1" kern="100" dirty="0">
                <a:effectLst/>
                <a:latin typeface="Aptos" panose="020B0004020202020204" pitchFamily="34" charset="0"/>
                <a:ea typeface="Aptos" panose="020B0004020202020204" pitchFamily="34" charset="0"/>
                <a:cs typeface="Times New Roman" panose="02020603050405020304" pitchFamily="18" charset="0"/>
              </a:rPr>
              <a:t>Status študentov: </a:t>
            </a:r>
          </a:p>
          <a:p>
            <a:pPr marL="171450" lvl="3" indent="-171450">
              <a:lnSpc>
                <a:spcPts val="2000"/>
              </a:lnSpc>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Ponavljanje drugega letnika, naj se imenuje absolvent in ne ponavljanje, Težava zaradi štipendij </a:t>
            </a:r>
          </a:p>
          <a:p>
            <a:pPr marL="171450" lvl="3" indent="-171450">
              <a:lnSpc>
                <a:spcPts val="2000"/>
              </a:lnSpc>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Če študent ponavlja in se je program prenovil imaš težave z nadaljevanjem  </a:t>
            </a:r>
          </a:p>
          <a:p>
            <a:pPr marL="171450" lvl="3" indent="-171450">
              <a:lnSpc>
                <a:spcPts val="2000"/>
              </a:lnSpc>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Zakon razmišljajo o pripravljalnici na kateri bi se študenti tujci seznanili: slovenščina, kulturna priprava </a:t>
            </a:r>
          </a:p>
          <a:p>
            <a:pPr lvl="3">
              <a:lnSpc>
                <a:spcPts val="2000"/>
              </a:lnSpc>
            </a:pPr>
            <a:r>
              <a:rPr lang="sl-SI" sz="800" b="1" kern="100" dirty="0">
                <a:effectLst/>
                <a:latin typeface="Aptos" panose="020B0004020202020204" pitchFamily="34" charset="0"/>
                <a:ea typeface="Aptos" panose="020B0004020202020204" pitchFamily="34" charset="0"/>
                <a:cs typeface="Times New Roman" panose="02020603050405020304" pitchFamily="18" charset="0"/>
              </a:rPr>
              <a:t>Tujci:</a:t>
            </a:r>
            <a:endParaRPr lang="sl-SI" sz="8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indent="-171450">
              <a:lnSpc>
                <a:spcPts val="2000"/>
              </a:lnSpc>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Izzivi in pravice pri tujcih </a:t>
            </a:r>
          </a:p>
          <a:p>
            <a:pPr marL="171450" indent="-171450">
              <a:lnSpc>
                <a:spcPts val="2000"/>
              </a:lnSpc>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Svobodne, liberalne pravice </a:t>
            </a:r>
          </a:p>
          <a:p>
            <a:pPr marL="171450" indent="-171450">
              <a:lnSpc>
                <a:spcPts val="2000"/>
              </a:lnSpc>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Delovni proces pri delodajalcih? Zadržki, delodajalcev da sprejmejo tujce, jezikovne bariere … Praksa je obvezna za vse </a:t>
            </a:r>
          </a:p>
          <a:p>
            <a:pPr marL="171450" indent="-171450">
              <a:lnSpc>
                <a:spcPts val="2000"/>
              </a:lnSpc>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Pravna podlaga za tujce? Doseganje kompetenc, ki jih ni sposoben doseči. Varstvo pri delu. </a:t>
            </a:r>
          </a:p>
          <a:p>
            <a:pPr>
              <a:lnSpc>
                <a:spcPts val="2000"/>
              </a:lnSpc>
            </a:pPr>
            <a:r>
              <a:rPr lang="sl-SI" sz="800" b="1" kern="100" dirty="0">
                <a:latin typeface="Aptos" panose="020B0004020202020204" pitchFamily="34" charset="0"/>
                <a:ea typeface="Aptos" panose="020B0004020202020204" pitchFamily="34" charset="0"/>
                <a:cs typeface="Times New Roman" panose="02020603050405020304" pitchFamily="18" charset="0"/>
              </a:rPr>
              <a:t>Pravice</a:t>
            </a:r>
            <a:endParaRPr lang="sl-SI" sz="800" b="1" kern="100" dirty="0">
              <a:effectLst/>
              <a:latin typeface="Aptos" panose="020B0004020202020204" pitchFamily="34" charset="0"/>
              <a:ea typeface="Aptos" panose="020B0004020202020204" pitchFamily="34" charset="0"/>
              <a:cs typeface="Times New Roman" panose="02020603050405020304" pitchFamily="18" charset="0"/>
            </a:endParaRPr>
          </a:p>
          <a:p>
            <a:pPr marL="171450" indent="-171450">
              <a:lnSpc>
                <a:spcPts val="2000"/>
              </a:lnSpc>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Bistveno je, da imajo šole to v svojih internih aktih, da je podlaga za tovrstne zakonodaje. To sprejmejo skupaj s soglasjem študentov.  </a:t>
            </a:r>
          </a:p>
          <a:p>
            <a:pPr marL="171450" indent="-171450">
              <a:lnSpc>
                <a:spcPts val="2000"/>
              </a:lnSpc>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Kaj pa ko pravice trčijo ob kulturne, verske oz. druge prepreke? </a:t>
            </a:r>
          </a:p>
          <a:p>
            <a:pPr marL="171450" indent="-171450">
              <a:lnSpc>
                <a:spcPts val="2000"/>
              </a:lnSpc>
              <a:buFont typeface="Arial" panose="020B0604020202020204" pitchFamily="34" charset="0"/>
              <a:buChar char="•"/>
            </a:pPr>
            <a:r>
              <a:rPr lang="sl-SI" sz="800" kern="100" dirty="0">
                <a:effectLst/>
                <a:latin typeface="Aptos" panose="020B0004020202020204" pitchFamily="34" charset="0"/>
                <a:ea typeface="Aptos" panose="020B0004020202020204" pitchFamily="34" charset="0"/>
                <a:cs typeface="Times New Roman" panose="02020603050405020304" pitchFamily="18" charset="0"/>
              </a:rPr>
              <a:t>Kaj bodo višje šole naredile če se ne bodo pokorili. Ali naj to šole avtonomno urejajo? Ali, da bi se šole počutile bolj varne, da se to zapiše v zakonu. Zakon ne more pokriti vse, zato naj stane ta del v pristojnosti v šoli.  </a:t>
            </a:r>
          </a:p>
          <a:p>
            <a:pPr>
              <a:lnSpc>
                <a:spcPts val="2000"/>
              </a:lnSpc>
            </a:pPr>
            <a:endParaRPr lang="sl-SI" sz="1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ts val="2000"/>
              </a:lnSpc>
            </a:pPr>
            <a:r>
              <a:rPr lang="sl-SI" sz="1000" kern="100" dirty="0">
                <a:effectLst/>
                <a:latin typeface="Aptos" panose="020B0004020202020204" pitchFamily="34" charset="0"/>
                <a:ea typeface="Aptos" panose="020B0004020202020204" pitchFamily="34" charset="0"/>
                <a:cs typeface="Times New Roman" panose="02020603050405020304" pitchFamily="18" charset="0"/>
              </a:rPr>
              <a:t>Ali v priznavanje vpeljati strokovne odbore? NE. Predavateljski zbor? </a:t>
            </a:r>
          </a:p>
          <a:p>
            <a:pPr>
              <a:lnSpc>
                <a:spcPts val="2000"/>
              </a:lnSpc>
            </a:pPr>
            <a:endParaRPr lang="sl-SI" sz="1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ts val="2000"/>
              </a:lnSpc>
            </a:pPr>
            <a:r>
              <a:rPr lang="sl-SI" sz="1000" kern="100" dirty="0">
                <a:effectLst/>
                <a:latin typeface="Aptos" panose="020B0004020202020204" pitchFamily="34" charset="0"/>
                <a:ea typeface="Aptos" panose="020B0004020202020204" pitchFamily="34" charset="0"/>
                <a:cs typeface="Times New Roman" panose="02020603050405020304" pitchFamily="18" charset="0"/>
              </a:rPr>
              <a:t>VPS – bi lahko prevzela, ali ENIC NARIC priznavanje izobrazbe tujcev </a:t>
            </a:r>
          </a:p>
        </p:txBody>
      </p:sp>
      <p:pic>
        <p:nvPicPr>
          <p:cNvPr id="5" name="Slika 4">
            <a:extLst>
              <a:ext uri="{FF2B5EF4-FFF2-40B4-BE49-F238E27FC236}">
                <a16:creationId xmlns:a16="http://schemas.microsoft.com/office/drawing/2014/main" id="{204F8A4D-1D3E-5DD2-3344-CB6AA6B594A4}"/>
              </a:ext>
            </a:extLst>
          </p:cNvPr>
          <p:cNvPicPr>
            <a:picLocks noChangeAspect="1"/>
          </p:cNvPicPr>
          <p:nvPr/>
        </p:nvPicPr>
        <p:blipFill>
          <a:blip r:embed="rId6"/>
          <a:stretch>
            <a:fillRect/>
          </a:stretch>
        </p:blipFill>
        <p:spPr>
          <a:xfrm>
            <a:off x="2821783" y="354960"/>
            <a:ext cx="1630473" cy="315258"/>
          </a:xfrm>
          <a:prstGeom prst="rect">
            <a:avLst/>
          </a:prstGeom>
        </p:spPr>
      </p:pic>
      <p:pic>
        <p:nvPicPr>
          <p:cNvPr id="7" name="Slika 6">
            <a:extLst>
              <a:ext uri="{FF2B5EF4-FFF2-40B4-BE49-F238E27FC236}">
                <a16:creationId xmlns:a16="http://schemas.microsoft.com/office/drawing/2014/main" id="{10AE15BD-AC8F-431F-C2C9-26B1520094FA}"/>
              </a:ext>
            </a:extLst>
          </p:cNvPr>
          <p:cNvPicPr>
            <a:picLocks noChangeAspect="1"/>
          </p:cNvPicPr>
          <p:nvPr/>
        </p:nvPicPr>
        <p:blipFill>
          <a:blip r:embed="rId7"/>
          <a:stretch>
            <a:fillRect/>
          </a:stretch>
        </p:blipFill>
        <p:spPr>
          <a:xfrm>
            <a:off x="4479110" y="291998"/>
            <a:ext cx="1412658" cy="423797"/>
          </a:xfrm>
          <a:prstGeom prst="rect">
            <a:avLst/>
          </a:prstGeom>
        </p:spPr>
      </p:pic>
    </p:spTree>
    <p:extLst>
      <p:ext uri="{BB962C8B-B14F-4D97-AF65-F5344CB8AC3E}">
        <p14:creationId xmlns:p14="http://schemas.microsoft.com/office/powerpoint/2010/main" val="18992114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8">
          <a:extLst>
            <a:ext uri="{FF2B5EF4-FFF2-40B4-BE49-F238E27FC236}">
              <a16:creationId xmlns:a16="http://schemas.microsoft.com/office/drawing/2014/main" id="{D662EFD4-AB33-FEF4-54FF-D5C5EB21ED16}"/>
            </a:ext>
          </a:extLst>
        </p:cNvPr>
        <p:cNvGrpSpPr/>
        <p:nvPr/>
      </p:nvGrpSpPr>
      <p:grpSpPr>
        <a:xfrm>
          <a:off x="0" y="0"/>
          <a:ext cx="0" cy="0"/>
          <a:chOff x="0" y="0"/>
          <a:chExt cx="0" cy="0"/>
        </a:xfrm>
      </p:grpSpPr>
      <p:pic>
        <p:nvPicPr>
          <p:cNvPr id="81" name="Google Shape;81;p16">
            <a:extLst>
              <a:ext uri="{FF2B5EF4-FFF2-40B4-BE49-F238E27FC236}">
                <a16:creationId xmlns:a16="http://schemas.microsoft.com/office/drawing/2014/main" id="{82BA8E62-2897-26BB-4A1A-32573AE17738}"/>
              </a:ext>
            </a:extLst>
          </p:cNvPr>
          <p:cNvPicPr preferRelativeResize="0"/>
          <p:nvPr/>
        </p:nvPicPr>
        <p:blipFill>
          <a:blip r:embed="rId3">
            <a:alphaModFix/>
          </a:blip>
          <a:stretch>
            <a:fillRect/>
          </a:stretch>
        </p:blipFill>
        <p:spPr>
          <a:xfrm>
            <a:off x="7993380" y="4533899"/>
            <a:ext cx="990601" cy="487635"/>
          </a:xfrm>
          <a:prstGeom prst="rect">
            <a:avLst/>
          </a:prstGeom>
          <a:noFill/>
          <a:ln>
            <a:noFill/>
          </a:ln>
        </p:spPr>
      </p:pic>
      <p:sp>
        <p:nvSpPr>
          <p:cNvPr id="3" name="Google Shape;71;p15">
            <a:extLst>
              <a:ext uri="{FF2B5EF4-FFF2-40B4-BE49-F238E27FC236}">
                <a16:creationId xmlns:a16="http://schemas.microsoft.com/office/drawing/2014/main" id="{B3B53141-0134-045E-3CF9-3A629A0E29EC}"/>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dirty="0">
                <a:solidFill>
                  <a:schemeClr val="tx1">
                    <a:lumMod val="65000"/>
                    <a:lumOff val="35000"/>
                  </a:schemeClr>
                </a:solidFill>
                <a:latin typeface="Roboto"/>
                <a:ea typeface="Roboto"/>
                <a:cs typeface="Roboto"/>
                <a:sym typeface="Roboto"/>
              </a:rPr>
              <a:t>3. letni posvet </a:t>
            </a:r>
            <a:br>
              <a:rPr lang="sl-SI" sz="1200" b="1" dirty="0">
                <a:solidFill>
                  <a:schemeClr val="tx1">
                    <a:lumMod val="65000"/>
                    <a:lumOff val="35000"/>
                  </a:schemeClr>
                </a:solidFill>
                <a:latin typeface="Roboto"/>
                <a:ea typeface="Roboto"/>
                <a:cs typeface="Roboto"/>
                <a:sym typeface="Roboto"/>
              </a:rPr>
            </a:br>
            <a:r>
              <a:rPr lang="sl-SI" sz="1200" b="1" dirty="0">
                <a:solidFill>
                  <a:schemeClr val="tx1">
                    <a:lumMod val="65000"/>
                    <a:lumOff val="35000"/>
                  </a:schemeClr>
                </a:solidFill>
                <a:latin typeface="Roboto"/>
                <a:ea typeface="Roboto"/>
                <a:cs typeface="Roboto"/>
                <a:sym typeface="Roboto"/>
              </a:rPr>
              <a:t>o višjem strokovnem izobraževanju</a:t>
            </a:r>
            <a:endParaRPr sz="1200" b="1" dirty="0">
              <a:solidFill>
                <a:schemeClr val="tx1">
                  <a:lumMod val="65000"/>
                  <a:lumOff val="35000"/>
                </a:schemeClr>
              </a:solidFill>
              <a:latin typeface="Roboto"/>
              <a:ea typeface="Roboto"/>
              <a:cs typeface="Roboto"/>
              <a:sym typeface="Roboto"/>
            </a:endParaRPr>
          </a:p>
        </p:txBody>
      </p:sp>
      <p:pic>
        <p:nvPicPr>
          <p:cNvPr id="2" name="Slika 1">
            <a:extLst>
              <a:ext uri="{FF2B5EF4-FFF2-40B4-BE49-F238E27FC236}">
                <a16:creationId xmlns:a16="http://schemas.microsoft.com/office/drawing/2014/main" id="{6AEE36A4-7F25-6771-941C-0896AD4C64B3}"/>
              </a:ext>
            </a:extLst>
          </p:cNvPr>
          <p:cNvPicPr>
            <a:picLocks noChangeAspect="1"/>
          </p:cNvPicPr>
          <p:nvPr/>
        </p:nvPicPr>
        <p:blipFill>
          <a:blip r:embed="rId4"/>
          <a:stretch>
            <a:fillRect/>
          </a:stretch>
        </p:blipFill>
        <p:spPr>
          <a:xfrm>
            <a:off x="5827489" y="0"/>
            <a:ext cx="3316511" cy="2383743"/>
          </a:xfrm>
          <a:prstGeom prst="rect">
            <a:avLst/>
          </a:prstGeom>
        </p:spPr>
      </p:pic>
      <p:pic>
        <p:nvPicPr>
          <p:cNvPr id="4" name="Slika 3" descr="Slika, ki vsebuje besede besedilo, pisava, posnetek zaslona, logotip&#10;&#10;Opis je samodejno ustvarjen">
            <a:extLst>
              <a:ext uri="{FF2B5EF4-FFF2-40B4-BE49-F238E27FC236}">
                <a16:creationId xmlns:a16="http://schemas.microsoft.com/office/drawing/2014/main" id="{D949602B-0062-5406-7D94-A1A300F6C0CE}"/>
              </a:ext>
            </a:extLst>
          </p:cNvPr>
          <p:cNvPicPr>
            <a:picLocks noChangeAspect="1"/>
          </p:cNvPicPr>
          <p:nvPr/>
        </p:nvPicPr>
        <p:blipFill>
          <a:blip r:embed="rId5"/>
          <a:stretch>
            <a:fillRect/>
          </a:stretch>
        </p:blipFill>
        <p:spPr>
          <a:xfrm>
            <a:off x="5086350" y="4572849"/>
            <a:ext cx="2738278" cy="570651"/>
          </a:xfrm>
          <a:prstGeom prst="rect">
            <a:avLst/>
          </a:prstGeom>
        </p:spPr>
      </p:pic>
      <p:sp>
        <p:nvSpPr>
          <p:cNvPr id="7" name="PoljeZBesedilom 6">
            <a:extLst>
              <a:ext uri="{FF2B5EF4-FFF2-40B4-BE49-F238E27FC236}">
                <a16:creationId xmlns:a16="http://schemas.microsoft.com/office/drawing/2014/main" id="{2193AC09-5278-25A5-6E65-19FC51C1CAA7}"/>
              </a:ext>
            </a:extLst>
          </p:cNvPr>
          <p:cNvSpPr txBox="1"/>
          <p:nvPr/>
        </p:nvSpPr>
        <p:spPr>
          <a:xfrm>
            <a:off x="1960585" y="1725340"/>
            <a:ext cx="5056192" cy="738664"/>
          </a:xfrm>
          <a:prstGeom prst="rect">
            <a:avLst/>
          </a:prstGeom>
          <a:noFill/>
        </p:spPr>
        <p:txBody>
          <a:bodyPr wrap="none" rtlCol="0">
            <a:spAutoFit/>
          </a:bodyPr>
          <a:lstStyle/>
          <a:p>
            <a:r>
              <a:rPr lang="sl-SI" sz="2800" b="1" dirty="0">
                <a:effectLst/>
                <a:latin typeface="Roboto" panose="02000000000000000000" pitchFamily="2" charset="0"/>
                <a:ea typeface="Times New Roman" panose="02020603050405020304" pitchFamily="18" charset="0"/>
                <a:cs typeface="Arial" panose="020B0604020202020204" pitchFamily="34" charset="0"/>
              </a:rPr>
              <a:t>Povzetek in zaključek posveta</a:t>
            </a:r>
            <a:endParaRPr lang="sl-SI" sz="2800" dirty="0">
              <a:effectLst/>
              <a:latin typeface="Times New Roman" panose="02020603050405020304" pitchFamily="18" charset="0"/>
              <a:ea typeface="Times New Roman" panose="02020603050405020304" pitchFamily="18" charset="0"/>
            </a:endParaRPr>
          </a:p>
          <a:p>
            <a:endParaRPr lang="sl-SI" dirty="0"/>
          </a:p>
        </p:txBody>
      </p:sp>
      <p:pic>
        <p:nvPicPr>
          <p:cNvPr id="8" name="Slika 7">
            <a:extLst>
              <a:ext uri="{FF2B5EF4-FFF2-40B4-BE49-F238E27FC236}">
                <a16:creationId xmlns:a16="http://schemas.microsoft.com/office/drawing/2014/main" id="{23AE8364-0938-9070-1A3C-9A3062031BE9}"/>
              </a:ext>
            </a:extLst>
          </p:cNvPr>
          <p:cNvPicPr>
            <a:picLocks noChangeAspect="1"/>
          </p:cNvPicPr>
          <p:nvPr/>
        </p:nvPicPr>
        <p:blipFill>
          <a:blip r:embed="rId6"/>
          <a:stretch>
            <a:fillRect/>
          </a:stretch>
        </p:blipFill>
        <p:spPr>
          <a:xfrm rot="10800000">
            <a:off x="0" y="3680333"/>
            <a:ext cx="2865368" cy="1463167"/>
          </a:xfrm>
          <a:prstGeom prst="rect">
            <a:avLst/>
          </a:prstGeom>
        </p:spPr>
      </p:pic>
    </p:spTree>
    <p:extLst>
      <p:ext uri="{BB962C8B-B14F-4D97-AF65-F5344CB8AC3E}">
        <p14:creationId xmlns:p14="http://schemas.microsoft.com/office/powerpoint/2010/main" val="3217301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8">
          <a:extLst>
            <a:ext uri="{FF2B5EF4-FFF2-40B4-BE49-F238E27FC236}">
              <a16:creationId xmlns:a16="http://schemas.microsoft.com/office/drawing/2014/main" id="{39AC5066-8B59-B3E0-3A34-64E276B188AA}"/>
            </a:ext>
          </a:extLst>
        </p:cNvPr>
        <p:cNvGrpSpPr/>
        <p:nvPr/>
      </p:nvGrpSpPr>
      <p:grpSpPr>
        <a:xfrm>
          <a:off x="0" y="0"/>
          <a:ext cx="0" cy="0"/>
          <a:chOff x="0" y="0"/>
          <a:chExt cx="0" cy="0"/>
        </a:xfrm>
      </p:grpSpPr>
      <p:pic>
        <p:nvPicPr>
          <p:cNvPr id="81" name="Google Shape;81;p16">
            <a:extLst>
              <a:ext uri="{FF2B5EF4-FFF2-40B4-BE49-F238E27FC236}">
                <a16:creationId xmlns:a16="http://schemas.microsoft.com/office/drawing/2014/main" id="{BE2F0B61-FB75-F37A-93C9-220CED4F2382}"/>
              </a:ext>
            </a:extLst>
          </p:cNvPr>
          <p:cNvPicPr preferRelativeResize="0"/>
          <p:nvPr/>
        </p:nvPicPr>
        <p:blipFill>
          <a:blip r:embed="rId3">
            <a:alphaModFix/>
          </a:blip>
          <a:stretch>
            <a:fillRect/>
          </a:stretch>
        </p:blipFill>
        <p:spPr>
          <a:xfrm>
            <a:off x="7993380" y="4533899"/>
            <a:ext cx="990601" cy="487635"/>
          </a:xfrm>
          <a:prstGeom prst="rect">
            <a:avLst/>
          </a:prstGeom>
          <a:noFill/>
          <a:ln>
            <a:noFill/>
          </a:ln>
        </p:spPr>
      </p:pic>
      <p:sp>
        <p:nvSpPr>
          <p:cNvPr id="3" name="Google Shape;71;p15">
            <a:extLst>
              <a:ext uri="{FF2B5EF4-FFF2-40B4-BE49-F238E27FC236}">
                <a16:creationId xmlns:a16="http://schemas.microsoft.com/office/drawing/2014/main" id="{3BB1BEAC-5B30-3209-8A3A-173CC8D3A9B2}"/>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dirty="0">
                <a:solidFill>
                  <a:schemeClr val="tx1">
                    <a:lumMod val="65000"/>
                    <a:lumOff val="35000"/>
                  </a:schemeClr>
                </a:solidFill>
                <a:latin typeface="Roboto"/>
                <a:ea typeface="Roboto"/>
                <a:cs typeface="Roboto"/>
                <a:sym typeface="Roboto"/>
              </a:rPr>
              <a:t>3. letni posvet </a:t>
            </a:r>
            <a:br>
              <a:rPr lang="sl-SI" sz="1200" b="1" dirty="0">
                <a:solidFill>
                  <a:schemeClr val="tx1">
                    <a:lumMod val="65000"/>
                    <a:lumOff val="35000"/>
                  </a:schemeClr>
                </a:solidFill>
                <a:latin typeface="Roboto"/>
                <a:ea typeface="Roboto"/>
                <a:cs typeface="Roboto"/>
                <a:sym typeface="Roboto"/>
              </a:rPr>
            </a:br>
            <a:r>
              <a:rPr lang="sl-SI" sz="1200" b="1" dirty="0">
                <a:solidFill>
                  <a:schemeClr val="tx1">
                    <a:lumMod val="65000"/>
                    <a:lumOff val="35000"/>
                  </a:schemeClr>
                </a:solidFill>
                <a:latin typeface="Roboto"/>
                <a:ea typeface="Roboto"/>
                <a:cs typeface="Roboto"/>
                <a:sym typeface="Roboto"/>
              </a:rPr>
              <a:t>o višjem strokovnem izobraževanju</a:t>
            </a:r>
            <a:endParaRPr sz="1200" b="1" dirty="0">
              <a:solidFill>
                <a:schemeClr val="tx1">
                  <a:lumMod val="65000"/>
                  <a:lumOff val="35000"/>
                </a:schemeClr>
              </a:solidFill>
              <a:latin typeface="Roboto"/>
              <a:ea typeface="Roboto"/>
              <a:cs typeface="Roboto"/>
              <a:sym typeface="Roboto"/>
            </a:endParaRPr>
          </a:p>
        </p:txBody>
      </p:sp>
      <p:pic>
        <p:nvPicPr>
          <p:cNvPr id="2" name="Slika 1">
            <a:extLst>
              <a:ext uri="{FF2B5EF4-FFF2-40B4-BE49-F238E27FC236}">
                <a16:creationId xmlns:a16="http://schemas.microsoft.com/office/drawing/2014/main" id="{0E7B1F34-812F-3DB0-6DC8-9D19EC07B3E5}"/>
              </a:ext>
            </a:extLst>
          </p:cNvPr>
          <p:cNvPicPr>
            <a:picLocks noChangeAspect="1"/>
          </p:cNvPicPr>
          <p:nvPr/>
        </p:nvPicPr>
        <p:blipFill>
          <a:blip r:embed="rId4"/>
          <a:stretch>
            <a:fillRect/>
          </a:stretch>
        </p:blipFill>
        <p:spPr>
          <a:xfrm>
            <a:off x="5827489" y="0"/>
            <a:ext cx="3316511" cy="2383743"/>
          </a:xfrm>
          <a:prstGeom prst="rect">
            <a:avLst/>
          </a:prstGeom>
        </p:spPr>
      </p:pic>
      <p:pic>
        <p:nvPicPr>
          <p:cNvPr id="4" name="Slika 3" descr="Slika, ki vsebuje besede besedilo, pisava, posnetek zaslona, logotip&#10;&#10;Opis je samodejno ustvarjen">
            <a:extLst>
              <a:ext uri="{FF2B5EF4-FFF2-40B4-BE49-F238E27FC236}">
                <a16:creationId xmlns:a16="http://schemas.microsoft.com/office/drawing/2014/main" id="{04EDCFFF-3B43-00A5-2D9D-E2A8A0A46F23}"/>
              </a:ext>
            </a:extLst>
          </p:cNvPr>
          <p:cNvPicPr>
            <a:picLocks noChangeAspect="1"/>
          </p:cNvPicPr>
          <p:nvPr/>
        </p:nvPicPr>
        <p:blipFill>
          <a:blip r:embed="rId5"/>
          <a:stretch>
            <a:fillRect/>
          </a:stretch>
        </p:blipFill>
        <p:spPr>
          <a:xfrm>
            <a:off x="5086350" y="4572849"/>
            <a:ext cx="2738278" cy="570651"/>
          </a:xfrm>
          <a:prstGeom prst="rect">
            <a:avLst/>
          </a:prstGeom>
        </p:spPr>
      </p:pic>
      <p:pic>
        <p:nvPicPr>
          <p:cNvPr id="8" name="Slika 7">
            <a:extLst>
              <a:ext uri="{FF2B5EF4-FFF2-40B4-BE49-F238E27FC236}">
                <a16:creationId xmlns:a16="http://schemas.microsoft.com/office/drawing/2014/main" id="{16CDD8AE-5398-D6FB-36C7-ACAC2082C6DC}"/>
              </a:ext>
            </a:extLst>
          </p:cNvPr>
          <p:cNvPicPr>
            <a:picLocks noChangeAspect="1"/>
          </p:cNvPicPr>
          <p:nvPr/>
        </p:nvPicPr>
        <p:blipFill>
          <a:blip r:embed="rId6"/>
          <a:stretch>
            <a:fillRect/>
          </a:stretch>
        </p:blipFill>
        <p:spPr>
          <a:xfrm rot="10800000">
            <a:off x="0" y="3680333"/>
            <a:ext cx="2865368" cy="1463167"/>
          </a:xfrm>
          <a:prstGeom prst="rect">
            <a:avLst/>
          </a:prstGeom>
        </p:spPr>
      </p:pic>
      <p:pic>
        <p:nvPicPr>
          <p:cNvPr id="5" name="Slika 4" descr="Slika, ki vsebuje besede pijača, hrana, kava, kofein&#10;&#10;Opis je samodejno ustvarjen">
            <a:extLst>
              <a:ext uri="{FF2B5EF4-FFF2-40B4-BE49-F238E27FC236}">
                <a16:creationId xmlns:a16="http://schemas.microsoft.com/office/drawing/2014/main" id="{B8563B70-CB6F-290E-D828-3AEDA3E196C8}"/>
              </a:ext>
            </a:extLst>
          </p:cNvPr>
          <p:cNvPicPr>
            <a:picLocks noChangeAspect="1"/>
          </p:cNvPicPr>
          <p:nvPr/>
        </p:nvPicPr>
        <p:blipFill>
          <a:blip r:embed="rId7"/>
          <a:stretch>
            <a:fillRect/>
          </a:stretch>
        </p:blipFill>
        <p:spPr>
          <a:xfrm>
            <a:off x="463592" y="1191871"/>
            <a:ext cx="1811094" cy="1179165"/>
          </a:xfrm>
          <a:prstGeom prst="rect">
            <a:avLst/>
          </a:prstGeom>
        </p:spPr>
      </p:pic>
      <p:sp>
        <p:nvSpPr>
          <p:cNvPr id="6" name="Google Shape;80;p16">
            <a:extLst>
              <a:ext uri="{FF2B5EF4-FFF2-40B4-BE49-F238E27FC236}">
                <a16:creationId xmlns:a16="http://schemas.microsoft.com/office/drawing/2014/main" id="{F59A1AD4-058C-FB2E-D48D-48A69BF59CD9}"/>
              </a:ext>
            </a:extLst>
          </p:cNvPr>
          <p:cNvSpPr txBox="1">
            <a:spLocks noGrp="1"/>
          </p:cNvSpPr>
          <p:nvPr>
            <p:ph type="body" idx="1"/>
          </p:nvPr>
        </p:nvSpPr>
        <p:spPr>
          <a:xfrm>
            <a:off x="1588308" y="2213833"/>
            <a:ext cx="6900372" cy="715834"/>
          </a:xfrm>
          <a:prstGeom prst="rect">
            <a:avLst/>
          </a:prstGeom>
        </p:spPr>
        <p:txBody>
          <a:bodyPr spcFirstLastPara="1" wrap="square" lIns="91425" tIns="91425" rIns="91425" bIns="91425" anchor="t" anchorCtr="0">
            <a:normAutofit fontScale="92500" lnSpcReduction="10000"/>
          </a:bodyPr>
          <a:lstStyle/>
          <a:p>
            <a:pPr marL="0" lvl="0" indent="0" algn="ctr" rtl="0">
              <a:spcBef>
                <a:spcPts val="0"/>
              </a:spcBef>
              <a:spcAft>
                <a:spcPts val="1200"/>
              </a:spcAft>
              <a:buNone/>
            </a:pPr>
            <a:r>
              <a:rPr lang="sl-SI" sz="2400" b="1" dirty="0">
                <a:solidFill>
                  <a:schemeClr val="tx1"/>
                </a:solidFill>
                <a:latin typeface="Roboto"/>
                <a:ea typeface="Roboto"/>
                <a:cs typeface="Roboto"/>
                <a:sym typeface="Roboto"/>
              </a:rPr>
              <a:t>Odmor za kavo od 10.15 do 10.45</a:t>
            </a:r>
          </a:p>
          <a:p>
            <a:pPr marL="0" lvl="0" indent="0" algn="l" rtl="0">
              <a:spcBef>
                <a:spcPts val="0"/>
              </a:spcBef>
              <a:spcAft>
                <a:spcPts val="1200"/>
              </a:spcAft>
              <a:buNone/>
            </a:pPr>
            <a:endParaRPr dirty="0">
              <a:latin typeface="Roboto"/>
              <a:ea typeface="Roboto"/>
              <a:cs typeface="Roboto"/>
              <a:sym typeface="Roboto"/>
            </a:endParaRPr>
          </a:p>
        </p:txBody>
      </p:sp>
    </p:spTree>
    <p:extLst>
      <p:ext uri="{BB962C8B-B14F-4D97-AF65-F5344CB8AC3E}">
        <p14:creationId xmlns:p14="http://schemas.microsoft.com/office/powerpoint/2010/main" val="569932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8">
          <a:extLst>
            <a:ext uri="{FF2B5EF4-FFF2-40B4-BE49-F238E27FC236}">
              <a16:creationId xmlns:a16="http://schemas.microsoft.com/office/drawing/2014/main" id="{089C6F4D-B9AA-1964-CBA4-9EDB8929FCAC}"/>
            </a:ext>
          </a:extLst>
        </p:cNvPr>
        <p:cNvGrpSpPr/>
        <p:nvPr/>
      </p:nvGrpSpPr>
      <p:grpSpPr>
        <a:xfrm>
          <a:off x="0" y="0"/>
          <a:ext cx="0" cy="0"/>
          <a:chOff x="0" y="0"/>
          <a:chExt cx="0" cy="0"/>
        </a:xfrm>
      </p:grpSpPr>
      <p:pic>
        <p:nvPicPr>
          <p:cNvPr id="81" name="Google Shape;81;p16">
            <a:extLst>
              <a:ext uri="{FF2B5EF4-FFF2-40B4-BE49-F238E27FC236}">
                <a16:creationId xmlns:a16="http://schemas.microsoft.com/office/drawing/2014/main" id="{9D4CBA2D-8277-DBA9-2F4A-96BFB8D308FD}"/>
              </a:ext>
            </a:extLst>
          </p:cNvPr>
          <p:cNvPicPr preferRelativeResize="0"/>
          <p:nvPr/>
        </p:nvPicPr>
        <p:blipFill>
          <a:blip r:embed="rId3">
            <a:alphaModFix/>
          </a:blip>
          <a:stretch>
            <a:fillRect/>
          </a:stretch>
        </p:blipFill>
        <p:spPr>
          <a:xfrm>
            <a:off x="7993380" y="4533899"/>
            <a:ext cx="990601" cy="487635"/>
          </a:xfrm>
          <a:prstGeom prst="rect">
            <a:avLst/>
          </a:prstGeom>
          <a:noFill/>
          <a:ln>
            <a:noFill/>
          </a:ln>
        </p:spPr>
      </p:pic>
      <p:pic>
        <p:nvPicPr>
          <p:cNvPr id="82" name="Google Shape;82;p16">
            <a:extLst>
              <a:ext uri="{FF2B5EF4-FFF2-40B4-BE49-F238E27FC236}">
                <a16:creationId xmlns:a16="http://schemas.microsoft.com/office/drawing/2014/main" id="{4862D7AE-58BC-FE7E-9539-AE0CCF3138C0}"/>
              </a:ext>
            </a:extLst>
          </p:cNvPr>
          <p:cNvPicPr preferRelativeResize="0"/>
          <p:nvPr/>
        </p:nvPicPr>
        <p:blipFill>
          <a:blip r:embed="rId4">
            <a:alphaModFix/>
          </a:blip>
          <a:stretch>
            <a:fillRect/>
          </a:stretch>
        </p:blipFill>
        <p:spPr>
          <a:xfrm rot="10800000">
            <a:off x="6276749" y="0"/>
            <a:ext cx="2867251" cy="1460951"/>
          </a:xfrm>
          <a:prstGeom prst="rect">
            <a:avLst/>
          </a:prstGeom>
          <a:noFill/>
          <a:ln>
            <a:noFill/>
          </a:ln>
        </p:spPr>
      </p:pic>
      <p:sp>
        <p:nvSpPr>
          <p:cNvPr id="3" name="Google Shape;71;p15">
            <a:extLst>
              <a:ext uri="{FF2B5EF4-FFF2-40B4-BE49-F238E27FC236}">
                <a16:creationId xmlns:a16="http://schemas.microsoft.com/office/drawing/2014/main" id="{DD9EECFB-79CE-D758-A32D-1CC12C58AA4C}"/>
              </a:ext>
            </a:extLst>
          </p:cNvPr>
          <p:cNvSpPr txBox="1">
            <a:spLocks noGrp="1"/>
          </p:cNvSpPr>
          <p:nvPr>
            <p:ph type="title"/>
          </p:nvPr>
        </p:nvSpPr>
        <p:spPr>
          <a:xfrm>
            <a:off x="1557262" y="0"/>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dirty="0">
                <a:solidFill>
                  <a:schemeClr val="tx1">
                    <a:lumMod val="65000"/>
                    <a:lumOff val="35000"/>
                  </a:schemeClr>
                </a:solidFill>
                <a:latin typeface="Roboto"/>
                <a:ea typeface="Roboto"/>
                <a:cs typeface="Roboto"/>
                <a:sym typeface="Roboto"/>
              </a:rPr>
              <a:t>3. letni posvet </a:t>
            </a:r>
            <a:br>
              <a:rPr lang="sl-SI" sz="1200" b="1" dirty="0">
                <a:solidFill>
                  <a:schemeClr val="tx1">
                    <a:lumMod val="65000"/>
                    <a:lumOff val="35000"/>
                  </a:schemeClr>
                </a:solidFill>
                <a:latin typeface="Roboto"/>
                <a:ea typeface="Roboto"/>
                <a:cs typeface="Roboto"/>
                <a:sym typeface="Roboto"/>
              </a:rPr>
            </a:br>
            <a:r>
              <a:rPr lang="sl-SI" sz="1200" b="1" dirty="0">
                <a:solidFill>
                  <a:schemeClr val="tx1">
                    <a:lumMod val="65000"/>
                    <a:lumOff val="35000"/>
                  </a:schemeClr>
                </a:solidFill>
                <a:latin typeface="Roboto"/>
                <a:ea typeface="Roboto"/>
                <a:cs typeface="Roboto"/>
                <a:sym typeface="Roboto"/>
              </a:rPr>
              <a:t>o višjem strokovnem izobraževanju</a:t>
            </a:r>
            <a:endParaRPr sz="1200" b="1" dirty="0">
              <a:solidFill>
                <a:schemeClr val="tx1">
                  <a:lumMod val="65000"/>
                  <a:lumOff val="35000"/>
                </a:schemeClr>
              </a:solidFill>
              <a:latin typeface="Roboto"/>
              <a:ea typeface="Roboto"/>
              <a:cs typeface="Roboto"/>
              <a:sym typeface="Roboto"/>
            </a:endParaRPr>
          </a:p>
        </p:txBody>
      </p:sp>
      <p:pic>
        <p:nvPicPr>
          <p:cNvPr id="2" name="Slika 1" descr="Slika, ki vsebuje besede besedilo, pisava, posnetek zaslona, logotip&#10;&#10;Opis je samodejno ustvarjen">
            <a:extLst>
              <a:ext uri="{FF2B5EF4-FFF2-40B4-BE49-F238E27FC236}">
                <a16:creationId xmlns:a16="http://schemas.microsoft.com/office/drawing/2014/main" id="{DFA4BCAC-A78C-E94D-22E2-A4AE0AB3EE28}"/>
              </a:ext>
            </a:extLst>
          </p:cNvPr>
          <p:cNvPicPr>
            <a:picLocks noChangeAspect="1"/>
          </p:cNvPicPr>
          <p:nvPr/>
        </p:nvPicPr>
        <p:blipFill>
          <a:blip r:embed="rId5"/>
          <a:stretch>
            <a:fillRect/>
          </a:stretch>
        </p:blipFill>
        <p:spPr>
          <a:xfrm>
            <a:off x="0" y="4572849"/>
            <a:ext cx="2738278" cy="570651"/>
          </a:xfrm>
          <a:prstGeom prst="rect">
            <a:avLst/>
          </a:prstGeom>
        </p:spPr>
      </p:pic>
      <p:sp>
        <p:nvSpPr>
          <p:cNvPr id="4" name="PoljeZBesedilom 3">
            <a:extLst>
              <a:ext uri="{FF2B5EF4-FFF2-40B4-BE49-F238E27FC236}">
                <a16:creationId xmlns:a16="http://schemas.microsoft.com/office/drawing/2014/main" id="{85A84493-C1B3-5E33-9817-6652EBA959FF}"/>
              </a:ext>
            </a:extLst>
          </p:cNvPr>
          <p:cNvSpPr txBox="1"/>
          <p:nvPr/>
        </p:nvSpPr>
        <p:spPr>
          <a:xfrm>
            <a:off x="1557262" y="1746117"/>
            <a:ext cx="6538970" cy="3093154"/>
          </a:xfrm>
          <a:prstGeom prst="rect">
            <a:avLst/>
          </a:prstGeom>
          <a:noFill/>
        </p:spPr>
        <p:txBody>
          <a:bodyPr wrap="none" rtlCol="0">
            <a:spAutoFit/>
          </a:bodyPr>
          <a:lstStyle/>
          <a:p>
            <a:pPr lvl="0">
              <a:lnSpc>
                <a:spcPct val="150000"/>
              </a:lnSpc>
            </a:pPr>
            <a:r>
              <a:rPr lang="sl-SI" sz="1800" b="1" dirty="0">
                <a:effectLst/>
                <a:latin typeface="Roboto" panose="02000000000000000000" pitchFamily="2" charset="0"/>
                <a:ea typeface="Times New Roman" panose="02020603050405020304" pitchFamily="18" charset="0"/>
                <a:cs typeface="Arial" panose="020B0604020202020204" pitchFamily="34" charset="0"/>
              </a:rPr>
              <a:t>Franjo </a:t>
            </a:r>
            <a:r>
              <a:rPr lang="sl-SI" sz="1800" b="1" dirty="0" err="1">
                <a:effectLst/>
                <a:latin typeface="Roboto" panose="02000000000000000000" pitchFamily="2" charset="0"/>
                <a:ea typeface="Times New Roman" panose="02020603050405020304" pitchFamily="18" charset="0"/>
                <a:cs typeface="Arial" panose="020B0604020202020204" pitchFamily="34" charset="0"/>
              </a:rPr>
              <a:t>Bobinac</a:t>
            </a:r>
            <a:r>
              <a:rPr lang="sl-SI" sz="1800" dirty="0">
                <a:effectLst/>
                <a:latin typeface="Roboto" panose="02000000000000000000" pitchFamily="2" charset="0"/>
                <a:ea typeface="Times New Roman" panose="02020603050405020304" pitchFamily="18" charset="0"/>
                <a:cs typeface="Arial" panose="020B0604020202020204" pitchFamily="34" charset="0"/>
              </a:rPr>
              <a:t>, predsednik Olimpijskega komiteja Slovenije</a:t>
            </a:r>
            <a:endParaRPr lang="sl-SI" sz="1800" dirty="0">
              <a:effectLst/>
              <a:latin typeface="Times New Roman" panose="02020603050405020304" pitchFamily="18" charset="0"/>
              <a:ea typeface="Times New Roman" panose="02020603050405020304" pitchFamily="18" charset="0"/>
            </a:endParaRPr>
          </a:p>
          <a:p>
            <a:pPr lvl="0">
              <a:lnSpc>
                <a:spcPct val="150000"/>
              </a:lnSpc>
            </a:pPr>
            <a:r>
              <a:rPr lang="sl-SI" sz="1800" b="1" dirty="0">
                <a:effectLst/>
                <a:latin typeface="Roboto" panose="02000000000000000000" pitchFamily="2" charset="0"/>
                <a:ea typeface="Times New Roman" panose="02020603050405020304" pitchFamily="18" charset="0"/>
                <a:cs typeface="Arial" panose="020B0604020202020204" pitchFamily="34" charset="0"/>
              </a:rPr>
              <a:t>mag. Gregor Rak</a:t>
            </a:r>
            <a:r>
              <a:rPr lang="sl-SI" sz="1800" dirty="0">
                <a:effectLst/>
                <a:latin typeface="Roboto" panose="02000000000000000000" pitchFamily="2" charset="0"/>
                <a:ea typeface="Times New Roman" panose="02020603050405020304" pitchFamily="18" charset="0"/>
                <a:cs typeface="Arial" panose="020B0604020202020204" pitchFamily="34" charset="0"/>
              </a:rPr>
              <a:t>, direktor Prometne šole Maribor </a:t>
            </a:r>
            <a:endParaRPr lang="sl-SI" sz="1800" dirty="0">
              <a:effectLst/>
              <a:latin typeface="Times New Roman" panose="02020603050405020304" pitchFamily="18" charset="0"/>
              <a:ea typeface="Times New Roman" panose="02020603050405020304" pitchFamily="18" charset="0"/>
            </a:endParaRPr>
          </a:p>
          <a:p>
            <a:pPr lvl="0">
              <a:lnSpc>
                <a:spcPct val="150000"/>
              </a:lnSpc>
            </a:pPr>
            <a:r>
              <a:rPr lang="sl-SI" sz="1800" b="1" dirty="0">
                <a:effectLst/>
                <a:latin typeface="Roboto" panose="02000000000000000000" pitchFamily="2" charset="0"/>
                <a:ea typeface="Times New Roman" panose="02020603050405020304" pitchFamily="18" charset="0"/>
                <a:cs typeface="Arial" panose="020B0604020202020204" pitchFamily="34" charset="0"/>
              </a:rPr>
              <a:t>Gregor </a:t>
            </a:r>
            <a:r>
              <a:rPr lang="sl-SI" sz="1800" b="1" dirty="0" err="1">
                <a:effectLst/>
                <a:latin typeface="Roboto" panose="02000000000000000000" pitchFamily="2" charset="0"/>
                <a:ea typeface="Times New Roman" panose="02020603050405020304" pitchFamily="18" charset="0"/>
                <a:cs typeface="Arial" panose="020B0604020202020204" pitchFamily="34" charset="0"/>
              </a:rPr>
              <a:t>Deleja</a:t>
            </a:r>
            <a:r>
              <a:rPr lang="sl-SI" sz="1800" dirty="0">
                <a:effectLst/>
                <a:latin typeface="Roboto" panose="02000000000000000000" pitchFamily="2" charset="0"/>
                <a:ea typeface="Times New Roman" panose="02020603050405020304" pitchFamily="18" charset="0"/>
                <a:cs typeface="Arial" panose="020B0604020202020204" pitchFamily="34" charset="0"/>
              </a:rPr>
              <a:t>, direktor občinske uprave Mestne občine Celje</a:t>
            </a:r>
            <a:endParaRPr lang="sl-SI" sz="1800" dirty="0">
              <a:effectLst/>
              <a:latin typeface="Times New Roman" panose="02020603050405020304" pitchFamily="18" charset="0"/>
              <a:ea typeface="Times New Roman" panose="02020603050405020304" pitchFamily="18" charset="0"/>
            </a:endParaRPr>
          </a:p>
          <a:p>
            <a:pPr lvl="0">
              <a:lnSpc>
                <a:spcPct val="150000"/>
              </a:lnSpc>
            </a:pPr>
            <a:r>
              <a:rPr lang="sl-SI" sz="1800" b="1" dirty="0">
                <a:effectLst/>
                <a:latin typeface="Roboto" panose="02000000000000000000" pitchFamily="2" charset="0"/>
                <a:ea typeface="Times New Roman" panose="02020603050405020304" pitchFamily="18" charset="0"/>
                <a:cs typeface="Arial" panose="020B0604020202020204" pitchFamily="34" charset="0"/>
              </a:rPr>
              <a:t>Damir </a:t>
            </a:r>
            <a:r>
              <a:rPr lang="sl-SI" sz="1800" b="1" dirty="0" err="1">
                <a:effectLst/>
                <a:latin typeface="Roboto" panose="02000000000000000000" pitchFamily="2" charset="0"/>
                <a:ea typeface="Times New Roman" panose="02020603050405020304" pitchFamily="18" charset="0"/>
                <a:cs typeface="Arial" panose="020B0604020202020204" pitchFamily="34" charset="0"/>
              </a:rPr>
              <a:t>Battisti</a:t>
            </a:r>
            <a:r>
              <a:rPr lang="sl-SI" sz="1800" dirty="0">
                <a:effectLst/>
                <a:latin typeface="Roboto" panose="02000000000000000000" pitchFamily="2" charset="0"/>
                <a:ea typeface="Times New Roman" panose="02020603050405020304" pitchFamily="18" charset="0"/>
                <a:cs typeface="Arial" panose="020B0604020202020204" pitchFamily="34" charset="0"/>
              </a:rPr>
              <a:t>, ADECCO </a:t>
            </a:r>
            <a:r>
              <a:rPr lang="sl-SI" sz="1800" dirty="0">
                <a:effectLst/>
                <a:latin typeface="Roboto" panose="02000000000000000000" pitchFamily="2" charset="0"/>
                <a:ea typeface="Times New Roman" panose="02020603050405020304" pitchFamily="18" charset="0"/>
              </a:rPr>
              <a:t> </a:t>
            </a:r>
            <a:r>
              <a:rPr lang="sl-SI" sz="1800" dirty="0">
                <a:effectLst/>
                <a:latin typeface="Roboto" panose="02000000000000000000" pitchFamily="2" charset="0"/>
                <a:ea typeface="Times New Roman" panose="02020603050405020304" pitchFamily="18" charset="0"/>
                <a:cs typeface="Arial" panose="020B0604020202020204" pitchFamily="34" charset="0"/>
              </a:rPr>
              <a:t>H.R. </a:t>
            </a:r>
            <a:r>
              <a:rPr lang="sl-SI" sz="1800" dirty="0" err="1">
                <a:effectLst/>
                <a:latin typeface="Roboto" panose="02000000000000000000" pitchFamily="2" charset="0"/>
                <a:ea typeface="Times New Roman" panose="02020603050405020304" pitchFamily="18" charset="0"/>
                <a:cs typeface="Arial" panose="020B0604020202020204" pitchFamily="34" charset="0"/>
              </a:rPr>
              <a:t>d.o.o</a:t>
            </a:r>
            <a:r>
              <a:rPr lang="sl-SI" sz="1800" dirty="0">
                <a:effectLst/>
                <a:latin typeface="Roboto" panose="02000000000000000000" pitchFamily="2" charset="0"/>
                <a:ea typeface="Times New Roman" panose="02020603050405020304" pitchFamily="18" charset="0"/>
                <a:cs typeface="Arial" panose="020B0604020202020204" pitchFamily="34" charset="0"/>
              </a:rPr>
              <a:t>., </a:t>
            </a:r>
            <a:r>
              <a:rPr lang="sl-SI" sz="1800" dirty="0">
                <a:effectLst/>
                <a:latin typeface="Roboto" panose="02000000000000000000" pitchFamily="2" charset="0"/>
                <a:ea typeface="Times New Roman" panose="02020603050405020304" pitchFamily="18" charset="0"/>
              </a:rPr>
              <a:t> </a:t>
            </a:r>
            <a:r>
              <a:rPr lang="sl-SI" sz="1800" dirty="0">
                <a:effectLst/>
                <a:latin typeface="Roboto" panose="02000000000000000000" pitchFamily="2" charset="0"/>
                <a:ea typeface="Times New Roman" panose="02020603050405020304" pitchFamily="18" charset="0"/>
                <a:cs typeface="Arial" panose="020B0604020202020204" pitchFamily="34" charset="0"/>
              </a:rPr>
              <a:t>vodja poslovnega razvoja</a:t>
            </a:r>
            <a:endParaRPr lang="sl-SI" sz="1800" dirty="0">
              <a:effectLst/>
              <a:latin typeface="Times New Roman" panose="02020603050405020304" pitchFamily="18" charset="0"/>
              <a:ea typeface="Times New Roman" panose="02020603050405020304" pitchFamily="18" charset="0"/>
            </a:endParaRPr>
          </a:p>
          <a:p>
            <a:pPr lvl="0">
              <a:lnSpc>
                <a:spcPct val="150000"/>
              </a:lnSpc>
            </a:pPr>
            <a:r>
              <a:rPr lang="sl-SI" sz="1800" b="1" dirty="0">
                <a:effectLst/>
                <a:latin typeface="Roboto" panose="02000000000000000000" pitchFamily="2" charset="0"/>
                <a:ea typeface="Times New Roman" panose="02020603050405020304" pitchFamily="18" charset="0"/>
                <a:cs typeface="Arial" panose="020B0604020202020204" pitchFamily="34" charset="0"/>
              </a:rPr>
              <a:t>Primož Brus</a:t>
            </a:r>
            <a:r>
              <a:rPr lang="sl-SI" sz="1800" dirty="0">
                <a:effectLst/>
                <a:latin typeface="Roboto" panose="02000000000000000000" pitchFamily="2" charset="0"/>
                <a:ea typeface="Times New Roman" panose="02020603050405020304" pitchFamily="18" charset="0"/>
                <a:cs typeface="Arial" panose="020B0604020202020204" pitchFamily="34" charset="0"/>
              </a:rPr>
              <a:t>, direktor Filiale Celje v Intereuropa </a:t>
            </a:r>
            <a:r>
              <a:rPr lang="sl-SI" sz="1800" dirty="0" err="1">
                <a:effectLst/>
                <a:latin typeface="Roboto" panose="02000000000000000000" pitchFamily="2" charset="0"/>
                <a:ea typeface="Times New Roman" panose="02020603050405020304" pitchFamily="18" charset="0"/>
                <a:cs typeface="Arial" panose="020B0604020202020204" pitchFamily="34" charset="0"/>
              </a:rPr>
              <a:t>d.d</a:t>
            </a:r>
            <a:r>
              <a:rPr lang="sl-SI" sz="1800" dirty="0">
                <a:effectLst/>
                <a:latin typeface="Roboto" panose="02000000000000000000" pitchFamily="2" charset="0"/>
                <a:ea typeface="Times New Roman" panose="02020603050405020304" pitchFamily="18" charset="0"/>
                <a:cs typeface="Arial" panose="020B0604020202020204" pitchFamily="34" charset="0"/>
              </a:rPr>
              <a:t>. </a:t>
            </a:r>
            <a:endParaRPr lang="sl-SI" sz="1800" dirty="0">
              <a:effectLst/>
              <a:latin typeface="Times New Roman" panose="02020603050405020304" pitchFamily="18" charset="0"/>
              <a:ea typeface="Times New Roman" panose="02020603050405020304" pitchFamily="18" charset="0"/>
            </a:endParaRPr>
          </a:p>
          <a:p>
            <a:endParaRPr lang="sl-SI" dirty="0"/>
          </a:p>
          <a:p>
            <a:endParaRPr lang="sl-SI" sz="1400" dirty="0">
              <a:solidFill>
                <a:schemeClr val="tx1"/>
              </a:solidFill>
              <a:latin typeface="Roboto"/>
              <a:ea typeface="Roboto"/>
              <a:cs typeface="Roboto"/>
              <a:sym typeface="Roboto"/>
            </a:endParaRPr>
          </a:p>
          <a:p>
            <a:r>
              <a:rPr lang="sl-SI" sz="1800" dirty="0">
                <a:solidFill>
                  <a:schemeClr val="tx1"/>
                </a:solidFill>
                <a:latin typeface="Roboto"/>
                <a:ea typeface="Roboto"/>
                <a:cs typeface="Roboto"/>
                <a:sym typeface="Roboto"/>
              </a:rPr>
              <a:t>Okroglo mizo vodi: </a:t>
            </a:r>
            <a:r>
              <a:rPr lang="sl-SI" sz="1800" b="1" dirty="0">
                <a:solidFill>
                  <a:schemeClr val="tx1"/>
                </a:solidFill>
                <a:latin typeface="Roboto"/>
                <a:ea typeface="Roboto"/>
                <a:cs typeface="Roboto"/>
                <a:sym typeface="Roboto"/>
              </a:rPr>
              <a:t>Alojz Razpet </a:t>
            </a:r>
            <a:endParaRPr lang="sl-SI" sz="1800" dirty="0">
              <a:solidFill>
                <a:schemeClr val="tx1"/>
              </a:solidFill>
              <a:latin typeface="Roboto"/>
              <a:ea typeface="Roboto"/>
              <a:cs typeface="Roboto"/>
              <a:sym typeface="Roboto"/>
            </a:endParaRPr>
          </a:p>
          <a:p>
            <a:endParaRPr lang="sl-SI" dirty="0"/>
          </a:p>
        </p:txBody>
      </p:sp>
      <p:pic>
        <p:nvPicPr>
          <p:cNvPr id="6" name="Slika 5">
            <a:extLst>
              <a:ext uri="{FF2B5EF4-FFF2-40B4-BE49-F238E27FC236}">
                <a16:creationId xmlns:a16="http://schemas.microsoft.com/office/drawing/2014/main" id="{72408442-B45D-C467-F5A8-79ECF97AB92C}"/>
              </a:ext>
            </a:extLst>
          </p:cNvPr>
          <p:cNvPicPr>
            <a:picLocks noChangeAspect="1"/>
          </p:cNvPicPr>
          <p:nvPr/>
        </p:nvPicPr>
        <p:blipFill>
          <a:blip r:embed="rId6"/>
          <a:stretch>
            <a:fillRect/>
          </a:stretch>
        </p:blipFill>
        <p:spPr>
          <a:xfrm rot="5400000" flipH="1" flipV="1">
            <a:off x="-763839" y="764957"/>
            <a:ext cx="3086057" cy="1556144"/>
          </a:xfrm>
          <a:prstGeom prst="rect">
            <a:avLst/>
          </a:prstGeom>
        </p:spPr>
      </p:pic>
      <p:sp>
        <p:nvSpPr>
          <p:cNvPr id="7" name="PoljeZBesedilom 6">
            <a:extLst>
              <a:ext uri="{FF2B5EF4-FFF2-40B4-BE49-F238E27FC236}">
                <a16:creationId xmlns:a16="http://schemas.microsoft.com/office/drawing/2014/main" id="{26A2F485-F826-E793-9E5A-AF5E650697A0}"/>
              </a:ext>
            </a:extLst>
          </p:cNvPr>
          <p:cNvSpPr txBox="1"/>
          <p:nvPr/>
        </p:nvSpPr>
        <p:spPr>
          <a:xfrm>
            <a:off x="1557262" y="999287"/>
            <a:ext cx="5904895" cy="461665"/>
          </a:xfrm>
          <a:prstGeom prst="rect">
            <a:avLst/>
          </a:prstGeom>
          <a:noFill/>
        </p:spPr>
        <p:txBody>
          <a:bodyPr wrap="square" rtlCol="0">
            <a:spAutoFit/>
          </a:bodyPr>
          <a:lstStyle/>
          <a:p>
            <a:r>
              <a:rPr lang="sl-SI" sz="2400" b="1" dirty="0">
                <a:effectLst/>
                <a:latin typeface="Roboto" panose="02000000000000000000" pitchFamily="2" charset="0"/>
                <a:ea typeface="Times New Roman" panose="02020603050405020304" pitchFamily="18" charset="0"/>
                <a:cs typeface="Arial" panose="020B0604020202020204" pitchFamily="34" charset="0"/>
              </a:rPr>
              <a:t>Okrogla miza</a:t>
            </a:r>
          </a:p>
        </p:txBody>
      </p:sp>
    </p:spTree>
    <p:extLst>
      <p:ext uri="{BB962C8B-B14F-4D97-AF65-F5344CB8AC3E}">
        <p14:creationId xmlns:p14="http://schemas.microsoft.com/office/powerpoint/2010/main" val="1626725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8">
          <a:extLst>
            <a:ext uri="{FF2B5EF4-FFF2-40B4-BE49-F238E27FC236}">
              <a16:creationId xmlns:a16="http://schemas.microsoft.com/office/drawing/2014/main" id="{320A7B64-9E5A-5FB5-1E80-FAC269FEF854}"/>
            </a:ext>
          </a:extLst>
        </p:cNvPr>
        <p:cNvGrpSpPr/>
        <p:nvPr/>
      </p:nvGrpSpPr>
      <p:grpSpPr>
        <a:xfrm>
          <a:off x="0" y="0"/>
          <a:ext cx="0" cy="0"/>
          <a:chOff x="0" y="0"/>
          <a:chExt cx="0" cy="0"/>
        </a:xfrm>
      </p:grpSpPr>
      <p:pic>
        <p:nvPicPr>
          <p:cNvPr id="81" name="Google Shape;81;p16">
            <a:extLst>
              <a:ext uri="{FF2B5EF4-FFF2-40B4-BE49-F238E27FC236}">
                <a16:creationId xmlns:a16="http://schemas.microsoft.com/office/drawing/2014/main" id="{BED9106D-7DC5-E708-768B-D98988C1C98F}"/>
              </a:ext>
            </a:extLst>
          </p:cNvPr>
          <p:cNvPicPr preferRelativeResize="0"/>
          <p:nvPr/>
        </p:nvPicPr>
        <p:blipFill>
          <a:blip r:embed="rId3">
            <a:alphaModFix/>
          </a:blip>
          <a:stretch>
            <a:fillRect/>
          </a:stretch>
        </p:blipFill>
        <p:spPr>
          <a:xfrm>
            <a:off x="7993380" y="4533899"/>
            <a:ext cx="990601" cy="487635"/>
          </a:xfrm>
          <a:prstGeom prst="rect">
            <a:avLst/>
          </a:prstGeom>
          <a:noFill/>
          <a:ln>
            <a:noFill/>
          </a:ln>
        </p:spPr>
      </p:pic>
      <p:sp>
        <p:nvSpPr>
          <p:cNvPr id="3" name="Google Shape;71;p15">
            <a:extLst>
              <a:ext uri="{FF2B5EF4-FFF2-40B4-BE49-F238E27FC236}">
                <a16:creationId xmlns:a16="http://schemas.microsoft.com/office/drawing/2014/main" id="{F951601E-3B6B-A674-AE9F-D88E491FF54E}"/>
              </a:ext>
            </a:extLst>
          </p:cNvPr>
          <p:cNvSpPr txBox="1">
            <a:spLocks noGrp="1"/>
          </p:cNvSpPr>
          <p:nvPr>
            <p:ph type="title"/>
          </p:nvPr>
        </p:nvSpPr>
        <p:spPr>
          <a:xfrm>
            <a:off x="311701" y="216551"/>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dirty="0">
                <a:solidFill>
                  <a:schemeClr val="tx1">
                    <a:lumMod val="65000"/>
                    <a:lumOff val="35000"/>
                  </a:schemeClr>
                </a:solidFill>
                <a:latin typeface="Roboto"/>
                <a:ea typeface="Roboto"/>
                <a:cs typeface="Roboto"/>
                <a:sym typeface="Roboto"/>
              </a:rPr>
              <a:t>3. letni posvet </a:t>
            </a:r>
            <a:br>
              <a:rPr lang="sl-SI" sz="1200" b="1" dirty="0">
                <a:solidFill>
                  <a:schemeClr val="tx1">
                    <a:lumMod val="65000"/>
                    <a:lumOff val="35000"/>
                  </a:schemeClr>
                </a:solidFill>
                <a:latin typeface="Roboto"/>
                <a:ea typeface="Roboto"/>
                <a:cs typeface="Roboto"/>
                <a:sym typeface="Roboto"/>
              </a:rPr>
            </a:br>
            <a:r>
              <a:rPr lang="sl-SI" sz="1200" b="1" dirty="0">
                <a:solidFill>
                  <a:schemeClr val="tx1">
                    <a:lumMod val="65000"/>
                    <a:lumOff val="35000"/>
                  </a:schemeClr>
                </a:solidFill>
                <a:latin typeface="Roboto"/>
                <a:ea typeface="Roboto"/>
                <a:cs typeface="Roboto"/>
                <a:sym typeface="Roboto"/>
              </a:rPr>
              <a:t>o višjem strokovnem izobraževanju</a:t>
            </a:r>
            <a:endParaRPr sz="1200" b="1" dirty="0">
              <a:solidFill>
                <a:schemeClr val="tx1">
                  <a:lumMod val="65000"/>
                  <a:lumOff val="35000"/>
                </a:schemeClr>
              </a:solidFill>
              <a:latin typeface="Roboto"/>
              <a:ea typeface="Roboto"/>
              <a:cs typeface="Roboto"/>
              <a:sym typeface="Roboto"/>
            </a:endParaRPr>
          </a:p>
        </p:txBody>
      </p:sp>
      <p:pic>
        <p:nvPicPr>
          <p:cNvPr id="2" name="Slika 1">
            <a:extLst>
              <a:ext uri="{FF2B5EF4-FFF2-40B4-BE49-F238E27FC236}">
                <a16:creationId xmlns:a16="http://schemas.microsoft.com/office/drawing/2014/main" id="{7679F1E4-CAC0-689C-1E0F-C5DE414E3BB1}"/>
              </a:ext>
            </a:extLst>
          </p:cNvPr>
          <p:cNvPicPr>
            <a:picLocks noChangeAspect="1"/>
          </p:cNvPicPr>
          <p:nvPr/>
        </p:nvPicPr>
        <p:blipFill>
          <a:blip r:embed="rId4"/>
          <a:stretch>
            <a:fillRect/>
          </a:stretch>
        </p:blipFill>
        <p:spPr>
          <a:xfrm>
            <a:off x="5827489" y="0"/>
            <a:ext cx="3316511" cy="2383743"/>
          </a:xfrm>
          <a:prstGeom prst="rect">
            <a:avLst/>
          </a:prstGeom>
        </p:spPr>
      </p:pic>
      <p:pic>
        <p:nvPicPr>
          <p:cNvPr id="4" name="Slika 3" descr="Slika, ki vsebuje besede besedilo, pisava, posnetek zaslona, logotip&#10;&#10;Opis je samodejno ustvarjen">
            <a:extLst>
              <a:ext uri="{FF2B5EF4-FFF2-40B4-BE49-F238E27FC236}">
                <a16:creationId xmlns:a16="http://schemas.microsoft.com/office/drawing/2014/main" id="{B1564B11-D589-BE72-2B52-47601F5E325F}"/>
              </a:ext>
            </a:extLst>
          </p:cNvPr>
          <p:cNvPicPr>
            <a:picLocks noChangeAspect="1"/>
          </p:cNvPicPr>
          <p:nvPr/>
        </p:nvPicPr>
        <p:blipFill>
          <a:blip r:embed="rId5"/>
          <a:stretch>
            <a:fillRect/>
          </a:stretch>
        </p:blipFill>
        <p:spPr>
          <a:xfrm>
            <a:off x="5086350" y="4572849"/>
            <a:ext cx="2738278" cy="570651"/>
          </a:xfrm>
          <a:prstGeom prst="rect">
            <a:avLst/>
          </a:prstGeom>
        </p:spPr>
      </p:pic>
      <p:sp>
        <p:nvSpPr>
          <p:cNvPr id="7" name="PoljeZBesedilom 6">
            <a:extLst>
              <a:ext uri="{FF2B5EF4-FFF2-40B4-BE49-F238E27FC236}">
                <a16:creationId xmlns:a16="http://schemas.microsoft.com/office/drawing/2014/main" id="{756FD8AA-C5E4-B54C-B5A3-92F4FD622924}"/>
              </a:ext>
            </a:extLst>
          </p:cNvPr>
          <p:cNvSpPr txBox="1"/>
          <p:nvPr/>
        </p:nvSpPr>
        <p:spPr>
          <a:xfrm>
            <a:off x="1572094" y="1095045"/>
            <a:ext cx="2441694" cy="615553"/>
          </a:xfrm>
          <a:prstGeom prst="rect">
            <a:avLst/>
          </a:prstGeom>
          <a:noFill/>
        </p:spPr>
        <p:txBody>
          <a:bodyPr wrap="none" rtlCol="0">
            <a:spAutoFit/>
          </a:bodyPr>
          <a:lstStyle/>
          <a:p>
            <a:pPr algn="ctr"/>
            <a:r>
              <a:rPr lang="sl-SI" sz="2000" b="1" dirty="0">
                <a:effectLst/>
                <a:latin typeface="Roboto" panose="02000000000000000000" pitchFamily="2" charset="0"/>
                <a:ea typeface="Times New Roman" panose="02020603050405020304" pitchFamily="18" charset="0"/>
                <a:cs typeface="Arial" panose="020B0604020202020204" pitchFamily="34" charset="0"/>
              </a:rPr>
              <a:t>Martin Jezeršek</a:t>
            </a:r>
          </a:p>
          <a:p>
            <a:endParaRPr lang="sl-SI" dirty="0"/>
          </a:p>
        </p:txBody>
      </p:sp>
      <p:pic>
        <p:nvPicPr>
          <p:cNvPr id="8" name="Slika 7">
            <a:extLst>
              <a:ext uri="{FF2B5EF4-FFF2-40B4-BE49-F238E27FC236}">
                <a16:creationId xmlns:a16="http://schemas.microsoft.com/office/drawing/2014/main" id="{AB7407BF-40D3-83A6-0896-24E277428C2A}"/>
              </a:ext>
            </a:extLst>
          </p:cNvPr>
          <p:cNvPicPr>
            <a:picLocks noChangeAspect="1"/>
          </p:cNvPicPr>
          <p:nvPr/>
        </p:nvPicPr>
        <p:blipFill>
          <a:blip r:embed="rId6"/>
          <a:stretch>
            <a:fillRect/>
          </a:stretch>
        </p:blipFill>
        <p:spPr>
          <a:xfrm rot="10800000">
            <a:off x="0" y="3680333"/>
            <a:ext cx="2865368" cy="1463167"/>
          </a:xfrm>
          <a:prstGeom prst="rect">
            <a:avLst/>
          </a:prstGeom>
        </p:spPr>
      </p:pic>
      <p:sp>
        <p:nvSpPr>
          <p:cNvPr id="5" name="PoljeZBesedilom 4">
            <a:extLst>
              <a:ext uri="{FF2B5EF4-FFF2-40B4-BE49-F238E27FC236}">
                <a16:creationId xmlns:a16="http://schemas.microsoft.com/office/drawing/2014/main" id="{DADD98CA-4014-6DF6-CD20-7C52E0EE3E30}"/>
              </a:ext>
            </a:extLst>
          </p:cNvPr>
          <p:cNvSpPr txBox="1"/>
          <p:nvPr/>
        </p:nvSpPr>
        <p:spPr>
          <a:xfrm>
            <a:off x="1771378" y="2295338"/>
            <a:ext cx="6053250" cy="1384995"/>
          </a:xfrm>
          <a:prstGeom prst="rect">
            <a:avLst/>
          </a:prstGeom>
          <a:noFill/>
        </p:spPr>
        <p:txBody>
          <a:bodyPr wrap="square" rtlCol="0">
            <a:spAutoFit/>
          </a:bodyPr>
          <a:lstStyle/>
          <a:p>
            <a:r>
              <a:rPr lang="sl-SI" sz="2800" b="1" dirty="0">
                <a:effectLst/>
                <a:latin typeface="Roboto" panose="02000000000000000000" pitchFamily="2" charset="0"/>
                <a:ea typeface="Times New Roman" panose="02020603050405020304" pitchFamily="18" charset="0"/>
                <a:cs typeface="Arial" panose="020B0604020202020204" pitchFamily="34" charset="0"/>
              </a:rPr>
              <a:t>Predstavitev primerov dobrih praks in priložnosti, ki jih ponuja </a:t>
            </a:r>
            <a:r>
              <a:rPr lang="sl-SI" sz="2800" b="1" dirty="0" err="1">
                <a:effectLst/>
                <a:latin typeface="Roboto" panose="02000000000000000000" pitchFamily="2" charset="0"/>
                <a:ea typeface="Times New Roman" panose="02020603050405020304" pitchFamily="18" charset="0"/>
                <a:cs typeface="Arial" panose="020B0604020202020204" pitchFamily="34" charset="0"/>
              </a:rPr>
              <a:t>Erasmus</a:t>
            </a:r>
            <a:r>
              <a:rPr lang="sl-SI" sz="2800" b="1" dirty="0">
                <a:effectLst/>
                <a:latin typeface="Roboto" panose="02000000000000000000" pitchFamily="2" charset="0"/>
                <a:ea typeface="Times New Roman" panose="02020603050405020304" pitchFamily="18" charset="0"/>
                <a:cs typeface="Arial" panose="020B0604020202020204" pitchFamily="34" charset="0"/>
              </a:rPr>
              <a:t>+ Olimpijske igre</a:t>
            </a:r>
            <a:endParaRPr lang="sl-SI"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33080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8">
          <a:extLst>
            <a:ext uri="{FF2B5EF4-FFF2-40B4-BE49-F238E27FC236}">
              <a16:creationId xmlns:a16="http://schemas.microsoft.com/office/drawing/2014/main" id="{08E5F9EE-3F16-F1CE-6FD3-CAE6B1968F39}"/>
            </a:ext>
          </a:extLst>
        </p:cNvPr>
        <p:cNvGrpSpPr/>
        <p:nvPr/>
      </p:nvGrpSpPr>
      <p:grpSpPr>
        <a:xfrm>
          <a:off x="0" y="0"/>
          <a:ext cx="0" cy="0"/>
          <a:chOff x="0" y="0"/>
          <a:chExt cx="0" cy="0"/>
        </a:xfrm>
      </p:grpSpPr>
      <p:pic>
        <p:nvPicPr>
          <p:cNvPr id="81" name="Google Shape;81;p16">
            <a:extLst>
              <a:ext uri="{FF2B5EF4-FFF2-40B4-BE49-F238E27FC236}">
                <a16:creationId xmlns:a16="http://schemas.microsoft.com/office/drawing/2014/main" id="{88C683B9-DB5B-61CC-E33C-7197BCF2F092}"/>
              </a:ext>
            </a:extLst>
          </p:cNvPr>
          <p:cNvPicPr preferRelativeResize="0"/>
          <p:nvPr/>
        </p:nvPicPr>
        <p:blipFill>
          <a:blip r:embed="rId3">
            <a:alphaModFix/>
          </a:blip>
          <a:stretch>
            <a:fillRect/>
          </a:stretch>
        </p:blipFill>
        <p:spPr>
          <a:xfrm>
            <a:off x="7993380" y="4533899"/>
            <a:ext cx="990601" cy="487635"/>
          </a:xfrm>
          <a:prstGeom prst="rect">
            <a:avLst/>
          </a:prstGeom>
          <a:noFill/>
          <a:ln>
            <a:noFill/>
          </a:ln>
        </p:spPr>
      </p:pic>
      <p:pic>
        <p:nvPicPr>
          <p:cNvPr id="82" name="Google Shape;82;p16">
            <a:extLst>
              <a:ext uri="{FF2B5EF4-FFF2-40B4-BE49-F238E27FC236}">
                <a16:creationId xmlns:a16="http://schemas.microsoft.com/office/drawing/2014/main" id="{EDBF0061-10C2-ED44-4DE4-2A9AFB932E5C}"/>
              </a:ext>
            </a:extLst>
          </p:cNvPr>
          <p:cNvPicPr preferRelativeResize="0"/>
          <p:nvPr/>
        </p:nvPicPr>
        <p:blipFill>
          <a:blip r:embed="rId4">
            <a:alphaModFix/>
          </a:blip>
          <a:stretch>
            <a:fillRect/>
          </a:stretch>
        </p:blipFill>
        <p:spPr>
          <a:xfrm rot="10800000">
            <a:off x="6276749" y="0"/>
            <a:ext cx="2867251" cy="1460951"/>
          </a:xfrm>
          <a:prstGeom prst="rect">
            <a:avLst/>
          </a:prstGeom>
          <a:noFill/>
          <a:ln>
            <a:noFill/>
          </a:ln>
        </p:spPr>
      </p:pic>
      <p:sp>
        <p:nvSpPr>
          <p:cNvPr id="3" name="Google Shape;71;p15">
            <a:extLst>
              <a:ext uri="{FF2B5EF4-FFF2-40B4-BE49-F238E27FC236}">
                <a16:creationId xmlns:a16="http://schemas.microsoft.com/office/drawing/2014/main" id="{18FBE3E0-65D8-9149-3D5B-BA5C0704A352}"/>
              </a:ext>
            </a:extLst>
          </p:cNvPr>
          <p:cNvSpPr txBox="1">
            <a:spLocks noGrp="1"/>
          </p:cNvSpPr>
          <p:nvPr>
            <p:ph type="title"/>
          </p:nvPr>
        </p:nvSpPr>
        <p:spPr>
          <a:xfrm>
            <a:off x="1557262" y="0"/>
            <a:ext cx="2654524" cy="5640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b="1" dirty="0">
                <a:solidFill>
                  <a:schemeClr val="tx1">
                    <a:lumMod val="65000"/>
                    <a:lumOff val="35000"/>
                  </a:schemeClr>
                </a:solidFill>
                <a:latin typeface="Roboto"/>
                <a:ea typeface="Roboto"/>
                <a:cs typeface="Roboto"/>
                <a:sym typeface="Roboto"/>
              </a:rPr>
              <a:t>3. letni posvet </a:t>
            </a:r>
            <a:br>
              <a:rPr lang="sl-SI" sz="1200" b="1" dirty="0">
                <a:solidFill>
                  <a:schemeClr val="tx1">
                    <a:lumMod val="65000"/>
                    <a:lumOff val="35000"/>
                  </a:schemeClr>
                </a:solidFill>
                <a:latin typeface="Roboto"/>
                <a:ea typeface="Roboto"/>
                <a:cs typeface="Roboto"/>
                <a:sym typeface="Roboto"/>
              </a:rPr>
            </a:br>
            <a:r>
              <a:rPr lang="sl-SI" sz="1200" b="1" dirty="0">
                <a:solidFill>
                  <a:schemeClr val="tx1">
                    <a:lumMod val="65000"/>
                    <a:lumOff val="35000"/>
                  </a:schemeClr>
                </a:solidFill>
                <a:latin typeface="Roboto"/>
                <a:ea typeface="Roboto"/>
                <a:cs typeface="Roboto"/>
                <a:sym typeface="Roboto"/>
              </a:rPr>
              <a:t>o višjem strokovnem izobraževanju</a:t>
            </a:r>
            <a:endParaRPr sz="1200" b="1" dirty="0">
              <a:solidFill>
                <a:schemeClr val="tx1">
                  <a:lumMod val="65000"/>
                  <a:lumOff val="35000"/>
                </a:schemeClr>
              </a:solidFill>
              <a:latin typeface="Roboto"/>
              <a:ea typeface="Roboto"/>
              <a:cs typeface="Roboto"/>
              <a:sym typeface="Roboto"/>
            </a:endParaRPr>
          </a:p>
        </p:txBody>
      </p:sp>
      <p:pic>
        <p:nvPicPr>
          <p:cNvPr id="2" name="Slika 1" descr="Slika, ki vsebuje besede besedilo, pisava, posnetek zaslona, logotip&#10;&#10;Opis je samodejno ustvarjen">
            <a:extLst>
              <a:ext uri="{FF2B5EF4-FFF2-40B4-BE49-F238E27FC236}">
                <a16:creationId xmlns:a16="http://schemas.microsoft.com/office/drawing/2014/main" id="{0B4B9CB1-009A-9C34-8D04-09359C50FC46}"/>
              </a:ext>
            </a:extLst>
          </p:cNvPr>
          <p:cNvPicPr>
            <a:picLocks noChangeAspect="1"/>
          </p:cNvPicPr>
          <p:nvPr/>
        </p:nvPicPr>
        <p:blipFill>
          <a:blip r:embed="rId5"/>
          <a:stretch>
            <a:fillRect/>
          </a:stretch>
        </p:blipFill>
        <p:spPr>
          <a:xfrm>
            <a:off x="0" y="4572849"/>
            <a:ext cx="2738278" cy="570651"/>
          </a:xfrm>
          <a:prstGeom prst="rect">
            <a:avLst/>
          </a:prstGeom>
        </p:spPr>
      </p:pic>
      <p:sp>
        <p:nvSpPr>
          <p:cNvPr id="4" name="PoljeZBesedilom 3">
            <a:extLst>
              <a:ext uri="{FF2B5EF4-FFF2-40B4-BE49-F238E27FC236}">
                <a16:creationId xmlns:a16="http://schemas.microsoft.com/office/drawing/2014/main" id="{DA57CCE3-1845-6ABF-4464-3A08899B68E7}"/>
              </a:ext>
            </a:extLst>
          </p:cNvPr>
          <p:cNvSpPr txBox="1"/>
          <p:nvPr/>
        </p:nvSpPr>
        <p:spPr>
          <a:xfrm>
            <a:off x="1739491" y="896892"/>
            <a:ext cx="3800223" cy="1661993"/>
          </a:xfrm>
          <a:prstGeom prst="rect">
            <a:avLst/>
          </a:prstGeom>
          <a:noFill/>
        </p:spPr>
        <p:txBody>
          <a:bodyPr wrap="square" rtlCol="0">
            <a:spAutoFit/>
          </a:bodyPr>
          <a:lstStyle/>
          <a:p>
            <a:pPr>
              <a:lnSpc>
                <a:spcPct val="150000"/>
              </a:lnSpc>
            </a:pPr>
            <a:r>
              <a:rPr lang="sl-SI" sz="2000" b="1" dirty="0">
                <a:effectLst/>
                <a:latin typeface="Roboto" panose="02000000000000000000" pitchFamily="2" charset="0"/>
                <a:ea typeface="Times New Roman" panose="02020603050405020304" pitchFamily="18" charset="0"/>
                <a:cs typeface="Arial" panose="020B0604020202020204" pitchFamily="34" charset="0"/>
              </a:rPr>
              <a:t>Milena Sitar Matelič</a:t>
            </a:r>
            <a:r>
              <a:rPr lang="sl-SI" sz="2000" dirty="0">
                <a:effectLst/>
                <a:latin typeface="Roboto" panose="02000000000000000000" pitchFamily="2" charset="0"/>
                <a:ea typeface="Times New Roman" panose="02020603050405020304" pitchFamily="18" charset="0"/>
                <a:cs typeface="Arial" panose="020B0604020202020204" pitchFamily="34" charset="0"/>
              </a:rPr>
              <a:t>, </a:t>
            </a:r>
          </a:p>
          <a:p>
            <a:pPr>
              <a:lnSpc>
                <a:spcPct val="150000"/>
              </a:lnSpc>
            </a:pPr>
            <a:r>
              <a:rPr lang="sl-SI" sz="1800" dirty="0">
                <a:effectLst/>
                <a:latin typeface="Roboto" panose="02000000000000000000" pitchFamily="2" charset="0"/>
                <a:ea typeface="Times New Roman" panose="02020603050405020304" pitchFamily="18" charset="0"/>
                <a:cs typeface="Arial" panose="020B0604020202020204" pitchFamily="34" charset="0"/>
              </a:rPr>
              <a:t>CMEPIUS </a:t>
            </a:r>
            <a:endParaRPr lang="sl-SI" sz="1800" dirty="0">
              <a:effectLst/>
              <a:latin typeface="Times New Roman" panose="02020603050405020304" pitchFamily="18" charset="0"/>
              <a:ea typeface="Times New Roman" panose="02020603050405020304" pitchFamily="18" charset="0"/>
            </a:endParaRPr>
          </a:p>
          <a:p>
            <a:endParaRPr lang="sl-SI" sz="2800" b="1" dirty="0">
              <a:effectLst/>
              <a:latin typeface="Times New Roman" panose="02020603050405020304" pitchFamily="18" charset="0"/>
              <a:ea typeface="Times New Roman" panose="02020603050405020304" pitchFamily="18" charset="0"/>
            </a:endParaRPr>
          </a:p>
          <a:p>
            <a:endParaRPr lang="sl-SI" dirty="0"/>
          </a:p>
        </p:txBody>
      </p:sp>
      <p:pic>
        <p:nvPicPr>
          <p:cNvPr id="6" name="Slika 5">
            <a:extLst>
              <a:ext uri="{FF2B5EF4-FFF2-40B4-BE49-F238E27FC236}">
                <a16:creationId xmlns:a16="http://schemas.microsoft.com/office/drawing/2014/main" id="{D450592F-5F18-254C-68A0-9DCB3C027221}"/>
              </a:ext>
            </a:extLst>
          </p:cNvPr>
          <p:cNvPicPr>
            <a:picLocks noChangeAspect="1"/>
          </p:cNvPicPr>
          <p:nvPr/>
        </p:nvPicPr>
        <p:blipFill>
          <a:blip r:embed="rId6"/>
          <a:stretch>
            <a:fillRect/>
          </a:stretch>
        </p:blipFill>
        <p:spPr>
          <a:xfrm rot="5400000" flipH="1" flipV="1">
            <a:off x="-763839" y="764957"/>
            <a:ext cx="3086057" cy="1556144"/>
          </a:xfrm>
          <a:prstGeom prst="rect">
            <a:avLst/>
          </a:prstGeom>
        </p:spPr>
      </p:pic>
      <p:sp>
        <p:nvSpPr>
          <p:cNvPr id="7" name="PoljeZBesedilom 6">
            <a:extLst>
              <a:ext uri="{FF2B5EF4-FFF2-40B4-BE49-F238E27FC236}">
                <a16:creationId xmlns:a16="http://schemas.microsoft.com/office/drawing/2014/main" id="{2894116A-A6CD-1E65-A384-0F3BCD381F62}"/>
              </a:ext>
            </a:extLst>
          </p:cNvPr>
          <p:cNvSpPr txBox="1"/>
          <p:nvPr/>
        </p:nvSpPr>
        <p:spPr>
          <a:xfrm>
            <a:off x="1739491" y="2571750"/>
            <a:ext cx="6490109" cy="1600438"/>
          </a:xfrm>
          <a:prstGeom prst="rect">
            <a:avLst/>
          </a:prstGeom>
          <a:noFill/>
        </p:spPr>
        <p:txBody>
          <a:bodyPr wrap="square" rtlCol="0">
            <a:spAutoFit/>
          </a:bodyPr>
          <a:lstStyle/>
          <a:p>
            <a:r>
              <a:rPr lang="sl-SI" sz="2800" b="1" dirty="0" err="1">
                <a:effectLst/>
                <a:latin typeface="Roboto" panose="02000000000000000000" pitchFamily="2" charset="0"/>
                <a:ea typeface="Times New Roman" panose="02020603050405020304" pitchFamily="18" charset="0"/>
                <a:cs typeface="Arial" panose="020B0604020202020204" pitchFamily="34" charset="0"/>
              </a:rPr>
              <a:t>Erasmus</a:t>
            </a:r>
            <a:r>
              <a:rPr lang="sl-SI" sz="2800" b="1" dirty="0">
                <a:effectLst/>
                <a:latin typeface="Roboto" panose="02000000000000000000" pitchFamily="2" charset="0"/>
                <a:ea typeface="Times New Roman" panose="02020603050405020304" pitchFamily="18" charset="0"/>
                <a:cs typeface="Arial" panose="020B0604020202020204" pitchFamily="34" charset="0"/>
              </a:rPr>
              <a:t>+  kot priložnost  za promocijo odličnosti in predstavitev projektov v katerih lahko sodelujejo VSŠ</a:t>
            </a:r>
            <a:endParaRPr lang="sl-SI" sz="2800" dirty="0">
              <a:effectLst/>
              <a:latin typeface="Times New Roman" panose="02020603050405020304" pitchFamily="18" charset="0"/>
              <a:ea typeface="Times New Roman" panose="02020603050405020304" pitchFamily="18" charset="0"/>
            </a:endParaRPr>
          </a:p>
          <a:p>
            <a:endParaRPr lang="sl-SI" dirty="0"/>
          </a:p>
        </p:txBody>
      </p:sp>
    </p:spTree>
    <p:extLst>
      <p:ext uri="{BB962C8B-B14F-4D97-AF65-F5344CB8AC3E}">
        <p14:creationId xmlns:p14="http://schemas.microsoft.com/office/powerpoint/2010/main" val="3294925172"/>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35.png"/></Relationships>
</file>

<file path=ppt/webextensions/webextension1.xml><?xml version="1.0" encoding="utf-8"?>
<we:webextension xmlns:we="http://schemas.microsoft.com/office/webextensions/webextension/2010/11" id="{9652A400-E1BC-479C-8F40-B7FC3E529A18}">
  <we:reference id="wa200001661" version="2.1.0.2" store="sl-SI" storeType="OMEX"/>
  <we:alternateReferences>
    <we:reference id="WA200001661" version="2.1.0.2" store="WA200001661" storeType="OMEX"/>
  </we:alternateReferences>
  <we:properties>
    <we:property name="time" value="600"/>
  </we:properties>
  <we:bindings/>
  <we:snapshot xmlns:r="http://schemas.openxmlformats.org/officeDocument/2006/relationships" r:embed="rId1"/>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A26818ED76543D4EB8A4E25E5883EE15" ma:contentTypeVersion="18" ma:contentTypeDescription="Ustvari nov dokument." ma:contentTypeScope="" ma:versionID="563cc4b0925c6d1a8dfd453ccc714f3b">
  <xsd:schema xmlns:xsd="http://www.w3.org/2001/XMLSchema" xmlns:xs="http://www.w3.org/2001/XMLSchema" xmlns:p="http://schemas.microsoft.com/office/2006/metadata/properties" xmlns:ns2="adfc19c4-5502-4337-a563-80122bb492c5" xmlns:ns3="459b17cd-c081-40af-8ae3-7291a8ba2f52" targetNamespace="http://schemas.microsoft.com/office/2006/metadata/properties" ma:root="true" ma:fieldsID="721395681201f5cda7d33dc8704637e2" ns2:_="" ns3:_="">
    <xsd:import namespace="adfc19c4-5502-4337-a563-80122bb492c5"/>
    <xsd:import namespace="459b17cd-c081-40af-8ae3-7291a8ba2f5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fc19c4-5502-4337-a563-80122bb492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Oznake slike" ma:readOnly="false" ma:fieldId="{5cf76f15-5ced-4ddc-b409-7134ff3c332f}" ma:taxonomyMulti="true" ma:sspId="7d85cfa7-94e1-4748-823b-e73a70bce86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9b17cd-c081-40af-8ae3-7291a8ba2f52" elementFormDefault="qualified">
    <xsd:import namespace="http://schemas.microsoft.com/office/2006/documentManagement/types"/>
    <xsd:import namespace="http://schemas.microsoft.com/office/infopath/2007/PartnerControls"/>
    <xsd:element name="SharedWithUsers" ma:index="18"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V skupni rabi s podrobnostmi" ma:internalName="SharedWithDetails" ma:readOnly="true">
      <xsd:simpleType>
        <xsd:restriction base="dms:Note">
          <xsd:maxLength value="255"/>
        </xsd:restriction>
      </xsd:simpleType>
    </xsd:element>
    <xsd:element name="TaxCatchAll" ma:index="23" nillable="true" ma:displayName="Taxonomy Catch All Column" ma:hidden="true" ma:list="{c4fa5da9-315f-4b5f-a669-9c928266b46c}" ma:internalName="TaxCatchAll" ma:showField="CatchAllData" ma:web="459b17cd-c081-40af-8ae3-7291a8ba2f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dfc19c4-5502-4337-a563-80122bb492c5">
      <Terms xmlns="http://schemas.microsoft.com/office/infopath/2007/PartnerControls"/>
    </lcf76f155ced4ddcb4097134ff3c332f>
    <TaxCatchAll xmlns="459b17cd-c081-40af-8ae3-7291a8ba2f52" xsi:nil="true"/>
    <SharedWithUsers xmlns="459b17cd-c081-40af-8ae3-7291a8ba2f52">
      <UserInfo>
        <DisplayName/>
        <AccountId xsi:nil="true"/>
        <AccountType/>
      </UserInfo>
    </SharedWithUsers>
  </documentManagement>
</p:properties>
</file>

<file path=customXml/itemProps1.xml><?xml version="1.0" encoding="utf-8"?>
<ds:datastoreItem xmlns:ds="http://schemas.openxmlformats.org/officeDocument/2006/customXml" ds:itemID="{5AC68551-EEE9-485C-A280-5ECD2E68F2F9}">
  <ds:schemaRefs>
    <ds:schemaRef ds:uri="http://schemas.microsoft.com/sharepoint/v3/contenttype/forms"/>
  </ds:schemaRefs>
</ds:datastoreItem>
</file>

<file path=customXml/itemProps2.xml><?xml version="1.0" encoding="utf-8"?>
<ds:datastoreItem xmlns:ds="http://schemas.openxmlformats.org/officeDocument/2006/customXml" ds:itemID="{F632BE49-BC1A-48B5-9E66-01BD950615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fc19c4-5502-4337-a563-80122bb492c5"/>
    <ds:schemaRef ds:uri="459b17cd-c081-40af-8ae3-7291a8ba2f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D833EA3-ADE0-42FB-A74D-8C2F1542E5A1}">
  <ds:schemaRefs>
    <ds:schemaRef ds:uri="459b17cd-c081-40af-8ae3-7291a8ba2f52"/>
    <ds:schemaRef ds:uri="adfc19c4-5502-4337-a563-80122bb492c5"/>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830</TotalTime>
  <Words>4475</Words>
  <Application>Microsoft Office PowerPoint</Application>
  <PresentationFormat>Diaprojekcija na zaslonu (16:9)</PresentationFormat>
  <Paragraphs>543</Paragraphs>
  <Slides>51</Slides>
  <Notes>51</Notes>
  <HiddenSlides>0</HiddenSlides>
  <MMClips>2</MMClips>
  <ScaleCrop>false</ScaleCrop>
  <HeadingPairs>
    <vt:vector size="6" baseType="variant">
      <vt:variant>
        <vt:lpstr>Uporabljene pisave</vt:lpstr>
      </vt:variant>
      <vt:variant>
        <vt:i4>10</vt:i4>
      </vt:variant>
      <vt:variant>
        <vt:lpstr>Tema</vt:lpstr>
      </vt:variant>
      <vt:variant>
        <vt:i4>1</vt:i4>
      </vt:variant>
      <vt:variant>
        <vt:lpstr>Naslovi diapozitivov</vt:lpstr>
      </vt:variant>
      <vt:variant>
        <vt:i4>51</vt:i4>
      </vt:variant>
    </vt:vector>
  </HeadingPairs>
  <TitlesOfParts>
    <vt:vector size="62" baseType="lpstr">
      <vt:lpstr>Franklin Gothic Demi</vt:lpstr>
      <vt:lpstr>Wingdings</vt:lpstr>
      <vt:lpstr>Times New Roman</vt:lpstr>
      <vt:lpstr>Roboto</vt:lpstr>
      <vt:lpstr>Alright Sans </vt:lpstr>
      <vt:lpstr>Wingdings 3</vt:lpstr>
      <vt:lpstr>Trebuchet MS</vt:lpstr>
      <vt:lpstr>Calibri</vt:lpstr>
      <vt:lpstr>Arial</vt:lpstr>
      <vt:lpstr>Aptos</vt:lpstr>
      <vt:lpstr>Simple Light</vt:lpstr>
      <vt:lpstr>PowerPointova predstavitev</vt:lpstr>
      <vt:lpstr>3. letni posvet  o višjem strokovnem izobraževanju</vt:lpstr>
      <vt:lpstr>3. letni posvet  o višjem strokovnem izobraževanju</vt:lpstr>
      <vt:lpstr>PowerPointova predstavitev</vt:lpstr>
      <vt:lpstr>PowerPointova predstavitev</vt:lpstr>
      <vt:lpstr>3. letni posvet  o višjem strokovnem izobraževanju</vt:lpstr>
      <vt:lpstr>3. letni posvet  o višjem strokovnem izobraževanju</vt:lpstr>
      <vt:lpstr>3. letni posvet  o višjem strokovnem izobraževanju</vt:lpstr>
      <vt:lpstr>3. letni posvet  o višjem strokovnem izobraževanju</vt:lpstr>
      <vt:lpstr>PowerPointova predstavitev</vt:lpstr>
      <vt:lpstr>PowerPointova predstavitev</vt:lpstr>
      <vt:lpstr>3. letni posvet  o višjem strokovnem izobraževanju</vt:lpstr>
      <vt:lpstr>PowerPointova predstavitev</vt:lpstr>
      <vt:lpstr>3. letni posvet  o višjem strokovnem izobraževanju</vt:lpstr>
      <vt:lpstr>Kako akcije Erasmus+ krepijo kakovost višjega šolstva? </vt:lpstr>
      <vt:lpstr>Kako akcije Erasmus+ krepijo kakovost višjega šolstva? </vt:lpstr>
      <vt:lpstr>MOŽNOSTI SODELOVANJA  V PROGRAMU ERASMUS </vt:lpstr>
      <vt:lpstr>MOŽNOSTI SODELOVANJA  V PROGRAMU ERASMUS </vt:lpstr>
      <vt:lpstr>MOŽNOSTI SODELOVANJA  V PROGRAMU ERASMUS </vt:lpstr>
      <vt:lpstr>3. letni posvet  o višjem strokovnem izobraževanju</vt:lpstr>
      <vt:lpstr>3. letni posvet  o višjem strokovnem izobraževanju</vt:lpstr>
      <vt:lpstr>3. letni posvet  o višjem strokovnem izobraževanju</vt:lpstr>
      <vt:lpstr>PowerPointova predstavitev</vt:lpstr>
      <vt:lpstr>3. letni posvet  o višjem strokovnem izobraževanju</vt:lpstr>
      <vt:lpstr>PowerPointova predstavitev</vt:lpstr>
      <vt:lpstr>PowerPointova predstavitev</vt:lpstr>
      <vt:lpstr>3. letni posvet  o višjem strokovnem izobraževanju</vt:lpstr>
      <vt:lpstr>3. letni posvet  o višjem strokovnem izobraževanju</vt:lpstr>
      <vt:lpstr>3. letni posvet  o višjem strokovnem izobraževanju</vt:lpstr>
      <vt:lpstr>3. letni posvet  o višjem strokovnem izobraževanju</vt:lpstr>
      <vt:lpstr>3. letni posvet  o višjem strokovnem izobraževanju</vt:lpstr>
      <vt:lpstr>3. letni posvet  o višjem strokovnem izobraževanju</vt:lpstr>
      <vt:lpstr>3. letni posvet  o višjem strokovnem izobraževanju</vt:lpstr>
      <vt:lpstr>3. letni posvet  o višjem strokovnem izobraževanju</vt:lpstr>
      <vt:lpstr>3. letni posvet  o višjem strokovnem izobraževanju</vt:lpstr>
      <vt:lpstr>3. letni posvet  o višjem strokovnem izobraževanju</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3. letni posvet  o višjem strokovnem izobraževanju</vt:lpstr>
      <vt:lpstr>PowerPointova predstavitev</vt:lpstr>
      <vt:lpstr>PowerPointova predstavitev</vt:lpstr>
      <vt:lpstr>PowerPointova predstavitev</vt:lpstr>
      <vt:lpstr>3. letni posvet  o višjem strokovnem izobraževanju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Naslov</dc:title>
  <dc:creator>Nada Ban</dc:creator>
  <cp:lastModifiedBy>Kristjan Veber</cp:lastModifiedBy>
  <cp:revision>12</cp:revision>
  <dcterms:modified xsi:type="dcterms:W3CDTF">2024-11-19T08:15:21Z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0x010100A26818ED76543D4EB8A4E25E5883EE15</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