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6858000" cy="9144000"/>
  <p:embeddedFontLst>
    <p:embeddedFont>
      <p:font typeface="Nunito Italics" panose="020B0604020202020204" charset="-18"/>
      <p:regular r:id="rId46"/>
    </p:embeddedFont>
    <p:embeddedFont>
      <p:font typeface="Nunito Sans" pitchFamily="2" charset="-18"/>
      <p:regular r:id="rId47"/>
    </p:embeddedFont>
    <p:embeddedFont>
      <p:font typeface="Nunito Sans Bold" charset="-18"/>
      <p:regular r:id="rId48"/>
    </p:embeddedFont>
    <p:embeddedFont>
      <p:font typeface="Nunito Sans Condensed" panose="020B0604020202020204" charset="-18"/>
      <p:regular r:id="rId49"/>
    </p:embeddedFont>
    <p:embeddedFont>
      <p:font typeface="Nunito Sans Condensed Italics" panose="020B0604020202020204" charset="-18"/>
      <p:regular r:id="rId50"/>
    </p:embeddedFont>
    <p:embeddedFont>
      <p:font typeface="Nunito Sans Expanded Bold" panose="020B0604020202020204" charset="-18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8E8B9-C662-45A3-A6F9-9438D0F40F33}" v="14" dt="2026-03-03T05:00:12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17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aja.paj@mips.si" TargetMode="External"/><Relationship Id="rId2" Type="http://schemas.openxmlformats.org/officeDocument/2006/relationships/hyperlink" Target="mailto:domen.verber@mips.s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5553" y="7409120"/>
            <a:ext cx="19246351" cy="3086100"/>
            <a:chOff x="0" y="0"/>
            <a:chExt cx="506899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68998" cy="812800"/>
            </a:xfrm>
            <a:custGeom>
              <a:avLst/>
              <a:gdLst/>
              <a:ahLst/>
              <a:cxnLst/>
              <a:rect l="l" t="t" r="r" b="b"/>
              <a:pathLst>
                <a:path w="5068998" h="812800">
                  <a:moveTo>
                    <a:pt x="0" y="0"/>
                  </a:moveTo>
                  <a:lnTo>
                    <a:pt x="5068998" y="0"/>
                  </a:lnTo>
                  <a:lnTo>
                    <a:pt x="50689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6899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86213" y="3995720"/>
            <a:ext cx="17177555" cy="6291280"/>
          </a:xfrm>
          <a:custGeom>
            <a:avLst/>
            <a:gdLst/>
            <a:ahLst/>
            <a:cxnLst/>
            <a:rect l="l" t="t" r="r" b="b"/>
            <a:pathLst>
              <a:path w="17177555" h="6291280">
                <a:moveTo>
                  <a:pt x="0" y="0"/>
                </a:moveTo>
                <a:lnTo>
                  <a:pt x="17177555" y="0"/>
                </a:lnTo>
                <a:lnTo>
                  <a:pt x="17177555" y="6291280"/>
                </a:lnTo>
                <a:lnTo>
                  <a:pt x="0" y="629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105897" y="0"/>
            <a:ext cx="4273781" cy="1028700"/>
          </a:xfrm>
          <a:custGeom>
            <a:avLst/>
            <a:gdLst/>
            <a:ahLst/>
            <a:cxnLst/>
            <a:rect l="l" t="t" r="r" b="b"/>
            <a:pathLst>
              <a:path w="4273781" h="1028700">
                <a:moveTo>
                  <a:pt x="0" y="0"/>
                </a:moveTo>
                <a:lnTo>
                  <a:pt x="4273781" y="0"/>
                </a:lnTo>
                <a:lnTo>
                  <a:pt x="4273781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5746391" y="0"/>
            <a:ext cx="2541609" cy="1338581"/>
          </a:xfrm>
          <a:custGeom>
            <a:avLst/>
            <a:gdLst/>
            <a:ahLst/>
            <a:cxnLst/>
            <a:rect l="l" t="t" r="r" b="b"/>
            <a:pathLst>
              <a:path w="2541609" h="1338581">
                <a:moveTo>
                  <a:pt x="0" y="0"/>
                </a:moveTo>
                <a:lnTo>
                  <a:pt x="2541609" y="0"/>
                </a:lnTo>
                <a:lnTo>
                  <a:pt x="2541609" y="1338581"/>
                </a:lnTo>
                <a:lnTo>
                  <a:pt x="0" y="13385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>
            <a:off x="14986262" y="1667669"/>
            <a:ext cx="3074646" cy="1393839"/>
          </a:xfrm>
          <a:custGeom>
            <a:avLst/>
            <a:gdLst/>
            <a:ahLst/>
            <a:cxnLst/>
            <a:rect l="l" t="t" r="r" b="b"/>
            <a:pathLst>
              <a:path w="3074646" h="1393839">
                <a:moveTo>
                  <a:pt x="0" y="0"/>
                </a:moveTo>
                <a:lnTo>
                  <a:pt x="3074646" y="0"/>
                </a:lnTo>
                <a:lnTo>
                  <a:pt x="3074646" y="1393839"/>
                </a:lnTo>
                <a:lnTo>
                  <a:pt x="0" y="13938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TextBox 9"/>
          <p:cNvSpPr txBox="1"/>
          <p:nvPr/>
        </p:nvSpPr>
        <p:spPr>
          <a:xfrm>
            <a:off x="1659201" y="1334366"/>
            <a:ext cx="14969598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EVIDENCA 2.0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1722" y="2898784"/>
            <a:ext cx="10904556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spc="40">
                <a:solidFill>
                  <a:srgbClr val="A4C440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Vzpostavitev sistema za spremljanje zaposljivosti diplomantov poklicnega in strokovnega izobraževanja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48590" y="1648714"/>
            <a:ext cx="15590820" cy="7795410"/>
          </a:xfrm>
          <a:custGeom>
            <a:avLst/>
            <a:gdLst/>
            <a:ahLst/>
            <a:cxnLst/>
            <a:rect l="l" t="t" r="r" b="b"/>
            <a:pathLst>
              <a:path w="15590820" h="7795410">
                <a:moveTo>
                  <a:pt x="0" y="0"/>
                </a:moveTo>
                <a:lnTo>
                  <a:pt x="15590820" y="0"/>
                </a:lnTo>
                <a:lnTo>
                  <a:pt x="15590820" y="7795410"/>
                </a:lnTo>
                <a:lnTo>
                  <a:pt x="0" y="7795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Študijski programi - Verzija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8547" y="1719820"/>
            <a:ext cx="15470906" cy="7716115"/>
          </a:xfrm>
          <a:custGeom>
            <a:avLst/>
            <a:gdLst/>
            <a:ahLst/>
            <a:cxnLst/>
            <a:rect l="l" t="t" r="r" b="b"/>
            <a:pathLst>
              <a:path w="15470906" h="7716115">
                <a:moveTo>
                  <a:pt x="0" y="0"/>
                </a:moveTo>
                <a:lnTo>
                  <a:pt x="15470906" y="0"/>
                </a:lnTo>
                <a:lnTo>
                  <a:pt x="15470906" y="7716114"/>
                </a:lnTo>
                <a:lnTo>
                  <a:pt x="0" y="7716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Študijski programi - Izvedba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48192" y="1833771"/>
            <a:ext cx="15791616" cy="7895808"/>
          </a:xfrm>
          <a:custGeom>
            <a:avLst/>
            <a:gdLst/>
            <a:ahLst/>
            <a:cxnLst/>
            <a:rect l="l" t="t" r="r" b="b"/>
            <a:pathLst>
              <a:path w="15791616" h="7895808">
                <a:moveTo>
                  <a:pt x="0" y="0"/>
                </a:moveTo>
                <a:lnTo>
                  <a:pt x="15791616" y="0"/>
                </a:lnTo>
                <a:lnTo>
                  <a:pt x="15791616" y="7895808"/>
                </a:lnTo>
                <a:lnTo>
                  <a:pt x="0" y="7895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Aktivne izvedbe študijskih programov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649131" y="2276315"/>
            <a:ext cx="12989739" cy="6981985"/>
          </a:xfrm>
          <a:custGeom>
            <a:avLst/>
            <a:gdLst/>
            <a:ahLst/>
            <a:cxnLst/>
            <a:rect l="l" t="t" r="r" b="b"/>
            <a:pathLst>
              <a:path w="12989739" h="6981985">
                <a:moveTo>
                  <a:pt x="0" y="0"/>
                </a:moveTo>
                <a:lnTo>
                  <a:pt x="12989738" y="0"/>
                </a:lnTo>
                <a:lnTo>
                  <a:pt x="12989738" y="6981985"/>
                </a:lnTo>
                <a:lnTo>
                  <a:pt x="0" y="698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Študijski programi - Pogoji ocenjevanja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655100"/>
            <a:ext cx="16230600" cy="8115300"/>
          </a:xfrm>
          <a:custGeom>
            <a:avLst/>
            <a:gdLst/>
            <a:ahLst/>
            <a:cxnLst/>
            <a:rect l="l" t="t" r="r" b="b"/>
            <a:pathLst>
              <a:path w="16230600" h="8115300">
                <a:moveTo>
                  <a:pt x="0" y="0"/>
                </a:moveTo>
                <a:lnTo>
                  <a:pt x="16230600" y="0"/>
                </a:lnTo>
                <a:lnTo>
                  <a:pt x="16230600" y="8115300"/>
                </a:lnTo>
                <a:lnTo>
                  <a:pt x="0" y="8115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510549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Izpitni roki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43311" y="1725663"/>
            <a:ext cx="16201377" cy="8080437"/>
          </a:xfrm>
          <a:custGeom>
            <a:avLst/>
            <a:gdLst/>
            <a:ahLst/>
            <a:cxnLst/>
            <a:rect l="l" t="t" r="r" b="b"/>
            <a:pathLst>
              <a:path w="16201377" h="8080437">
                <a:moveTo>
                  <a:pt x="0" y="0"/>
                </a:moveTo>
                <a:lnTo>
                  <a:pt x="16201378" y="0"/>
                </a:lnTo>
                <a:lnTo>
                  <a:pt x="16201378" y="8080437"/>
                </a:lnTo>
                <a:lnTo>
                  <a:pt x="0" y="80804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510549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Izpitni roki - Vnos ocen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FBB03B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5453" y="2053047"/>
            <a:ext cx="15497095" cy="7690433"/>
          </a:xfrm>
          <a:custGeom>
            <a:avLst/>
            <a:gdLst/>
            <a:ahLst/>
            <a:cxnLst/>
            <a:rect l="l" t="t" r="r" b="b"/>
            <a:pathLst>
              <a:path w="15497095" h="7690433">
                <a:moveTo>
                  <a:pt x="0" y="0"/>
                </a:moveTo>
                <a:lnTo>
                  <a:pt x="15497094" y="0"/>
                </a:lnTo>
                <a:lnTo>
                  <a:pt x="15497094" y="7690434"/>
                </a:lnTo>
                <a:lnTo>
                  <a:pt x="0" y="7690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95059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BB03B"/>
                </a:solidFill>
                <a:latin typeface="Nunito Sans"/>
                <a:ea typeface="Nunito Sans"/>
                <a:cs typeface="Nunito Sans"/>
                <a:sym typeface="Nunito Sans"/>
              </a:rPr>
              <a:t>Strokovni delavci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FBB03B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0605" y="2132238"/>
            <a:ext cx="16186791" cy="7567325"/>
          </a:xfrm>
          <a:custGeom>
            <a:avLst/>
            <a:gdLst/>
            <a:ahLst/>
            <a:cxnLst/>
            <a:rect l="l" t="t" r="r" b="b"/>
            <a:pathLst>
              <a:path w="16186791" h="7567325">
                <a:moveTo>
                  <a:pt x="0" y="0"/>
                </a:moveTo>
                <a:lnTo>
                  <a:pt x="16186790" y="0"/>
                </a:lnTo>
                <a:lnTo>
                  <a:pt x="16186790" y="7567324"/>
                </a:lnTo>
                <a:lnTo>
                  <a:pt x="0" y="7567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6822848" y="634365"/>
            <a:ext cx="4642303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BB03B"/>
                </a:solidFill>
                <a:latin typeface="Nunito Sans"/>
                <a:ea typeface="Nunito Sans"/>
                <a:cs typeface="Nunito Sans"/>
                <a:sym typeface="Nunito Sans"/>
              </a:rPr>
              <a:t>Strokovni delavci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873444" y="6426636"/>
            <a:ext cx="6130248" cy="4758605"/>
          </a:xfrm>
          <a:custGeom>
            <a:avLst/>
            <a:gdLst/>
            <a:ahLst/>
            <a:cxnLst/>
            <a:rect l="l" t="t" r="r" b="b"/>
            <a:pathLst>
              <a:path w="6130248" h="4758605">
                <a:moveTo>
                  <a:pt x="6130248" y="0"/>
                </a:moveTo>
                <a:lnTo>
                  <a:pt x="0" y="0"/>
                </a:lnTo>
                <a:lnTo>
                  <a:pt x="0" y="4758605"/>
                </a:lnTo>
                <a:lnTo>
                  <a:pt x="6130248" y="4758605"/>
                </a:lnTo>
                <a:lnTo>
                  <a:pt x="61302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595049" y="1275013"/>
            <a:ext cx="13241752" cy="3293886"/>
          </a:xfrm>
          <a:custGeom>
            <a:avLst/>
            <a:gdLst/>
            <a:ahLst/>
            <a:cxnLst/>
            <a:rect l="l" t="t" r="r" b="b"/>
            <a:pathLst>
              <a:path w="13241752" h="3293886">
                <a:moveTo>
                  <a:pt x="0" y="0"/>
                </a:moveTo>
                <a:lnTo>
                  <a:pt x="13241752" y="0"/>
                </a:lnTo>
                <a:lnTo>
                  <a:pt x="13241752" y="3293886"/>
                </a:lnTo>
                <a:lnTo>
                  <a:pt x="0" y="32938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6119549" y="5465906"/>
            <a:ext cx="11301259" cy="3927187"/>
          </a:xfrm>
          <a:custGeom>
            <a:avLst/>
            <a:gdLst/>
            <a:ahLst/>
            <a:cxnLst/>
            <a:rect l="l" t="t" r="r" b="b"/>
            <a:pathLst>
              <a:path w="11301259" h="3927187">
                <a:moveTo>
                  <a:pt x="0" y="0"/>
                </a:moveTo>
                <a:lnTo>
                  <a:pt x="11301259" y="0"/>
                </a:lnTo>
                <a:lnTo>
                  <a:pt x="11301259" y="3927188"/>
                </a:lnTo>
                <a:lnTo>
                  <a:pt x="0" y="39271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TextBox 8"/>
          <p:cNvSpPr txBox="1"/>
          <p:nvPr/>
        </p:nvSpPr>
        <p:spPr>
          <a:xfrm>
            <a:off x="775250" y="316230"/>
            <a:ext cx="3822318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Vpisna prijava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95840" y="1236523"/>
            <a:ext cx="11297232" cy="5662738"/>
          </a:xfrm>
          <a:custGeom>
            <a:avLst/>
            <a:gdLst/>
            <a:ahLst/>
            <a:cxnLst/>
            <a:rect l="l" t="t" r="r" b="b"/>
            <a:pathLst>
              <a:path w="11297232" h="5662738">
                <a:moveTo>
                  <a:pt x="0" y="0"/>
                </a:moveTo>
                <a:lnTo>
                  <a:pt x="11297232" y="0"/>
                </a:lnTo>
                <a:lnTo>
                  <a:pt x="11297232" y="5662738"/>
                </a:lnTo>
                <a:lnTo>
                  <a:pt x="0" y="56627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 flipH="1">
            <a:off x="-873444" y="6426636"/>
            <a:ext cx="6130248" cy="4758605"/>
          </a:xfrm>
          <a:custGeom>
            <a:avLst/>
            <a:gdLst/>
            <a:ahLst/>
            <a:cxnLst/>
            <a:rect l="l" t="t" r="r" b="b"/>
            <a:pathLst>
              <a:path w="6130248" h="4758605">
                <a:moveTo>
                  <a:pt x="6130248" y="0"/>
                </a:moveTo>
                <a:lnTo>
                  <a:pt x="0" y="0"/>
                </a:lnTo>
                <a:lnTo>
                  <a:pt x="0" y="4758605"/>
                </a:lnTo>
                <a:lnTo>
                  <a:pt x="6130248" y="4758605"/>
                </a:lnTo>
                <a:lnTo>
                  <a:pt x="613024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6595799" y="6204420"/>
            <a:ext cx="11301259" cy="4082580"/>
          </a:xfrm>
          <a:custGeom>
            <a:avLst/>
            <a:gdLst/>
            <a:ahLst/>
            <a:cxnLst/>
            <a:rect l="l" t="t" r="r" b="b"/>
            <a:pathLst>
              <a:path w="11301259" h="4082580">
                <a:moveTo>
                  <a:pt x="0" y="0"/>
                </a:moveTo>
                <a:lnTo>
                  <a:pt x="11301259" y="0"/>
                </a:lnTo>
                <a:lnTo>
                  <a:pt x="11301259" y="4082580"/>
                </a:lnTo>
                <a:lnTo>
                  <a:pt x="0" y="40825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TextBox 8"/>
          <p:cNvSpPr txBox="1"/>
          <p:nvPr/>
        </p:nvSpPr>
        <p:spPr>
          <a:xfrm>
            <a:off x="5256804" y="316230"/>
            <a:ext cx="68786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Vpisna prijava - ročni vnos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2159" y="5940250"/>
            <a:ext cx="6521801" cy="0"/>
          </a:xfrm>
          <a:prstGeom prst="line">
            <a:avLst/>
          </a:prstGeom>
          <a:ln w="114300" cap="flat">
            <a:solidFill>
              <a:srgbClr val="3E38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l-SI"/>
          </a:p>
        </p:txBody>
      </p:sp>
      <p:sp>
        <p:nvSpPr>
          <p:cNvPr id="3" name="AutoShape 3"/>
          <p:cNvSpPr/>
          <p:nvPr/>
        </p:nvSpPr>
        <p:spPr>
          <a:xfrm rot="-5400000">
            <a:off x="8073141" y="5940250"/>
            <a:ext cx="6521801" cy="0"/>
          </a:xfrm>
          <a:prstGeom prst="line">
            <a:avLst/>
          </a:prstGeom>
          <a:ln w="114300" cap="flat">
            <a:solidFill>
              <a:srgbClr val="3E38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l-SI"/>
          </a:p>
        </p:txBody>
      </p:sp>
      <p:sp>
        <p:nvSpPr>
          <p:cNvPr id="4" name="TextBox 4"/>
          <p:cNvSpPr txBox="1"/>
          <p:nvPr/>
        </p:nvSpPr>
        <p:spPr>
          <a:xfrm>
            <a:off x="3514016" y="2833550"/>
            <a:ext cx="5097654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ORGANIZACIJA ŠTUDIJSKIH PROGRAMOV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3262" y="2738300"/>
            <a:ext cx="1620204" cy="145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5"/>
              </a:lnSpc>
              <a:spcBef>
                <a:spcPct val="0"/>
              </a:spcBef>
            </a:pPr>
            <a:r>
              <a:rPr lang="en-US" sz="8532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57414" y="4106344"/>
            <a:ext cx="5859789" cy="184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  <a:spcBef>
                <a:spcPct val="0"/>
              </a:spcBef>
            </a:pPr>
            <a:r>
              <a:rPr lang="en-US" sz="2633" i="1" spc="26">
                <a:solidFill>
                  <a:srgbClr val="443B39"/>
                </a:solidFill>
                <a:latin typeface="Nunito Sans Condensed Italics"/>
                <a:ea typeface="Nunito Sans Condensed Italics"/>
                <a:cs typeface="Nunito Sans Condensed Italics"/>
                <a:sym typeface="Nunito Sans Condensed Italics"/>
              </a:rPr>
              <a:t>Ključni procesi organizacije študijskih programov – od oblikovanja modulov in učnih enot, do izvedbe programa ter postopkov vpisa v razvid.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7414" y="6421904"/>
            <a:ext cx="509765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STROKOVNI DELAVCI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1903" y="6074256"/>
            <a:ext cx="1620204" cy="144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5"/>
              </a:lnSpc>
              <a:spcBef>
                <a:spcPct val="0"/>
              </a:spcBef>
            </a:pPr>
            <a:r>
              <a:rPr lang="en-US" sz="8532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02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7414" y="7021979"/>
            <a:ext cx="5313383" cy="23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  <a:spcBef>
                <a:spcPct val="0"/>
              </a:spcBef>
            </a:pPr>
            <a:r>
              <a:rPr lang="en-US" sz="2633" i="1" spc="26">
                <a:solidFill>
                  <a:srgbClr val="443B39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Ključni procesi, ki se nanašajo na strokovne delavce – od evidenc zaposlitve in habilitacijskih postopkov do načrtovanja ter izvedbe učnih enot.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29316" y="2871650"/>
            <a:ext cx="531338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EVIDENCA ŠTUDENTOV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36945" y="2705652"/>
            <a:ext cx="1620204" cy="144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5"/>
              </a:lnSpc>
              <a:spcBef>
                <a:spcPct val="0"/>
              </a:spcBef>
            </a:pPr>
            <a:r>
              <a:rPr lang="en-US" sz="8532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03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76941" y="3458385"/>
            <a:ext cx="5313383" cy="23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  <a:spcBef>
                <a:spcPct val="0"/>
              </a:spcBef>
            </a:pPr>
            <a:r>
              <a:rPr lang="en-US" sz="2633" i="1" spc="26">
                <a:solidFill>
                  <a:srgbClr val="443B39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Procesi vodenja evidence študentov, ki zajemajo vpisne postopke, spremljanje študijskega napredka ter upravljanje podatkov med celotnim študijskim ciklom.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72714" y="6421904"/>
            <a:ext cx="531338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IZPITNA EVIDENCA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17203" y="6074256"/>
            <a:ext cx="1620204" cy="144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5"/>
              </a:lnSpc>
              <a:spcBef>
                <a:spcPct val="0"/>
              </a:spcBef>
            </a:pPr>
            <a:r>
              <a:rPr lang="en-US" sz="8532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76941" y="6943932"/>
            <a:ext cx="5313383" cy="23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  <a:spcBef>
                <a:spcPct val="0"/>
              </a:spcBef>
            </a:pPr>
            <a:r>
              <a:rPr lang="en-US" sz="2633" i="1" spc="26">
                <a:solidFill>
                  <a:srgbClr val="443B39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Postopki vodenja izpitne evidence, ki vključujejo razpis izpitnih rokov, prijave in odjave študentov na izpite ter evidentiranje in objavo izpitnih rezultatov.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9201" y="396423"/>
            <a:ext cx="14969598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Potek predstavitve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720365"/>
            <a:ext cx="16250970" cy="8105171"/>
          </a:xfrm>
          <a:custGeom>
            <a:avLst/>
            <a:gdLst/>
            <a:ahLst/>
            <a:cxnLst/>
            <a:rect l="l" t="t" r="r" b="b"/>
            <a:pathLst>
              <a:path w="16250970" h="8105171">
                <a:moveTo>
                  <a:pt x="0" y="0"/>
                </a:moveTo>
                <a:lnTo>
                  <a:pt x="16250970" y="0"/>
                </a:lnTo>
                <a:lnTo>
                  <a:pt x="16250970" y="8105171"/>
                </a:lnTo>
                <a:lnTo>
                  <a:pt x="0" y="8105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5256804" y="316230"/>
            <a:ext cx="68786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Študij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87830" y="1203884"/>
            <a:ext cx="15084670" cy="4223708"/>
          </a:xfrm>
          <a:custGeom>
            <a:avLst/>
            <a:gdLst/>
            <a:ahLst/>
            <a:cxnLst/>
            <a:rect l="l" t="t" r="r" b="b"/>
            <a:pathLst>
              <a:path w="15084670" h="4223708">
                <a:moveTo>
                  <a:pt x="0" y="0"/>
                </a:moveTo>
                <a:lnTo>
                  <a:pt x="15084669" y="0"/>
                </a:lnTo>
                <a:lnTo>
                  <a:pt x="15084669" y="4223707"/>
                </a:lnTo>
                <a:lnTo>
                  <a:pt x="0" y="4223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1787830" y="5599041"/>
            <a:ext cx="15130563" cy="4179818"/>
          </a:xfrm>
          <a:custGeom>
            <a:avLst/>
            <a:gdLst/>
            <a:ahLst/>
            <a:cxnLst/>
            <a:rect l="l" t="t" r="r" b="b"/>
            <a:pathLst>
              <a:path w="15130563" h="4179818">
                <a:moveTo>
                  <a:pt x="0" y="0"/>
                </a:moveTo>
                <a:lnTo>
                  <a:pt x="15130563" y="0"/>
                </a:lnTo>
                <a:lnTo>
                  <a:pt x="15130563" y="4179818"/>
                </a:lnTo>
                <a:lnTo>
                  <a:pt x="0" y="4179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5256804" y="316230"/>
            <a:ext cx="68786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Študij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91043" y="1234251"/>
            <a:ext cx="15968257" cy="8024049"/>
          </a:xfrm>
          <a:custGeom>
            <a:avLst/>
            <a:gdLst/>
            <a:ahLst/>
            <a:cxnLst/>
            <a:rect l="l" t="t" r="r" b="b"/>
            <a:pathLst>
              <a:path w="15968257" h="8024049">
                <a:moveTo>
                  <a:pt x="0" y="0"/>
                </a:moveTo>
                <a:lnTo>
                  <a:pt x="15968257" y="0"/>
                </a:lnTo>
                <a:lnTo>
                  <a:pt x="15968257" y="8024049"/>
                </a:lnTo>
                <a:lnTo>
                  <a:pt x="0" y="80240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5256804" y="316230"/>
            <a:ext cx="68786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Vpis v novo študijsko leto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-873444" y="6426636"/>
            <a:ext cx="6130248" cy="4758605"/>
          </a:xfrm>
          <a:custGeom>
            <a:avLst/>
            <a:gdLst/>
            <a:ahLst/>
            <a:cxnLst/>
            <a:rect l="l" t="t" r="r" b="b"/>
            <a:pathLst>
              <a:path w="6130248" h="4758605">
                <a:moveTo>
                  <a:pt x="6130248" y="0"/>
                </a:moveTo>
                <a:lnTo>
                  <a:pt x="0" y="0"/>
                </a:lnTo>
                <a:lnTo>
                  <a:pt x="0" y="4758605"/>
                </a:lnTo>
                <a:lnTo>
                  <a:pt x="6130248" y="4758605"/>
                </a:lnTo>
                <a:lnTo>
                  <a:pt x="613024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FBB03B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8894" y="1939367"/>
            <a:ext cx="15530212" cy="7668042"/>
          </a:xfrm>
          <a:custGeom>
            <a:avLst/>
            <a:gdLst/>
            <a:ahLst/>
            <a:cxnLst/>
            <a:rect l="l" t="t" r="r" b="b"/>
            <a:pathLst>
              <a:path w="15530212" h="7668042">
                <a:moveTo>
                  <a:pt x="0" y="0"/>
                </a:moveTo>
                <a:lnTo>
                  <a:pt x="15530212" y="0"/>
                </a:lnTo>
                <a:lnTo>
                  <a:pt x="15530212" y="7668042"/>
                </a:lnTo>
                <a:lnTo>
                  <a:pt x="0" y="7668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2964875" y="316230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BB03B"/>
                </a:solidFill>
                <a:latin typeface="Nunito Sans"/>
                <a:ea typeface="Nunito Sans"/>
                <a:cs typeface="Nunito Sans"/>
                <a:sym typeface="Nunito Sans"/>
              </a:rPr>
              <a:t>Postopki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8722" y="2020258"/>
            <a:ext cx="15250556" cy="7587151"/>
          </a:xfrm>
          <a:custGeom>
            <a:avLst/>
            <a:gdLst/>
            <a:ahLst/>
            <a:cxnLst/>
            <a:rect l="l" t="t" r="r" b="b"/>
            <a:pathLst>
              <a:path w="15250556" h="7587151">
                <a:moveTo>
                  <a:pt x="0" y="0"/>
                </a:moveTo>
                <a:lnTo>
                  <a:pt x="15250556" y="0"/>
                </a:lnTo>
                <a:lnTo>
                  <a:pt x="15250556" y="7587151"/>
                </a:lnTo>
                <a:lnTo>
                  <a:pt x="0" y="75871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Praktično izobraževanje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18433" y="1985637"/>
            <a:ext cx="16407084" cy="7506241"/>
          </a:xfrm>
          <a:custGeom>
            <a:avLst/>
            <a:gdLst/>
            <a:ahLst/>
            <a:cxnLst/>
            <a:rect l="l" t="t" r="r" b="b"/>
            <a:pathLst>
              <a:path w="16407084" h="7506241">
                <a:moveTo>
                  <a:pt x="0" y="0"/>
                </a:moveTo>
                <a:lnTo>
                  <a:pt x="16407084" y="0"/>
                </a:lnTo>
                <a:lnTo>
                  <a:pt x="16407084" y="7506241"/>
                </a:lnTo>
                <a:lnTo>
                  <a:pt x="0" y="7506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Praktično izobraževanje - ročni vnos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29225" y="1735594"/>
            <a:ext cx="14029551" cy="8066992"/>
          </a:xfrm>
          <a:custGeom>
            <a:avLst/>
            <a:gdLst/>
            <a:ahLst/>
            <a:cxnLst/>
            <a:rect l="l" t="t" r="r" b="b"/>
            <a:pathLst>
              <a:path w="14029551" h="8066992">
                <a:moveTo>
                  <a:pt x="0" y="0"/>
                </a:moveTo>
                <a:lnTo>
                  <a:pt x="14029550" y="0"/>
                </a:lnTo>
                <a:lnTo>
                  <a:pt x="14029550" y="8066992"/>
                </a:lnTo>
                <a:lnTo>
                  <a:pt x="0" y="80669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Praktično izobraževanje - Vnos ocen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FBB03B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33258" y="1028700"/>
            <a:ext cx="6296057" cy="8867686"/>
          </a:xfrm>
          <a:custGeom>
            <a:avLst/>
            <a:gdLst/>
            <a:ahLst/>
            <a:cxnLst/>
            <a:rect l="l" t="t" r="r" b="b"/>
            <a:pathLst>
              <a:path w="6296057" h="8867686">
                <a:moveTo>
                  <a:pt x="0" y="0"/>
                </a:moveTo>
                <a:lnTo>
                  <a:pt x="6296057" y="0"/>
                </a:lnTo>
                <a:lnTo>
                  <a:pt x="6296057" y="8867686"/>
                </a:lnTo>
                <a:lnTo>
                  <a:pt x="0" y="88676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9250797" y="1028700"/>
            <a:ext cx="6681243" cy="8867686"/>
          </a:xfrm>
          <a:custGeom>
            <a:avLst/>
            <a:gdLst/>
            <a:ahLst/>
            <a:cxnLst/>
            <a:rect l="l" t="t" r="r" b="b"/>
            <a:pathLst>
              <a:path w="6681243" h="8867686">
                <a:moveTo>
                  <a:pt x="0" y="0"/>
                </a:moveTo>
                <a:lnTo>
                  <a:pt x="6681243" y="0"/>
                </a:lnTo>
                <a:lnTo>
                  <a:pt x="6681243" y="8867686"/>
                </a:lnTo>
                <a:lnTo>
                  <a:pt x="0" y="8867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7" r="-112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2964875" y="316230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BB03B"/>
                </a:solidFill>
                <a:latin typeface="Nunito Sans"/>
                <a:ea typeface="Nunito Sans"/>
                <a:cs typeface="Nunito Sans"/>
                <a:sym typeface="Nunito Sans"/>
              </a:rPr>
              <a:t>Izpisi - primeri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FBB03B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37905" y="1478197"/>
            <a:ext cx="9635670" cy="5628136"/>
          </a:xfrm>
          <a:custGeom>
            <a:avLst/>
            <a:gdLst/>
            <a:ahLst/>
            <a:cxnLst/>
            <a:rect l="l" t="t" r="r" b="b"/>
            <a:pathLst>
              <a:path w="9635670" h="5628136">
                <a:moveTo>
                  <a:pt x="0" y="0"/>
                </a:moveTo>
                <a:lnTo>
                  <a:pt x="9635670" y="0"/>
                </a:lnTo>
                <a:lnTo>
                  <a:pt x="9635670" y="5628137"/>
                </a:lnTo>
                <a:lnTo>
                  <a:pt x="0" y="56281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3874278" y="5854432"/>
            <a:ext cx="10972800" cy="3752977"/>
          </a:xfrm>
          <a:custGeom>
            <a:avLst/>
            <a:gdLst/>
            <a:ahLst/>
            <a:cxnLst/>
            <a:rect l="l" t="t" r="r" b="b"/>
            <a:pathLst>
              <a:path w="10972800" h="3752977">
                <a:moveTo>
                  <a:pt x="0" y="0"/>
                </a:moveTo>
                <a:lnTo>
                  <a:pt x="10972800" y="0"/>
                </a:lnTo>
                <a:lnTo>
                  <a:pt x="10972800" y="3752977"/>
                </a:lnTo>
                <a:lnTo>
                  <a:pt x="0" y="37529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618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2964875" y="316230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BB03B"/>
                </a:solidFill>
                <a:latin typeface="Nunito Sans"/>
                <a:ea typeface="Nunito Sans"/>
                <a:cs typeface="Nunito Sans"/>
                <a:sym typeface="Nunito Sans"/>
              </a:rPr>
              <a:t>Izpisi - primeri</a:t>
            </a:r>
          </a:p>
        </p:txBody>
      </p:sp>
      <p:sp>
        <p:nvSpPr>
          <p:cNvPr id="8" name="Freeform 8"/>
          <p:cNvSpPr/>
          <p:nvPr/>
        </p:nvSpPr>
        <p:spPr>
          <a:xfrm>
            <a:off x="8520276" y="4396146"/>
            <a:ext cx="8739024" cy="2710187"/>
          </a:xfrm>
          <a:custGeom>
            <a:avLst/>
            <a:gdLst/>
            <a:ahLst/>
            <a:cxnLst/>
            <a:rect l="l" t="t" r="r" b="b"/>
            <a:pathLst>
              <a:path w="8739024" h="2710187">
                <a:moveTo>
                  <a:pt x="0" y="0"/>
                </a:moveTo>
                <a:lnTo>
                  <a:pt x="8739024" y="0"/>
                </a:lnTo>
                <a:lnTo>
                  <a:pt x="8739024" y="2710188"/>
                </a:lnTo>
                <a:lnTo>
                  <a:pt x="0" y="27101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12" r="-3012"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FBB03B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587586" y="2017538"/>
            <a:ext cx="12791659" cy="6251923"/>
          </a:xfrm>
          <a:custGeom>
            <a:avLst/>
            <a:gdLst/>
            <a:ahLst/>
            <a:cxnLst/>
            <a:rect l="l" t="t" r="r" b="b"/>
            <a:pathLst>
              <a:path w="12791659" h="6251923">
                <a:moveTo>
                  <a:pt x="0" y="0"/>
                </a:moveTo>
                <a:lnTo>
                  <a:pt x="12791658" y="0"/>
                </a:lnTo>
                <a:lnTo>
                  <a:pt x="12791658" y="6251924"/>
                </a:lnTo>
                <a:lnTo>
                  <a:pt x="0" y="62519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2964875" y="316230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BB03B"/>
                </a:solidFill>
                <a:latin typeface="Nunito Sans"/>
                <a:ea typeface="Nunito Sans"/>
                <a:cs typeface="Nunito Sans"/>
                <a:sym typeface="Nunito Sans"/>
              </a:rPr>
              <a:t>Elektronska sporočila - primeri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2159" y="5940250"/>
            <a:ext cx="6521801" cy="0"/>
          </a:xfrm>
          <a:prstGeom prst="line">
            <a:avLst/>
          </a:prstGeom>
          <a:ln w="114300" cap="flat">
            <a:solidFill>
              <a:srgbClr val="3E38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l-SI"/>
          </a:p>
        </p:txBody>
      </p:sp>
      <p:sp>
        <p:nvSpPr>
          <p:cNvPr id="3" name="AutoShape 3"/>
          <p:cNvSpPr/>
          <p:nvPr/>
        </p:nvSpPr>
        <p:spPr>
          <a:xfrm rot="-5400000">
            <a:off x="8073141" y="5940250"/>
            <a:ext cx="6521801" cy="0"/>
          </a:xfrm>
          <a:prstGeom prst="line">
            <a:avLst/>
          </a:prstGeom>
          <a:ln w="114300" cap="flat">
            <a:solidFill>
              <a:srgbClr val="3E383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l-SI"/>
          </a:p>
        </p:txBody>
      </p:sp>
      <p:sp>
        <p:nvSpPr>
          <p:cNvPr id="4" name="TextBox 4"/>
          <p:cNvSpPr txBox="1"/>
          <p:nvPr/>
        </p:nvSpPr>
        <p:spPr>
          <a:xfrm>
            <a:off x="3514016" y="2833550"/>
            <a:ext cx="509765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VODENJE POSTOPKOV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03262" y="2738300"/>
            <a:ext cx="1620204" cy="145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5"/>
              </a:lnSpc>
              <a:spcBef>
                <a:spcPct val="0"/>
              </a:spcBef>
            </a:pPr>
            <a:r>
              <a:rPr lang="en-US" sz="8532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05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57414" y="3726224"/>
            <a:ext cx="5859789" cy="184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  <a:spcBef>
                <a:spcPct val="0"/>
              </a:spcBef>
            </a:pPr>
            <a:r>
              <a:rPr lang="en-US" sz="2633" i="1" spc="26">
                <a:solidFill>
                  <a:srgbClr val="443B39"/>
                </a:solidFill>
                <a:latin typeface="Nunito Sans Condensed Italics"/>
                <a:ea typeface="Nunito Sans Condensed Italics"/>
                <a:cs typeface="Nunito Sans Condensed Italics"/>
                <a:sym typeface="Nunito Sans Condensed Italics"/>
              </a:rPr>
              <a:t>Vodenje postopkov, ki vključuje delo komisij, obravnavo študentskih vlog ter sprejemanje odločb v skladu z veljavno zakonodajo in internimi akti.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7414" y="6421904"/>
            <a:ext cx="571790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PRAKTIČNO IZOBRAŽEVANJE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1903" y="6074256"/>
            <a:ext cx="1620204" cy="144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5"/>
              </a:lnSpc>
              <a:spcBef>
                <a:spcPct val="0"/>
              </a:spcBef>
            </a:pPr>
            <a:r>
              <a:rPr lang="en-US" sz="8532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06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7414" y="7021979"/>
            <a:ext cx="5859789" cy="23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  <a:spcBef>
                <a:spcPct val="0"/>
              </a:spcBef>
            </a:pPr>
            <a:r>
              <a:rPr lang="en-US" sz="2633" i="1" spc="26">
                <a:solidFill>
                  <a:srgbClr val="443B39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Procesi povezni s praktičnim izobraževanjem, ki vključujejo pripravo pogodb, spremljanje opravljenih ur ter celotno administrativno podporo študentom in delodajalcem.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76941" y="6169506"/>
            <a:ext cx="5313383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POGLED ŠTUDENTOV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17203" y="2740128"/>
            <a:ext cx="1620204" cy="144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5"/>
              </a:lnSpc>
              <a:spcBef>
                <a:spcPct val="0"/>
              </a:spcBef>
            </a:pPr>
            <a:r>
              <a:rPr lang="en-US" sz="8532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07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76941" y="6826990"/>
            <a:ext cx="5313383" cy="23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  <a:spcBef>
                <a:spcPct val="0"/>
              </a:spcBef>
            </a:pPr>
            <a:r>
              <a:rPr lang="en-US" sz="2633" i="1" spc="26">
                <a:solidFill>
                  <a:srgbClr val="443B39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Študentski pogled na sistem, kjer imajo študenti dostop do svojega e-indeksa, izpitnih obveznosti ter vpogled v potek upravnih postopkov in oddanih vlog.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29316" y="2871650"/>
            <a:ext cx="631183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POGLED STROKOVIH DELAVCEV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17203" y="6074256"/>
            <a:ext cx="1620204" cy="144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45"/>
              </a:lnSpc>
              <a:spcBef>
                <a:spcPct val="0"/>
              </a:spcBef>
            </a:pPr>
            <a:r>
              <a:rPr lang="en-US" sz="8532" b="1">
                <a:solidFill>
                  <a:srgbClr val="FBB03B"/>
                </a:solidFill>
                <a:latin typeface="Nunito Sans Bold"/>
                <a:ea typeface="Nunito Sans Bold"/>
                <a:cs typeface="Nunito Sans Bold"/>
                <a:sym typeface="Nunito Sans Bold"/>
              </a:rPr>
              <a:t>08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29316" y="3492861"/>
            <a:ext cx="6307611" cy="2314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6"/>
              </a:lnSpc>
              <a:spcBef>
                <a:spcPct val="0"/>
              </a:spcBef>
            </a:pPr>
            <a:r>
              <a:rPr lang="en-US" sz="2633" i="1" spc="26">
                <a:solidFill>
                  <a:srgbClr val="443B39"/>
                </a:solidFill>
                <a:latin typeface="Nunito Italics"/>
                <a:ea typeface="Nunito Italics"/>
                <a:cs typeface="Nunito Italics"/>
                <a:sym typeface="Nunito Italics"/>
              </a:rPr>
              <a:t>Pogled strokovnih delavcev, ki vključuje dostop do vpisovanja ocen, spremljanje habilitacijskih postopkov ter vpogled v ključne podatke za vodenje in organizacijo študijskega procesa.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9201" y="396423"/>
            <a:ext cx="14969598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Potek predstavitve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4404" y="1152564"/>
            <a:ext cx="11301259" cy="5693009"/>
          </a:xfrm>
          <a:custGeom>
            <a:avLst/>
            <a:gdLst/>
            <a:ahLst/>
            <a:cxnLst/>
            <a:rect l="l" t="t" r="r" b="b"/>
            <a:pathLst>
              <a:path w="11301259" h="5693009">
                <a:moveTo>
                  <a:pt x="0" y="0"/>
                </a:moveTo>
                <a:lnTo>
                  <a:pt x="11301259" y="0"/>
                </a:lnTo>
                <a:lnTo>
                  <a:pt x="11301259" y="5693009"/>
                </a:lnTo>
                <a:lnTo>
                  <a:pt x="0" y="56930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 flipH="1">
            <a:off x="-873444" y="6426636"/>
            <a:ext cx="6130248" cy="4758605"/>
          </a:xfrm>
          <a:custGeom>
            <a:avLst/>
            <a:gdLst/>
            <a:ahLst/>
            <a:cxnLst/>
            <a:rect l="l" t="t" r="r" b="b"/>
            <a:pathLst>
              <a:path w="6130248" h="4758605">
                <a:moveTo>
                  <a:pt x="6130248" y="0"/>
                </a:moveTo>
                <a:lnTo>
                  <a:pt x="0" y="0"/>
                </a:lnTo>
                <a:lnTo>
                  <a:pt x="0" y="4758605"/>
                </a:lnTo>
                <a:lnTo>
                  <a:pt x="6130248" y="4758605"/>
                </a:lnTo>
                <a:lnTo>
                  <a:pt x="613024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6484801" y="4404568"/>
            <a:ext cx="11301259" cy="5721262"/>
          </a:xfrm>
          <a:custGeom>
            <a:avLst/>
            <a:gdLst/>
            <a:ahLst/>
            <a:cxnLst/>
            <a:rect l="l" t="t" r="r" b="b"/>
            <a:pathLst>
              <a:path w="11301259" h="5721262">
                <a:moveTo>
                  <a:pt x="0" y="0"/>
                </a:moveTo>
                <a:lnTo>
                  <a:pt x="11301259" y="0"/>
                </a:lnTo>
                <a:lnTo>
                  <a:pt x="11301259" y="5721262"/>
                </a:lnTo>
                <a:lnTo>
                  <a:pt x="0" y="57212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TextBox 8"/>
          <p:cNvSpPr txBox="1"/>
          <p:nvPr/>
        </p:nvSpPr>
        <p:spPr>
          <a:xfrm>
            <a:off x="5256804" y="316230"/>
            <a:ext cx="7776698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Pogled strokovnih delavcev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873444" y="6426636"/>
            <a:ext cx="6130248" cy="4758605"/>
          </a:xfrm>
          <a:custGeom>
            <a:avLst/>
            <a:gdLst/>
            <a:ahLst/>
            <a:cxnLst/>
            <a:rect l="l" t="t" r="r" b="b"/>
            <a:pathLst>
              <a:path w="6130248" h="4758605">
                <a:moveTo>
                  <a:pt x="6130248" y="0"/>
                </a:moveTo>
                <a:lnTo>
                  <a:pt x="0" y="0"/>
                </a:lnTo>
                <a:lnTo>
                  <a:pt x="0" y="4758605"/>
                </a:lnTo>
                <a:lnTo>
                  <a:pt x="6130248" y="4758605"/>
                </a:lnTo>
                <a:lnTo>
                  <a:pt x="613024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561568" y="1157424"/>
            <a:ext cx="11301259" cy="5269212"/>
          </a:xfrm>
          <a:custGeom>
            <a:avLst/>
            <a:gdLst/>
            <a:ahLst/>
            <a:cxnLst/>
            <a:rect l="l" t="t" r="r" b="b"/>
            <a:pathLst>
              <a:path w="11301259" h="5269212">
                <a:moveTo>
                  <a:pt x="0" y="0"/>
                </a:moveTo>
                <a:lnTo>
                  <a:pt x="11301259" y="0"/>
                </a:lnTo>
                <a:lnTo>
                  <a:pt x="11301259" y="5269212"/>
                </a:lnTo>
                <a:lnTo>
                  <a:pt x="0" y="526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4779249" y="3523625"/>
            <a:ext cx="11301259" cy="5806022"/>
          </a:xfrm>
          <a:custGeom>
            <a:avLst/>
            <a:gdLst/>
            <a:ahLst/>
            <a:cxnLst/>
            <a:rect l="l" t="t" r="r" b="b"/>
            <a:pathLst>
              <a:path w="11301259" h="5806022">
                <a:moveTo>
                  <a:pt x="0" y="0"/>
                </a:moveTo>
                <a:lnTo>
                  <a:pt x="11301259" y="0"/>
                </a:lnTo>
                <a:lnTo>
                  <a:pt x="11301259" y="5806022"/>
                </a:lnTo>
                <a:lnTo>
                  <a:pt x="0" y="58060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TextBox 8"/>
          <p:cNvSpPr txBox="1"/>
          <p:nvPr/>
        </p:nvSpPr>
        <p:spPr>
          <a:xfrm>
            <a:off x="5256804" y="316230"/>
            <a:ext cx="74501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Pogled strokovnih delavcev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97389" y="1430136"/>
            <a:ext cx="15237301" cy="7828164"/>
          </a:xfrm>
          <a:custGeom>
            <a:avLst/>
            <a:gdLst/>
            <a:ahLst/>
            <a:cxnLst/>
            <a:rect l="l" t="t" r="r" b="b"/>
            <a:pathLst>
              <a:path w="15237301" h="7828164">
                <a:moveTo>
                  <a:pt x="0" y="0"/>
                </a:moveTo>
                <a:lnTo>
                  <a:pt x="15237302" y="0"/>
                </a:lnTo>
                <a:lnTo>
                  <a:pt x="15237302" y="7828164"/>
                </a:lnTo>
                <a:lnTo>
                  <a:pt x="0" y="7828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5256804" y="316230"/>
            <a:ext cx="7803912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Pogled strokovnih delavcev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77297" y="1317555"/>
            <a:ext cx="11301259" cy="5311592"/>
          </a:xfrm>
          <a:custGeom>
            <a:avLst/>
            <a:gdLst/>
            <a:ahLst/>
            <a:cxnLst/>
            <a:rect l="l" t="t" r="r" b="b"/>
            <a:pathLst>
              <a:path w="11301259" h="5311592">
                <a:moveTo>
                  <a:pt x="0" y="0"/>
                </a:moveTo>
                <a:lnTo>
                  <a:pt x="11301259" y="0"/>
                </a:lnTo>
                <a:lnTo>
                  <a:pt x="11301259" y="5311592"/>
                </a:lnTo>
                <a:lnTo>
                  <a:pt x="0" y="53115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6772360" y="4890649"/>
            <a:ext cx="11301259" cy="5396351"/>
          </a:xfrm>
          <a:custGeom>
            <a:avLst/>
            <a:gdLst/>
            <a:ahLst/>
            <a:cxnLst/>
            <a:rect l="l" t="t" r="r" b="b"/>
            <a:pathLst>
              <a:path w="11301259" h="5396351">
                <a:moveTo>
                  <a:pt x="0" y="0"/>
                </a:moveTo>
                <a:lnTo>
                  <a:pt x="11301259" y="0"/>
                </a:lnTo>
                <a:lnTo>
                  <a:pt x="11301259" y="5396351"/>
                </a:lnTo>
                <a:lnTo>
                  <a:pt x="0" y="53963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5256804" y="316230"/>
            <a:ext cx="68786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Pogled študentov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91534" y="1269380"/>
            <a:ext cx="11301259" cy="5382225"/>
          </a:xfrm>
          <a:custGeom>
            <a:avLst/>
            <a:gdLst/>
            <a:ahLst/>
            <a:cxnLst/>
            <a:rect l="l" t="t" r="r" b="b"/>
            <a:pathLst>
              <a:path w="11301259" h="5382225">
                <a:moveTo>
                  <a:pt x="0" y="0"/>
                </a:moveTo>
                <a:lnTo>
                  <a:pt x="11301259" y="0"/>
                </a:lnTo>
                <a:lnTo>
                  <a:pt x="11301259" y="5382224"/>
                </a:lnTo>
                <a:lnTo>
                  <a:pt x="0" y="53822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6399455" y="5593010"/>
            <a:ext cx="11301259" cy="4167339"/>
          </a:xfrm>
          <a:custGeom>
            <a:avLst/>
            <a:gdLst/>
            <a:ahLst/>
            <a:cxnLst/>
            <a:rect l="l" t="t" r="r" b="b"/>
            <a:pathLst>
              <a:path w="11301259" h="4167339">
                <a:moveTo>
                  <a:pt x="0" y="0"/>
                </a:moveTo>
                <a:lnTo>
                  <a:pt x="11301259" y="0"/>
                </a:lnTo>
                <a:lnTo>
                  <a:pt x="11301259" y="4167340"/>
                </a:lnTo>
                <a:lnTo>
                  <a:pt x="0" y="41673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5256804" y="316230"/>
            <a:ext cx="68786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Pogled študentov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35851" y="1453924"/>
            <a:ext cx="14963677" cy="5480447"/>
          </a:xfrm>
          <a:custGeom>
            <a:avLst/>
            <a:gdLst/>
            <a:ahLst/>
            <a:cxnLst/>
            <a:rect l="l" t="t" r="r" b="b"/>
            <a:pathLst>
              <a:path w="14963677" h="5480447">
                <a:moveTo>
                  <a:pt x="0" y="0"/>
                </a:moveTo>
                <a:lnTo>
                  <a:pt x="14963677" y="0"/>
                </a:lnTo>
                <a:lnTo>
                  <a:pt x="14963677" y="5480447"/>
                </a:lnTo>
                <a:lnTo>
                  <a:pt x="0" y="5480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4717673" y="5069970"/>
            <a:ext cx="13068387" cy="4818968"/>
          </a:xfrm>
          <a:custGeom>
            <a:avLst/>
            <a:gdLst/>
            <a:ahLst/>
            <a:cxnLst/>
            <a:rect l="l" t="t" r="r" b="b"/>
            <a:pathLst>
              <a:path w="13068387" h="4818968">
                <a:moveTo>
                  <a:pt x="0" y="0"/>
                </a:moveTo>
                <a:lnTo>
                  <a:pt x="13068387" y="0"/>
                </a:lnTo>
                <a:lnTo>
                  <a:pt x="13068387" y="4818967"/>
                </a:lnTo>
                <a:lnTo>
                  <a:pt x="0" y="4818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5256804" y="316230"/>
            <a:ext cx="68786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Pogled študentov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81776" y="1972427"/>
            <a:ext cx="13924447" cy="5883079"/>
          </a:xfrm>
          <a:custGeom>
            <a:avLst/>
            <a:gdLst/>
            <a:ahLst/>
            <a:cxnLst/>
            <a:rect l="l" t="t" r="r" b="b"/>
            <a:pathLst>
              <a:path w="13924447" h="5883079">
                <a:moveTo>
                  <a:pt x="0" y="0"/>
                </a:moveTo>
                <a:lnTo>
                  <a:pt x="13924448" y="0"/>
                </a:lnTo>
                <a:lnTo>
                  <a:pt x="13924448" y="5883079"/>
                </a:lnTo>
                <a:lnTo>
                  <a:pt x="0" y="58830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5256804" y="316230"/>
            <a:ext cx="6878627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Pogled študentov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92725" y="1215047"/>
            <a:ext cx="11301259" cy="4873668"/>
          </a:xfrm>
          <a:custGeom>
            <a:avLst/>
            <a:gdLst/>
            <a:ahLst/>
            <a:cxnLst/>
            <a:rect l="l" t="t" r="r" b="b"/>
            <a:pathLst>
              <a:path w="11301259" h="4873668">
                <a:moveTo>
                  <a:pt x="0" y="0"/>
                </a:moveTo>
                <a:lnTo>
                  <a:pt x="11301259" y="0"/>
                </a:lnTo>
                <a:lnTo>
                  <a:pt x="11301259" y="4873668"/>
                </a:lnTo>
                <a:lnTo>
                  <a:pt x="0" y="487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6900948" y="5143500"/>
            <a:ext cx="11301259" cy="4873668"/>
          </a:xfrm>
          <a:custGeom>
            <a:avLst/>
            <a:gdLst/>
            <a:ahLst/>
            <a:cxnLst/>
            <a:rect l="l" t="t" r="r" b="b"/>
            <a:pathLst>
              <a:path w="11301259" h="4873668">
                <a:moveTo>
                  <a:pt x="0" y="0"/>
                </a:moveTo>
                <a:lnTo>
                  <a:pt x="11301259" y="0"/>
                </a:lnTo>
                <a:lnTo>
                  <a:pt x="11301259" y="4873668"/>
                </a:lnTo>
                <a:lnTo>
                  <a:pt x="0" y="4873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2813636" y="316230"/>
            <a:ext cx="11610658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Pogled študentov - potrjevanje vpisnega lista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A4C440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209999" y="3725653"/>
            <a:ext cx="10032599" cy="7411583"/>
          </a:xfrm>
          <a:custGeom>
            <a:avLst/>
            <a:gdLst/>
            <a:ahLst/>
            <a:cxnLst/>
            <a:rect l="l" t="t" r="r" b="b"/>
            <a:pathLst>
              <a:path w="10032599" h="7411583">
                <a:moveTo>
                  <a:pt x="0" y="0"/>
                </a:moveTo>
                <a:lnTo>
                  <a:pt x="10032599" y="0"/>
                </a:lnTo>
                <a:lnTo>
                  <a:pt x="10032599" y="7411582"/>
                </a:lnTo>
                <a:lnTo>
                  <a:pt x="0" y="7411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1238054" y="1328528"/>
            <a:ext cx="15811893" cy="137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>
                <a:solidFill>
                  <a:srgbClr val="A4C440"/>
                </a:solidFill>
                <a:latin typeface="Nunito Sans Expanded Bold"/>
                <a:ea typeface="Nunito Sans Expanded Bold"/>
                <a:cs typeface="Nunito Sans Expanded Bold"/>
                <a:sym typeface="Nunito Sans Expanded Bold"/>
              </a:rPr>
              <a:t>HVALA ZA POZORNOST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58638" y="4028386"/>
            <a:ext cx="2186341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Ali imate kakšna vprašanja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65468" y="5704436"/>
            <a:ext cx="2186341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BB03B"/>
                </a:solidFill>
                <a:latin typeface="Nunito Sans"/>
                <a:ea typeface="Nunito Sans"/>
                <a:cs typeface="Nunito Sans"/>
                <a:sym typeface="Nunito Sans"/>
              </a:rPr>
              <a:t>Ali imate kakšna vprašanja 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33E710-389F-36C1-B316-A0E0CF6C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00621"/>
            <a:ext cx="14683740" cy="13738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l-SI" sz="8400" dirty="0"/>
              <a:t>Pogosto zastavljena vprašanja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0C6D6A-D8FB-0EC6-7D76-C39D6416B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860" y="2628900"/>
            <a:ext cx="12112222" cy="6477000"/>
          </a:xfrm>
        </p:spPr>
        <p:txBody>
          <a:bodyPr anchor="t">
            <a:normAutofit fontScale="92500" lnSpcReduction="20000"/>
          </a:bodyPr>
          <a:lstStyle/>
          <a:p>
            <a:pPr marL="542925" lvl="0" indent="-542925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Ali je možno, da se pripravi modul računovodstvo in šola sama doplača ta modul?</a:t>
            </a:r>
          </a:p>
          <a:p>
            <a:pPr marL="542925" lvl="1" indent="0">
              <a:buNone/>
            </a:pPr>
            <a:r>
              <a:rPr lang="sl-SI" sz="3200" dirty="0"/>
              <a:t>Obstaja nekaj modelov kako bi to izvedli:</a:t>
            </a:r>
          </a:p>
          <a:p>
            <a:pPr lvl="2"/>
            <a:r>
              <a:rPr lang="sl-SI" sz="3200" dirty="0"/>
              <a:t>Vsaka šola za sebe</a:t>
            </a:r>
          </a:p>
          <a:p>
            <a:pPr lvl="2"/>
            <a:r>
              <a:rPr lang="sl-SI" sz="3200" dirty="0"/>
              <a:t>Skupno za večje število šola, ki uporabljajo enak računovodski program</a:t>
            </a:r>
          </a:p>
          <a:p>
            <a:pPr lvl="2"/>
            <a:r>
              <a:rPr lang="sl-SI" sz="3200" dirty="0"/>
              <a:t>Izdelava povsem novega računovodskega modula</a:t>
            </a:r>
          </a:p>
          <a:p>
            <a:pPr marL="620713" lvl="1" indent="0">
              <a:buNone/>
            </a:pPr>
            <a:endParaRPr lang="sl-SI" sz="3600" dirty="0"/>
          </a:p>
          <a:p>
            <a:pPr marL="620713" lvl="1" indent="0">
              <a:buNone/>
            </a:pPr>
            <a:r>
              <a:rPr lang="sl-SI" sz="3600" dirty="0"/>
              <a:t>V trenutni verziji so predvideni izvozi podatkov (Excel), in morebitni uvoz finančne kartice študenta za prikaz v sami aplikacijo.</a:t>
            </a:r>
          </a:p>
          <a:p>
            <a:pPr marL="620713" lvl="1" indent="0">
              <a:buNone/>
            </a:pPr>
            <a:r>
              <a:rPr lang="sl-SI" sz="3600" dirty="0"/>
              <a:t>Pogovarjamo se tudi za avtomatsko generiranje QR kode za mobilno bančništvo za plačilo vpisnih stroškov in plačil pristopov k izpitu.</a:t>
            </a:r>
          </a:p>
          <a:p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72331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FBB03B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7672" y="1343917"/>
            <a:ext cx="15047855" cy="7599167"/>
          </a:xfrm>
          <a:custGeom>
            <a:avLst/>
            <a:gdLst/>
            <a:ahLst/>
            <a:cxnLst/>
            <a:rect l="l" t="t" r="r" b="b"/>
            <a:pathLst>
              <a:path w="15047855" h="7599167">
                <a:moveTo>
                  <a:pt x="0" y="0"/>
                </a:moveTo>
                <a:lnTo>
                  <a:pt x="15047854" y="0"/>
                </a:lnTo>
                <a:lnTo>
                  <a:pt x="15047854" y="7599166"/>
                </a:lnTo>
                <a:lnTo>
                  <a:pt x="0" y="7599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11835098" y="4612585"/>
            <a:ext cx="6858194" cy="5898047"/>
          </a:xfrm>
          <a:custGeom>
            <a:avLst/>
            <a:gdLst/>
            <a:ahLst/>
            <a:cxnLst/>
            <a:rect l="l" t="t" r="r" b="b"/>
            <a:pathLst>
              <a:path w="6858194" h="5898047">
                <a:moveTo>
                  <a:pt x="0" y="0"/>
                </a:moveTo>
                <a:lnTo>
                  <a:pt x="6858194" y="0"/>
                </a:lnTo>
                <a:lnTo>
                  <a:pt x="6858194" y="5898047"/>
                </a:lnTo>
                <a:lnTo>
                  <a:pt x="0" y="5898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3125460" y="316230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BB03B"/>
                </a:solidFill>
                <a:latin typeface="Nunito Sans"/>
                <a:ea typeface="Nunito Sans"/>
                <a:cs typeface="Nunito Sans"/>
                <a:sym typeface="Nunito Sans"/>
              </a:rPr>
              <a:t>Prijavna stran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1C50C-4539-B3DE-FCE7-423A637EF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6C4B9C-0EBA-09A7-261C-4DC7B44B4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76037C1-DFCB-E0FD-F06C-0B494AFE3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106C3-05EF-8EA3-8644-6FD798A56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A7B765-8BC3-FD90-57DA-A9204EA73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860" y="1257300"/>
            <a:ext cx="12112222" cy="7848600"/>
          </a:xfrm>
        </p:spPr>
        <p:txBody>
          <a:bodyPr anchor="t">
            <a:normAutofit/>
          </a:bodyPr>
          <a:lstStyle/>
          <a:p>
            <a:pPr marL="542925" lvl="0" indent="-542925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Ali bo za uporabo evidence 2.0 potekalo izobraževanje in ali bodo na razpolago navodila za uporabo?</a:t>
            </a:r>
          </a:p>
          <a:p>
            <a:pPr marL="542925" lvl="0" indent="-542925">
              <a:buClr>
                <a:schemeClr val="accent3"/>
              </a:buClr>
              <a:buFont typeface="Wingdings" panose="05000000000000000000" pitchFamily="2" charset="2"/>
              <a:buChar char="Ø"/>
            </a:pPr>
            <a:endParaRPr lang="sl-SI" sz="3600" dirty="0">
              <a:solidFill>
                <a:srgbClr val="00B050"/>
              </a:solidFill>
            </a:endParaRPr>
          </a:p>
          <a:p>
            <a:pPr marL="542925" lvl="1" indent="0">
              <a:buClr>
                <a:schemeClr val="accent3"/>
              </a:buClr>
              <a:buNone/>
            </a:pPr>
            <a:r>
              <a:rPr lang="sl-SI" sz="3600" dirty="0"/>
              <a:t>Po pogodbi smo zavezani za pripravo navodil za uporabo in za uvodno izobraževanje. </a:t>
            </a:r>
            <a:br>
              <a:rPr lang="sl-SI" sz="3600" dirty="0"/>
            </a:br>
            <a:r>
              <a:rPr lang="sl-SI" sz="3600" dirty="0"/>
              <a:t>Predvidena so tekstovna in grafična navodila (Wiki) in video posnetki.</a:t>
            </a:r>
          </a:p>
          <a:p>
            <a:pPr marL="542925" lvl="1" indent="0">
              <a:buClr>
                <a:schemeClr val="accent3"/>
              </a:buClr>
              <a:buNone/>
            </a:pPr>
            <a:r>
              <a:rPr lang="sl-SI" sz="3600" dirty="0"/>
              <a:t>Izvedli bomo izobraževanje „izobraževalcev“.</a:t>
            </a:r>
          </a:p>
          <a:p>
            <a:pPr marL="620713" lvl="1" indent="0">
              <a:buNone/>
            </a:pPr>
            <a:endParaRPr lang="sl-SI" sz="3600" dirty="0"/>
          </a:p>
          <a:p>
            <a:pPr marL="0" indent="0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0040575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85FC54-B1BF-42EF-1177-A3A9C0FA0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C3E5B3-0B88-93B2-EDB4-6C296825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1EB7346-30F1-CF62-90C8-50AD2757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7AA82F-E19B-198F-C5AC-51185521A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11BD60-EA5F-B6D7-9743-34C04EE88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53868"/>
            <a:ext cx="12931140" cy="8763000"/>
          </a:xfrm>
        </p:spPr>
        <p:txBody>
          <a:bodyPr anchor="t">
            <a:normAutofit/>
          </a:bodyPr>
          <a:lstStyle/>
          <a:p>
            <a:pPr marL="542925" lvl="0" indent="-542925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Ali bomo lahko prešli na brezpapirno poslovanje z novo evidenco? </a:t>
            </a:r>
          </a:p>
          <a:p>
            <a:pPr marL="542925" lvl="0" indent="0">
              <a:buClr>
                <a:schemeClr val="accent3"/>
              </a:buClr>
              <a:buNone/>
            </a:pPr>
            <a:r>
              <a:rPr lang="sl-SI" dirty="0"/>
              <a:t>Eden od razlogov za izdelavo nove aplikacije Evidence 2.0 je brezpapirno poslovanje. Še vedno pa bo možen zajem papirnatih dokumentov v elektronski obliki. Predvideno je ročno in elektronsko podpisovanje dokumentov, ipd.</a:t>
            </a:r>
          </a:p>
          <a:p>
            <a:pPr marL="542925" lvl="0" indent="-542925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Ali bo nova evidenca imela vse te filtre kot stara evidenca, saj smo jo uporabili za veliko podatkov, ki smo jih lahko prenesli v Excel?</a:t>
            </a:r>
          </a:p>
          <a:p>
            <a:pPr marL="542925" lvl="0" indent="0">
              <a:buClr>
                <a:schemeClr val="accent3"/>
              </a:buClr>
              <a:buNone/>
            </a:pPr>
            <a:r>
              <a:rPr lang="sl-SI" dirty="0"/>
              <a:t>Pripravljen je podoben izvoz podatkov v Excel, kot ga ima obstoječa aplikacija</a:t>
            </a:r>
          </a:p>
          <a:p>
            <a:pPr marL="542925" lvl="0" indent="-542925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sl-SI" sz="3600" dirty="0">
                <a:solidFill>
                  <a:schemeClr val="accent3">
                    <a:lumMod val="75000"/>
                  </a:schemeClr>
                </a:solidFill>
              </a:rPr>
              <a:t>Ali se bo tudi lahko tiskalo več dokumentov hkrati...za več študentov ... praktična in uporabna?</a:t>
            </a:r>
          </a:p>
          <a:p>
            <a:pPr marL="542925" indent="0">
              <a:buClr>
                <a:schemeClr val="accent3"/>
              </a:buClr>
              <a:buNone/>
            </a:pPr>
            <a:r>
              <a:rPr lang="sl-SI" dirty="0"/>
              <a:t>Tudi ti filtri so že upoštevani. Obstajajo pa določene omejitve pri pripravi predlog dokumentov, ker ne gre več za namizno aplikacijo, temveč za spletno – aplikacije ni možno neposredno povezati z Wordom. </a:t>
            </a:r>
          </a:p>
          <a:p>
            <a:pPr marL="620713" lvl="1" indent="0">
              <a:buNone/>
            </a:pPr>
            <a:endParaRPr lang="sl-SI" sz="3600" dirty="0"/>
          </a:p>
          <a:p>
            <a:pPr marL="0" indent="0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5660581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4FF23-E25A-ECC0-7329-89DF1CADB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880F26C-C4EA-AAE2-6236-69CF8D070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1786C0B1-C2C2-D9EE-71D5-468F0793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60AFC5-584D-773D-BB19-8BBEE7F1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F1F7C5-3037-1A53-84C1-2571727C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860" y="1257300"/>
            <a:ext cx="12112222" cy="8411822"/>
          </a:xfrm>
        </p:spPr>
        <p:txBody>
          <a:bodyPr anchor="t">
            <a:normAutofit/>
          </a:bodyPr>
          <a:lstStyle/>
          <a:p>
            <a:pPr marL="542925" lvl="0" indent="-542925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Kdaj bo prenos </a:t>
            </a: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vidence 2.0 na šole?  Zaželeno čim prej, da se uredijo evidence.</a:t>
            </a:r>
            <a:endParaRPr lang="sl-SI" dirty="0">
              <a:solidFill>
                <a:schemeClr val="accent3">
                  <a:lumMod val="75000"/>
                </a:schemeClr>
              </a:solidFill>
            </a:endParaRPr>
          </a:p>
          <a:p>
            <a:pPr marL="542925" indent="0">
              <a:buClr>
                <a:schemeClr val="accent3"/>
              </a:buClr>
              <a:buNone/>
            </a:pPr>
            <a:r>
              <a:rPr lang="sl-SI" dirty="0"/>
              <a:t>Aplikacija bi naj bila izdelana in predana v uporabo 31. 6. 2026. Vendar to še ne pomeni, da bodo lahko vse šole začele z uporabo. Potrebno je izpeljati razpis za računalniško infrastruktur na katerem se bo program izvajal, pripraviti je potrebno prenos podatkov, za vsako šolo posebej in jih uskladiti z državnimi katalogi, potrebno je izobraževanje, itd.</a:t>
            </a:r>
          </a:p>
          <a:p>
            <a:pPr marL="542925" indent="0">
              <a:buClr>
                <a:schemeClr val="accent3"/>
              </a:buClr>
              <a:buNone/>
            </a:pPr>
            <a:r>
              <a:rPr lang="sl-SI" dirty="0"/>
              <a:t>V preizkusno fazo je vključenih pet zavodov. Ti bodo prešli prvi v uporabo. Prvo leto (ali vsaj na začetku) se bo nova aplikacija izvajala vzporedno s staro.</a:t>
            </a:r>
          </a:p>
          <a:p>
            <a:pPr marL="542925" indent="0">
              <a:buClr>
                <a:schemeClr val="accent3"/>
              </a:buClr>
              <a:buNone/>
            </a:pPr>
            <a:r>
              <a:rPr lang="sl-SI" dirty="0"/>
              <a:t>Skupnost VSŠ bo pripravila ekipo, ki bo pomagala zavodom pri prehodu na novo aplikacijo. Računamo tudi na sodelovanje IT podpornih ekip na posameznih zavodih. </a:t>
            </a:r>
          </a:p>
          <a:p>
            <a:pPr marL="620713" lvl="1" indent="0">
              <a:buNone/>
            </a:pPr>
            <a:endParaRPr lang="sl-SI" sz="3600" dirty="0"/>
          </a:p>
          <a:p>
            <a:pPr marL="0" indent="0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496117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4C763-3E70-24CB-F1CE-E0971F81D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3722E-141F-2B28-49B5-F2B1F084A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B035438F-C3C8-8CE1-FD91-F3DAE0C18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E8FF0-8F0B-8284-AF20-C0ACFFE6F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E7A048-F8AE-B422-01D9-008B556AE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860" y="1257300"/>
            <a:ext cx="12112222" cy="8411822"/>
          </a:xfrm>
        </p:spPr>
        <p:txBody>
          <a:bodyPr anchor="t">
            <a:normAutofit/>
          </a:bodyPr>
          <a:lstStyle/>
          <a:p>
            <a:pPr marL="542925" lvl="0" indent="-542925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chemeClr val="accent3">
                    <a:lumMod val="75000"/>
                  </a:schemeClr>
                </a:solidFill>
              </a:rPr>
              <a:t>Kaj če se odločimo kasneje za evidenco in ne takoj, ko bo zaživel program. Ali se je možno naknadno prijaviti?</a:t>
            </a:r>
            <a:endParaRPr lang="sl-SI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42925" indent="0">
              <a:buClr>
                <a:schemeClr val="accent3"/>
              </a:buClr>
              <a:buNone/>
            </a:pPr>
            <a:r>
              <a:rPr lang="sl-SI" dirty="0"/>
              <a:t>Ne vidim nobenega razloga, da to ne bi bilo možno. O tem bo verjetno odločalo ministrstvo oziroma Skupnost VSŠ.  Bo pa seveda potrebno izvesti vse postopke za prenos podatkov in vpeljavo aplikacije.</a:t>
            </a:r>
          </a:p>
          <a:p>
            <a:pPr marL="542925" indent="-457200"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pt-BR" sz="3600" dirty="0">
                <a:solidFill>
                  <a:schemeClr val="accent3">
                    <a:lumMod val="75000"/>
                  </a:schemeClr>
                </a:solidFill>
              </a:rPr>
              <a:t>Ali bo omogočen prenos podatkov o vpisu iz eVŠ  v novo evidenco?</a:t>
            </a:r>
            <a:br>
              <a:rPr lang="sl-SI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dirty="0"/>
              <a:t>Trenutno </a:t>
            </a:r>
            <a:r>
              <a:rPr lang="sl-SI" dirty="0" err="1"/>
              <a:t>eVŠ</a:t>
            </a:r>
            <a:r>
              <a:rPr lang="sl-SI" dirty="0"/>
              <a:t> ne omogoča povsem elektronske izmenjave, vendar delajo na tem. Trenutno Vpisna služba izvozi podatke v Excel obliki iz </a:t>
            </a:r>
            <a:r>
              <a:rPr lang="sl-SI" dirty="0" err="1"/>
              <a:t>eVŠ</a:t>
            </a:r>
            <a:r>
              <a:rPr lang="sl-SI" dirty="0"/>
              <a:t> aplikacije, mi pa jih uvozimo v Evidence 2.0.</a:t>
            </a:r>
          </a:p>
          <a:p>
            <a:pPr marL="620713" lvl="1" indent="0">
              <a:buNone/>
            </a:pPr>
            <a:endParaRPr lang="sl-SI" sz="3600" dirty="0"/>
          </a:p>
          <a:p>
            <a:pPr marL="0" indent="0">
              <a:buNone/>
            </a:pP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495531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F9CDDD-CD4D-6A6A-5E0B-EDBD1575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76300"/>
            <a:ext cx="17068800" cy="1143000"/>
          </a:xfrm>
        </p:spPr>
        <p:txBody>
          <a:bodyPr>
            <a:normAutofit/>
          </a:bodyPr>
          <a:lstStyle/>
          <a:p>
            <a:r>
              <a:rPr lang="sl-SI" sz="6000" dirty="0">
                <a:solidFill>
                  <a:schemeClr val="accent3">
                    <a:lumMod val="75000"/>
                  </a:schemeClr>
                </a:solidFill>
              </a:rPr>
              <a:t>Kontakt za dodatna vprašanja in predloge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BD4AE2-8A1E-B015-B54E-7B5A6471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390900"/>
            <a:ext cx="103632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5400" dirty="0" err="1">
                <a:hlinkClick r:id="rId2"/>
              </a:rPr>
              <a:t>domen.verber@mips.si</a:t>
            </a:r>
            <a:endParaRPr lang="sl-SI" sz="5400" dirty="0"/>
          </a:p>
          <a:p>
            <a:pPr marL="0" indent="0">
              <a:buNone/>
            </a:pPr>
            <a:r>
              <a:rPr lang="sl-SI" sz="5400" dirty="0" err="1">
                <a:hlinkClick r:id="rId3"/>
              </a:rPr>
              <a:t>maja.paj@mips.si</a:t>
            </a:r>
            <a:endParaRPr lang="sl-SI" sz="5400" dirty="0"/>
          </a:p>
          <a:p>
            <a:pPr marL="0" indent="0">
              <a:buNone/>
            </a:pP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209421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09889" y="1972907"/>
            <a:ext cx="15749411" cy="7835332"/>
          </a:xfrm>
          <a:custGeom>
            <a:avLst/>
            <a:gdLst/>
            <a:ahLst/>
            <a:cxnLst/>
            <a:rect l="l" t="t" r="r" b="b"/>
            <a:pathLst>
              <a:path w="15749411" h="7835332">
                <a:moveTo>
                  <a:pt x="0" y="0"/>
                </a:moveTo>
                <a:lnTo>
                  <a:pt x="15749411" y="0"/>
                </a:lnTo>
                <a:lnTo>
                  <a:pt x="15749411" y="7835332"/>
                </a:lnTo>
                <a:lnTo>
                  <a:pt x="0" y="783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Katalog študijskih programov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31639" y="1896774"/>
            <a:ext cx="15727661" cy="7844171"/>
          </a:xfrm>
          <a:custGeom>
            <a:avLst/>
            <a:gdLst/>
            <a:ahLst/>
            <a:cxnLst/>
            <a:rect l="l" t="t" r="r" b="b"/>
            <a:pathLst>
              <a:path w="15727661" h="7844171">
                <a:moveTo>
                  <a:pt x="0" y="0"/>
                </a:moveTo>
                <a:lnTo>
                  <a:pt x="15727661" y="0"/>
                </a:lnTo>
                <a:lnTo>
                  <a:pt x="15727661" y="7844171"/>
                </a:lnTo>
                <a:lnTo>
                  <a:pt x="0" y="7844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Katalog študijskih programov - Predmetnik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8699" y="1687014"/>
            <a:ext cx="15570601" cy="7804764"/>
          </a:xfrm>
          <a:custGeom>
            <a:avLst/>
            <a:gdLst/>
            <a:ahLst/>
            <a:cxnLst/>
            <a:rect l="l" t="t" r="r" b="b"/>
            <a:pathLst>
              <a:path w="15570601" h="7804764">
                <a:moveTo>
                  <a:pt x="0" y="0"/>
                </a:moveTo>
                <a:lnTo>
                  <a:pt x="15570602" y="0"/>
                </a:lnTo>
                <a:lnTo>
                  <a:pt x="15570602" y="7804763"/>
                </a:lnTo>
                <a:lnTo>
                  <a:pt x="0" y="78047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Študijski programi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59934" y="1797261"/>
            <a:ext cx="8210405" cy="7810148"/>
          </a:xfrm>
          <a:custGeom>
            <a:avLst/>
            <a:gdLst/>
            <a:ahLst/>
            <a:cxnLst/>
            <a:rect l="l" t="t" r="r" b="b"/>
            <a:pathLst>
              <a:path w="8210405" h="7810148">
                <a:moveTo>
                  <a:pt x="0" y="0"/>
                </a:moveTo>
                <a:lnTo>
                  <a:pt x="8210406" y="0"/>
                </a:lnTo>
                <a:lnTo>
                  <a:pt x="8210406" y="7810148"/>
                </a:lnTo>
                <a:lnTo>
                  <a:pt x="0" y="78101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9431077" y="1797261"/>
            <a:ext cx="8386736" cy="7810148"/>
          </a:xfrm>
          <a:custGeom>
            <a:avLst/>
            <a:gdLst/>
            <a:ahLst/>
            <a:cxnLst/>
            <a:rect l="l" t="t" r="r" b="b"/>
            <a:pathLst>
              <a:path w="8386736" h="7810148">
                <a:moveTo>
                  <a:pt x="0" y="0"/>
                </a:moveTo>
                <a:lnTo>
                  <a:pt x="8386736" y="0"/>
                </a:lnTo>
                <a:lnTo>
                  <a:pt x="8386736" y="7810148"/>
                </a:lnTo>
                <a:lnTo>
                  <a:pt x="0" y="7810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TextBox 7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Študijski programi - Moduli in predmeti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5292" y="8413469"/>
            <a:ext cx="19098585" cy="2387881"/>
            <a:chOff x="0" y="0"/>
            <a:chExt cx="5030080" cy="6289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30080" cy="628907"/>
            </a:xfrm>
            <a:custGeom>
              <a:avLst/>
              <a:gdLst/>
              <a:ahLst/>
              <a:cxnLst/>
              <a:rect l="l" t="t" r="r" b="b"/>
              <a:pathLst>
                <a:path w="5030080" h="628907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86B34"/>
            </a:solidFill>
          </p:spPr>
          <p:txBody>
            <a:bodyPr/>
            <a:lstStyle/>
            <a:p>
              <a:endParaRPr lang="sl-S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0997" y="1833889"/>
            <a:ext cx="15586005" cy="7773520"/>
          </a:xfrm>
          <a:custGeom>
            <a:avLst/>
            <a:gdLst/>
            <a:ahLst/>
            <a:cxnLst/>
            <a:rect l="l" t="t" r="r" b="b"/>
            <a:pathLst>
              <a:path w="15586005" h="7773520">
                <a:moveTo>
                  <a:pt x="0" y="0"/>
                </a:moveTo>
                <a:lnTo>
                  <a:pt x="15586006" y="0"/>
                </a:lnTo>
                <a:lnTo>
                  <a:pt x="15586006" y="7773520"/>
                </a:lnTo>
                <a:lnTo>
                  <a:pt x="0" y="7773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TextBox 6"/>
          <p:cNvSpPr txBox="1"/>
          <p:nvPr/>
        </p:nvSpPr>
        <p:spPr>
          <a:xfrm>
            <a:off x="3125460" y="634365"/>
            <a:ext cx="12037079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A4C440"/>
                </a:solidFill>
                <a:latin typeface="Nunito Sans"/>
                <a:ea typeface="Nunito Sans"/>
                <a:cs typeface="Nunito Sans"/>
                <a:sym typeface="Nunito Sans"/>
              </a:rPr>
              <a:t>Študijski programi - Vpis v razvid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818ED76543D4EB8A4E25E5883EE15" ma:contentTypeVersion="19" ma:contentTypeDescription="Ustvari nov dokument." ma:contentTypeScope="" ma:versionID="1c6298a098e33d79504906c89342b8a4">
  <xsd:schema xmlns:xsd="http://www.w3.org/2001/XMLSchema" xmlns:xs="http://www.w3.org/2001/XMLSchema" xmlns:p="http://schemas.microsoft.com/office/2006/metadata/properties" xmlns:ns2="adfc19c4-5502-4337-a563-80122bb492c5" xmlns:ns3="459b17cd-c081-40af-8ae3-7291a8ba2f52" targetNamespace="http://schemas.microsoft.com/office/2006/metadata/properties" ma:root="true" ma:fieldsID="306f7d836ad12e7d7974302cd9edae49" ns2:_="" ns3:_="">
    <xsd:import namespace="adfc19c4-5502-4337-a563-80122bb492c5"/>
    <xsd:import namespace="459b17cd-c081-40af-8ae3-7291a8ba2f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c19c4-5502-4337-a563-80122bb49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7d85cfa7-94e1-4748-823b-e73a70bce8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b17cd-c081-40af-8ae3-7291a8ba2f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fa5da9-315f-4b5f-a669-9c928266b46c}" ma:internalName="TaxCatchAll" ma:showField="CatchAllData" ma:web="459b17cd-c081-40af-8ae3-7291a8ba2f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c19c4-5502-4337-a563-80122bb492c5">
      <Terms xmlns="http://schemas.microsoft.com/office/infopath/2007/PartnerControls"/>
    </lcf76f155ced4ddcb4097134ff3c332f>
    <TaxCatchAll xmlns="459b17cd-c081-40af-8ae3-7291a8ba2f52" xsi:nil="true"/>
  </documentManagement>
</p:properties>
</file>

<file path=customXml/itemProps1.xml><?xml version="1.0" encoding="utf-8"?>
<ds:datastoreItem xmlns:ds="http://schemas.openxmlformats.org/officeDocument/2006/customXml" ds:itemID="{EF56A25D-8860-47CE-8F29-940B4DE6D28D}"/>
</file>

<file path=customXml/itemProps2.xml><?xml version="1.0" encoding="utf-8"?>
<ds:datastoreItem xmlns:ds="http://schemas.openxmlformats.org/officeDocument/2006/customXml" ds:itemID="{722C7721-1B6B-40F6-BFC8-0029A648339A}"/>
</file>

<file path=customXml/itemProps3.xml><?xml version="1.0" encoding="utf-8"?>
<ds:datastoreItem xmlns:ds="http://schemas.openxmlformats.org/officeDocument/2006/customXml" ds:itemID="{7426BFFD-1B8E-4890-AC1B-E43CB201E4E8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905</Words>
  <Application>Microsoft Office PowerPoint</Application>
  <PresentationFormat>Po meri</PresentationFormat>
  <Paragraphs>94</Paragraphs>
  <Slides>44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44</vt:i4>
      </vt:variant>
    </vt:vector>
  </HeadingPairs>
  <TitlesOfParts>
    <vt:vector size="54" baseType="lpstr">
      <vt:lpstr>Nunito Sans Bold</vt:lpstr>
      <vt:lpstr>Nunito Sans Condensed</vt:lpstr>
      <vt:lpstr>Wingdings</vt:lpstr>
      <vt:lpstr>Nunito Sans Condensed Italics</vt:lpstr>
      <vt:lpstr>Nunito Sans</vt:lpstr>
      <vt:lpstr>Nunito Italics</vt:lpstr>
      <vt:lpstr>Nunito Sans Expanded Bold</vt:lpstr>
      <vt:lpstr>Arial</vt:lpstr>
      <vt:lpstr>Calibri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Pogosto zastavljena vprašanja</vt:lpstr>
      <vt:lpstr>PowerPointova predstavitev</vt:lpstr>
      <vt:lpstr>PowerPointova predstavitev</vt:lpstr>
      <vt:lpstr>PowerPointova predstavitev</vt:lpstr>
      <vt:lpstr>PowerPointova predstavitev</vt:lpstr>
      <vt:lpstr>Kontakt za dodatna vprašanja in predloge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EVIDENCA 2.0</dc:title>
  <dc:creator>Domen Verber</dc:creator>
  <cp:lastModifiedBy>Domen Verber</cp:lastModifiedBy>
  <cp:revision>2</cp:revision>
  <dcterms:created xsi:type="dcterms:W3CDTF">2006-08-16T00:00:00Z</dcterms:created>
  <dcterms:modified xsi:type="dcterms:W3CDTF">2026-03-03T05:00:13Z</dcterms:modified>
  <dc:identifier>DAG5x58dC7M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0x010100A26818ED76543D4EB8A4E25E5883EE15</vt:lpwstr>
  </property>
</Properties>
</file>