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0" r:id="rId5"/>
    <p:sldId id="266" r:id="rId6"/>
    <p:sldId id="26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4" r:id="rId15"/>
    <p:sldId id="271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63C"/>
    <a:srgbClr val="343433"/>
    <a:srgbClr val="586B34"/>
    <a:srgbClr val="FFFFFF"/>
    <a:srgbClr val="596C35"/>
    <a:srgbClr val="A9C53A"/>
    <a:srgbClr val="D9D9D9"/>
    <a:srgbClr val="A4C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46884-970A-4ED4-9D2A-2EC9A6016113}" v="4" dt="2026-01-07T14:05:35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6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02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AA72A-DB7E-4AEC-A1D2-529AB4E99BD1}" type="datetimeFigureOut">
              <a:rPr lang="sl-SI" smtClean="0"/>
              <a:t>26. 02. 2026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AE0EF-7C30-4EF9-97D5-6F67B39389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AE0EF-7C30-4EF9-97D5-6F67B3938916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369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53F0-C691-461D-9925-780FD0D5D3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2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AE0EF-7C30-4EF9-97D5-6F67B3938916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442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4366" y="814792"/>
            <a:ext cx="9144000" cy="182034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4366" y="3804445"/>
            <a:ext cx="9144000" cy="120813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CCED4BD-CA04-4B76-9D2E-52739A062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5EA7865-6AF9-40DB-839F-F56EA5671D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6BD7419-866B-4CFB-A49B-2CB81963F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D72D81C-FBE4-4E22-A132-5B65DF3D7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6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7" name="Označba mesta noge 4">
            <a:extLst>
              <a:ext uri="{FF2B5EF4-FFF2-40B4-BE49-F238E27FC236}">
                <a16:creationId xmlns:a16="http://schemas.microsoft.com/office/drawing/2014/main" id="{DCE4976E-12DF-4484-9459-1AED6B9B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9B4E5F0-9082-42F0-8DED-203E0C70B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E4119ED-14CE-4B10-82F7-C498E6C25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FF29EA9-110B-4FC2-99C3-321BD1C98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B64C5FD-3466-4D9F-B07F-057A8FD0BC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8" name="Označba mesta noge 4">
            <a:extLst>
              <a:ext uri="{FF2B5EF4-FFF2-40B4-BE49-F238E27FC236}">
                <a16:creationId xmlns:a16="http://schemas.microsoft.com/office/drawing/2014/main" id="{FDF8FF88-BD4C-4C8F-9C3A-65E06DD8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251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627EFBB-7252-420C-9AA2-6F9EFC383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60D0768-262F-4477-95E3-E639C8569B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7" name="Označba mesta noge 4">
            <a:extLst>
              <a:ext uri="{FF2B5EF4-FFF2-40B4-BE49-F238E27FC236}">
                <a16:creationId xmlns:a16="http://schemas.microsoft.com/office/drawing/2014/main" id="{3A8EA60A-9540-4523-AC9C-27377919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521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5257597" cy="4881563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1674147-CF34-4BB8-A123-F4423EBA1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6AD298F-0C8B-4E98-A37E-C9318F93B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10" name="Označba mesta noge 4">
            <a:extLst>
              <a:ext uri="{FF2B5EF4-FFF2-40B4-BE49-F238E27FC236}">
                <a16:creationId xmlns:a16="http://schemas.microsoft.com/office/drawing/2014/main" id="{A4AFD4C7-2B3F-41CF-A42A-ED40419E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304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8A72DBC-DE11-4295-96A5-D6B81CC2D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FC9D0A0-284A-4088-9100-8DA21B71D2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10" name="Označba mesta noge 4">
            <a:extLst>
              <a:ext uri="{FF2B5EF4-FFF2-40B4-BE49-F238E27FC236}">
                <a16:creationId xmlns:a16="http://schemas.microsoft.com/office/drawing/2014/main" id="{6795B91C-E3AF-4D32-9573-17410CCC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896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55C1-4B36-497E-A805-974417FF186E}" type="datetimeFigureOut">
              <a:rPr lang="sl-SI" smtClean="0"/>
              <a:t>26. 02. 2026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F2FFD37-D0A4-43D4-B8A0-ACF3AD5318D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F723E94-F8C4-4D15-9B30-AE14A35A878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9C63C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info@visjesolska.si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40EDC679-BEF6-4B32-838D-1718140CC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669" y="400665"/>
            <a:ext cx="9110162" cy="4499809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00B0F0"/>
                </a:solidFill>
                <a:latin typeface="+mn-lt"/>
              </a:rPr>
              <a:t>Izobraževanje referentov in referentk</a:t>
            </a:r>
            <a:br>
              <a:rPr lang="sl-SI" sz="4000" dirty="0">
                <a:solidFill>
                  <a:srgbClr val="0070C0"/>
                </a:solidFill>
                <a:latin typeface="+mn-lt"/>
              </a:rPr>
            </a:br>
            <a:br>
              <a:rPr lang="sl-SI" dirty="0">
                <a:solidFill>
                  <a:srgbClr val="0070C0"/>
                </a:solidFill>
                <a:latin typeface="+mn-lt"/>
              </a:rPr>
            </a:br>
            <a:r>
              <a:rPr lang="sl-SI" sz="5000" dirty="0">
                <a:solidFill>
                  <a:srgbClr val="0070C0"/>
                </a:solidFill>
                <a:latin typeface="+mn-lt"/>
              </a:rPr>
              <a:t>Kratek pregled prijavno-izbirnega postopka</a:t>
            </a:r>
            <a:br>
              <a:rPr lang="sl-SI" dirty="0">
                <a:latin typeface="+mn-lt"/>
              </a:rPr>
            </a:br>
            <a:br>
              <a:rPr lang="sl-SI" dirty="0">
                <a:solidFill>
                  <a:srgbClr val="0070C0"/>
                </a:solidFill>
                <a:latin typeface="+mn-lt"/>
              </a:rPr>
            </a:br>
            <a:r>
              <a:rPr lang="sl-SI" sz="2400" dirty="0">
                <a:solidFill>
                  <a:srgbClr val="00B0F0"/>
                </a:solidFill>
                <a:latin typeface="+mn-lt"/>
              </a:rPr>
              <a:t>Naklo, 3. marec 2026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C098EBF-EA69-2947-0304-60A614D0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29" y="5879621"/>
            <a:ext cx="2730722" cy="565567"/>
          </a:xfrm>
          <a:prstGeom prst="rect">
            <a:avLst/>
          </a:prstGeom>
        </p:spPr>
      </p:pic>
      <p:pic>
        <p:nvPicPr>
          <p:cNvPr id="6" name="Slika 5" descr="Slika, ki vsebuje besede pisava, logotip, grafika, besedilo&#10;&#10;Vsebina, ustvarjena z UI, morda ni pravilna.">
            <a:extLst>
              <a:ext uri="{FF2B5EF4-FFF2-40B4-BE49-F238E27FC236}">
                <a16:creationId xmlns:a16="http://schemas.microsoft.com/office/drawing/2014/main" id="{FA96A55F-BB72-93C2-FF45-AF969FB7F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65" y="5978362"/>
            <a:ext cx="2121301" cy="7790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742F80C-5EA0-4A77-87E0-BDDF9B33E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18" y="5637055"/>
            <a:ext cx="2143090" cy="68261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2B29CCE-06F9-4095-ABA5-50D7FBC97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194" y="5493162"/>
            <a:ext cx="1701255" cy="105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9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FDF11CF0-5E5F-406E-8B2E-F2BF29257D12}"/>
              </a:ext>
            </a:extLst>
          </p:cNvPr>
          <p:cNvSpPr txBox="1">
            <a:spLocks/>
          </p:cNvSpPr>
          <p:nvPr/>
        </p:nvSpPr>
        <p:spPr>
          <a:xfrm>
            <a:off x="616018" y="630454"/>
            <a:ext cx="9529010" cy="559709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sl-SI" sz="3200" dirty="0">
                <a:solidFill>
                  <a:srgbClr val="0070C0"/>
                </a:solidFill>
              </a:rPr>
              <a:t>Preizkusi posebne nadarjenosti</a:t>
            </a:r>
            <a:endParaRPr lang="sl-SI" sz="600" dirty="0"/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sl-SI" sz="2400" dirty="0"/>
              <a:t>VPS pošlje sezname kandidatov (SOVD)</a:t>
            </a:r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/>
              <a:t>9. 4. 2026 (1. rok) oz. 2. 9. 2026 (2. rok)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Šole prijavljene kandidate povabite na opravljanje preizkusa:</a:t>
            </a:r>
          </a:p>
          <a:p>
            <a:pPr marL="285750" indent="-285750"/>
            <a:r>
              <a:rPr lang="sl-SI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prvem roku do 12. junija </a:t>
            </a:r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</a:p>
          <a:p>
            <a:pPr marL="285750" indent="-285750"/>
            <a:r>
              <a:rPr lang="sl-SI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drugem roku do 4. septembra 2026.</a:t>
            </a:r>
          </a:p>
          <a:p>
            <a:endParaRPr lang="sl-SI" sz="2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primeru omejitve vpisa se upošteva točkovanje, ki je navedeno v razpisu pri posamezni šoli.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sl-SI" sz="2400" dirty="0"/>
              <a:t>Rezultate pošljete VPS do 8. 7. 2026 (1. rok) oz. 11. 9. 2026 (2. rok)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sl-SI" sz="2400" dirty="0">
                <a:solidFill>
                  <a:schemeClr val="bg1">
                    <a:lumMod val="65000"/>
                  </a:schemeClr>
                </a:solidFill>
              </a:rPr>
              <a:t>Predviden je testni vnos rezultatov preizkusov na nekaterih šolah. (?)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endParaRPr lang="sl-SI" sz="2200" dirty="0">
              <a:solidFill>
                <a:schemeClr val="bg1">
                  <a:lumMod val="6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37772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AD531F0-D93B-4884-A8B4-452497EE8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104" y="144421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29D9687-75BD-4C1F-B87D-C5FC42B9C97F}"/>
              </a:ext>
            </a:extLst>
          </p:cNvPr>
          <p:cNvSpPr txBox="1"/>
          <p:nvPr/>
        </p:nvSpPr>
        <p:spPr>
          <a:xfrm>
            <a:off x="2530525" y="639109"/>
            <a:ext cx="54427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Kandidati s </a:t>
            </a:r>
            <a:r>
              <a:rPr lang="sl-SI" sz="3000" dirty="0">
                <a:solidFill>
                  <a:srgbClr val="0070C0"/>
                </a:solidFill>
              </a:rPr>
              <a:t>posebnim statusom</a:t>
            </a:r>
            <a:endParaRPr lang="sl-SI" sz="3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5BD2A8DB-755B-49E6-A7A0-CB55EFD9890A}"/>
              </a:ext>
            </a:extLst>
          </p:cNvPr>
          <p:cNvSpPr/>
          <p:nvPr/>
        </p:nvSpPr>
        <p:spPr>
          <a:xfrm>
            <a:off x="654102" y="1378819"/>
            <a:ext cx="91956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Posebna prošnja +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ustrezna dokazila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marca 2026</a:t>
            </a:r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2000" dirty="0"/>
              <a:t>kasneje pa le, če je po tem roku prišlo do upravičenih razlogov za to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KRAJŠI ROK!</a:t>
            </a:r>
            <a:endParaRPr lang="sl-SI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O statusu odloči pristojni organ višje strokovne šole.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Sprejeti so lahko (Sklep šole) ne glede na število točk v primeru omejitve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če izpolnjujejo splošne pogoje za vpis.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F426F70E-CC89-4E18-BB6B-01D69E36269F}"/>
              </a:ext>
            </a:extLst>
          </p:cNvPr>
          <p:cNvSpPr/>
          <p:nvPr/>
        </p:nvSpPr>
        <p:spPr>
          <a:xfrm>
            <a:off x="12146281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27AD5E14-BE58-4D9A-A581-37B2406182E8}"/>
              </a:ext>
            </a:extLst>
          </p:cNvPr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7A125DED-70C0-4CB5-92EB-FE07FF0086E3}"/>
              </a:ext>
            </a:extLst>
          </p:cNvPr>
          <p:cNvSpPr/>
          <p:nvPr/>
        </p:nvSpPr>
        <p:spPr>
          <a:xfrm rot="5400000">
            <a:off x="6055146" y="-6055146"/>
            <a:ext cx="58848" cy="1216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6AB542C8-CAC6-47FA-9ED9-50D03410E613}"/>
              </a:ext>
            </a:extLst>
          </p:cNvPr>
          <p:cNvSpPr/>
          <p:nvPr/>
        </p:nvSpPr>
        <p:spPr>
          <a:xfrm rot="5400000">
            <a:off x="6066576" y="758839"/>
            <a:ext cx="58848" cy="1216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E9E354C-097F-4B58-ADBC-22FCFA77F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20" y="3991469"/>
            <a:ext cx="4307261" cy="28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5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pisava, logotip, grafika, besedilo&#10;&#10;Vsebina, ustvarjena z UI, morda ni pravilna.">
            <a:extLst>
              <a:ext uri="{FF2B5EF4-FFF2-40B4-BE49-F238E27FC236}">
                <a16:creationId xmlns:a16="http://schemas.microsoft.com/office/drawing/2014/main" id="{F99C3792-BFC5-6E3C-CB9E-23464A613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65" y="5978362"/>
            <a:ext cx="2121301" cy="779053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69D7E178-93F0-486B-8987-B130DD53F3DC}"/>
              </a:ext>
            </a:extLst>
          </p:cNvPr>
          <p:cNvSpPr/>
          <p:nvPr/>
        </p:nvSpPr>
        <p:spPr>
          <a:xfrm>
            <a:off x="554475" y="1650512"/>
            <a:ext cx="5575883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Šolski center Celje</a:t>
            </a:r>
          </a:p>
          <a:p>
            <a:pPr algn="just">
              <a:lnSpc>
                <a:spcPct val="150000"/>
              </a:lnSpc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Višješolska prijavna služba</a:t>
            </a:r>
          </a:p>
          <a:p>
            <a:pPr algn="just">
              <a:lnSpc>
                <a:spcPct val="150000"/>
              </a:lnSpc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nn-NO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info@visjesolska.si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Telefon: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03 428 58 825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7704996-2455-4C46-9265-15BFC8CF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4" y="334602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0CE76610-A813-4392-8426-6A9A7CF3CC91}"/>
              </a:ext>
            </a:extLst>
          </p:cNvPr>
          <p:cNvSpPr/>
          <p:nvPr/>
        </p:nvSpPr>
        <p:spPr>
          <a:xfrm>
            <a:off x="3793944" y="969914"/>
            <a:ext cx="504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ZA POZORNOST!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120DA8AC-B437-41CB-989F-7C7026F5FD8C}"/>
              </a:ext>
            </a:extLst>
          </p:cNvPr>
          <p:cNvSpPr/>
          <p:nvPr/>
        </p:nvSpPr>
        <p:spPr>
          <a:xfrm>
            <a:off x="571316" y="4314979"/>
            <a:ext cx="8223537" cy="182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Odgovorna oseba VPS: Natalija Klepej Gržanič</a:t>
            </a:r>
          </a:p>
          <a:p>
            <a:pPr algn="just"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Samostojna strokovna delavka: Monika Vohl</a:t>
            </a:r>
          </a:p>
          <a:p>
            <a:pPr algn="just"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Strokovna delavka: Nina Fideršek</a:t>
            </a:r>
          </a:p>
          <a:p>
            <a:pPr algn="ctr">
              <a:lnSpc>
                <a:spcPct val="150000"/>
              </a:lnSpc>
            </a:pP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3F40947C-CA47-48BE-A5F1-2F01811D5113}"/>
              </a:ext>
            </a:extLst>
          </p:cNvPr>
          <p:cNvSpPr/>
          <p:nvPr/>
        </p:nvSpPr>
        <p:spPr>
          <a:xfrm>
            <a:off x="12146281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42F485D7-3C0F-43C7-8F8C-6C28A6942C07}"/>
              </a:ext>
            </a:extLst>
          </p:cNvPr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4BC16A26-ECAA-4D02-9636-54D5A57608FF}"/>
              </a:ext>
            </a:extLst>
          </p:cNvPr>
          <p:cNvSpPr/>
          <p:nvPr/>
        </p:nvSpPr>
        <p:spPr>
          <a:xfrm rot="5400000">
            <a:off x="6055146" y="-6055146"/>
            <a:ext cx="58848" cy="1216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BC4AAFAC-91F5-403B-B48C-43FC4582BC35}"/>
              </a:ext>
            </a:extLst>
          </p:cNvPr>
          <p:cNvSpPr/>
          <p:nvPr/>
        </p:nvSpPr>
        <p:spPr>
          <a:xfrm rot="5400000">
            <a:off x="6066576" y="758839"/>
            <a:ext cx="58848" cy="1216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AutoShape 2" descr="https://chatgpt.com/backend-api/estuary/content?id=file_00000000458c724387fa7a0bcd2591ed&amp;ts=492106&amp;p=fs&amp;cid=1&amp;sig=b6591ea32244311e9dc62ead83589da75d4e188edc8533f2b11918609f47437b&amp;v=0">
            <a:extLst>
              <a:ext uri="{FF2B5EF4-FFF2-40B4-BE49-F238E27FC236}">
                <a16:creationId xmlns:a16="http://schemas.microsoft.com/office/drawing/2014/main" id="{69B1936F-2AE4-4A7A-BC74-8C1BA1C79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BC35B3AF-A958-4BD6-99D2-5C4676358B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52" y="2130641"/>
            <a:ext cx="4725314" cy="315020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3282076-49D2-4328-BEC2-D9DC44148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20" y="6149112"/>
            <a:ext cx="2730722" cy="565567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E9C35EA6-F142-42AB-8EFF-C500F8091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95" y="5978362"/>
            <a:ext cx="2143090" cy="682614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D0373F91-086A-4D09-BCB0-621C6788CC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9144" y="5656121"/>
            <a:ext cx="1701255" cy="105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8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80A1A164-1D45-4C16-A4F0-4237D756A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sp>
        <p:nvSpPr>
          <p:cNvPr id="10" name="Podnaslov 2">
            <a:extLst>
              <a:ext uri="{FF2B5EF4-FFF2-40B4-BE49-F238E27FC236}">
                <a16:creationId xmlns:a16="http://schemas.microsoft.com/office/drawing/2014/main" id="{053503DF-DF48-4500-9C09-5AE595B5A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729" y="640080"/>
            <a:ext cx="9223899" cy="53311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3200" dirty="0">
                <a:solidFill>
                  <a:srgbClr val="0070C0"/>
                </a:solidFill>
              </a:rPr>
              <a:t>Razpis za vpis 2026/2027</a:t>
            </a:r>
            <a:endParaRPr lang="sl-SI" sz="2000" dirty="0">
              <a:solidFill>
                <a:srgbClr val="596C3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sl-SI" sz="1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sl-SI" dirty="0">
                <a:solidFill>
                  <a:schemeClr val="tx1"/>
                </a:solidFill>
              </a:rPr>
              <a:t>Objava: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/>
              <a:t>Ministrstvo za vzgojo in izobraževanje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/>
              <a:t>Višješolska prijavna služba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sl-SI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sl-SI" dirty="0"/>
              <a:t>Razpis določa: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/>
              <a:t>prijavne roke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/>
              <a:t>vpisne pogoje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/>
              <a:t>merila za izbiro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/>
              <a:t>število vpisnih mest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18D2E6C-6ADD-4609-AF55-0A33CC306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979" y="2627791"/>
            <a:ext cx="3738650" cy="4088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2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85CA947-EE2F-4A5E-8606-6C29475CA861}"/>
              </a:ext>
            </a:extLst>
          </p:cNvPr>
          <p:cNvSpPr txBox="1"/>
          <p:nvPr/>
        </p:nvSpPr>
        <p:spPr>
          <a:xfrm>
            <a:off x="4028467" y="1083961"/>
            <a:ext cx="3095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Vpisni pogoji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D6B2DF59-C9A7-4EDD-B5F6-CFBD6997FB3F}"/>
              </a:ext>
            </a:extLst>
          </p:cNvPr>
          <p:cNvSpPr/>
          <p:nvPr/>
        </p:nvSpPr>
        <p:spPr>
          <a:xfrm>
            <a:off x="286353" y="1988387"/>
            <a:ext cx="101305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 višješolski študij se lahko vpiše, kdor je opravil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splošno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oziroma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 poklicno maturo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(2) V višješolski študij se lahko vpiše tudi, kdor ima opravljen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mojstrski, delovodski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 poslovodski izpit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če ima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tri leta delovnih izkušenj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opravi preizkus znanja iz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slovenščine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oz. italijanščine ali madžarščine na narodnostno mešanih območjih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l-SI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matematike ali tujega jezika </a:t>
            </a:r>
            <a:r>
              <a:rPr lang="sl-SI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obsegu določenem za poklicno maturo.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1D92E3BB-3792-454D-ACC1-E634B8865D81}"/>
              </a:ext>
            </a:extLst>
          </p:cNvPr>
          <p:cNvSpPr/>
          <p:nvPr/>
        </p:nvSpPr>
        <p:spPr>
          <a:xfrm>
            <a:off x="12146281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6C30C365-5EDC-4436-AB6F-14447B09F2BD}"/>
              </a:ext>
            </a:extLst>
          </p:cNvPr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317BB9DE-07B6-402C-A5A8-753690013F14}"/>
              </a:ext>
            </a:extLst>
          </p:cNvPr>
          <p:cNvSpPr/>
          <p:nvPr/>
        </p:nvSpPr>
        <p:spPr>
          <a:xfrm rot="5400000">
            <a:off x="6055146" y="-6055146"/>
            <a:ext cx="58848" cy="1216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1C2D9098-66F9-4877-A14A-4B4CD459EE1E}"/>
              </a:ext>
            </a:extLst>
          </p:cNvPr>
          <p:cNvSpPr/>
          <p:nvPr/>
        </p:nvSpPr>
        <p:spPr>
          <a:xfrm rot="5400000">
            <a:off x="6066576" y="758839"/>
            <a:ext cx="58848" cy="1216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BBA57E68-2025-4F22-A5E9-7042302C5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48" y="3909223"/>
            <a:ext cx="7800000" cy="2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slov 2">
            <a:extLst>
              <a:ext uri="{FF2B5EF4-FFF2-40B4-BE49-F238E27FC236}">
                <a16:creationId xmlns:a16="http://schemas.microsoft.com/office/drawing/2014/main" id="{92FD6011-CA8D-4768-B395-6FB790707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789" y="780654"/>
            <a:ext cx="5832630" cy="5331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3200" dirty="0">
                <a:solidFill>
                  <a:srgbClr val="0070C0"/>
                </a:solidFill>
              </a:rPr>
              <a:t>Oddaja prijave – portal </a:t>
            </a:r>
            <a:r>
              <a:rPr lang="sl-SI" sz="3200" dirty="0" err="1">
                <a:solidFill>
                  <a:srgbClr val="0070C0"/>
                </a:solidFill>
              </a:rPr>
              <a:t>eVŠ</a:t>
            </a:r>
            <a:endParaRPr lang="sl-SI" sz="2000" dirty="0">
              <a:solidFill>
                <a:srgbClr val="596C3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sl-SI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sl-SI" dirty="0"/>
              <a:t>Prijava poteka izključno elektronsko preko portala </a:t>
            </a:r>
            <a:r>
              <a:rPr lang="sl-SI" dirty="0" err="1"/>
              <a:t>eVŠ</a:t>
            </a:r>
            <a:r>
              <a:rPr lang="sl-SI" dirty="0"/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sl-SI" sz="2800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sl-SI" dirty="0"/>
              <a:t>Prijava preko SI-PASS: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dirty="0"/>
              <a:t>različni načini prijave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dirty="0"/>
              <a:t>uporabniško ime in geslo (določijo sami) – </a:t>
            </a:r>
            <a:r>
              <a:rPr lang="sl-SI" dirty="0">
                <a:solidFill>
                  <a:srgbClr val="C00000"/>
                </a:solidFill>
              </a:rPr>
              <a:t>priporočamo (najmanj težav)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l-SI" sz="36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4A67D9D-B792-440C-BD28-32BAFBA5A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83" y="1386274"/>
            <a:ext cx="3630422" cy="5471726"/>
          </a:xfrm>
          <a:prstGeom prst="rect">
            <a:avLst/>
          </a:prstGeom>
        </p:spPr>
      </p:pic>
      <p:cxnSp>
        <p:nvCxnSpPr>
          <p:cNvPr id="3" name="Raven puščični povezovalnik 2">
            <a:extLst>
              <a:ext uri="{FF2B5EF4-FFF2-40B4-BE49-F238E27FC236}">
                <a16:creationId xmlns:a16="http://schemas.microsoft.com/office/drawing/2014/main" id="{4F12A699-1961-4B28-A6E7-A35EC3FF3CC5}"/>
              </a:ext>
            </a:extLst>
          </p:cNvPr>
          <p:cNvCxnSpPr/>
          <p:nvPr/>
        </p:nvCxnSpPr>
        <p:spPr>
          <a:xfrm flipV="1">
            <a:off x="4427809" y="3838052"/>
            <a:ext cx="1828800" cy="28408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avokotnik 3">
            <a:extLst>
              <a:ext uri="{FF2B5EF4-FFF2-40B4-BE49-F238E27FC236}">
                <a16:creationId xmlns:a16="http://schemas.microsoft.com/office/drawing/2014/main" id="{EEB73835-6F2A-4222-BEE8-64121DB040C9}"/>
              </a:ext>
            </a:extLst>
          </p:cNvPr>
          <p:cNvSpPr/>
          <p:nvPr/>
        </p:nvSpPr>
        <p:spPr>
          <a:xfrm>
            <a:off x="7102136" y="4740676"/>
            <a:ext cx="1686757" cy="32847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64FD591-94D9-4ABA-B621-F1A770719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896" y="384368"/>
            <a:ext cx="3204294" cy="100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577DC489-CA8F-40B7-A205-DD24FA69E52C}"/>
              </a:ext>
            </a:extLst>
          </p:cNvPr>
          <p:cNvSpPr txBox="1">
            <a:spLocks/>
          </p:cNvSpPr>
          <p:nvPr/>
        </p:nvSpPr>
        <p:spPr>
          <a:xfrm>
            <a:off x="1180730" y="640080"/>
            <a:ext cx="8781418" cy="53311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sl-SI" sz="3200" dirty="0">
                <a:solidFill>
                  <a:srgbClr val="0070C0"/>
                </a:solidFill>
              </a:rPr>
              <a:t>Oddaja prijave – portal </a:t>
            </a:r>
            <a:r>
              <a:rPr lang="sl-SI" sz="3200" dirty="0" err="1">
                <a:solidFill>
                  <a:srgbClr val="0070C0"/>
                </a:solidFill>
              </a:rPr>
              <a:t>eVŠ</a:t>
            </a:r>
            <a:endParaRPr lang="sl-SI" sz="2000" dirty="0">
              <a:solidFill>
                <a:srgbClr val="596C35"/>
              </a:solidFill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sl-SI" sz="1800" dirty="0"/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sl-SI" sz="2400" dirty="0"/>
              <a:t>Kandidat lahko odda samo ENO prijavo!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sl-SI" sz="2400" dirty="0"/>
              <a:t>Izbere lahko do TRI študijske želje po prioriteti.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sl-SI" sz="2400" dirty="0"/>
              <a:t>Do roka lahko spremeni svoje želje; izbriše obstoječo prijavo in odda novo.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sl-SI" sz="2400" dirty="0"/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sl-SI" sz="2400" dirty="0"/>
              <a:t>Oddaja prijave za VSŠ ni ovira za oddajo prijave na visokošolski študij in obratno. </a:t>
            </a:r>
          </a:p>
        </p:txBody>
      </p:sp>
    </p:spTree>
    <p:extLst>
      <p:ext uri="{BB962C8B-B14F-4D97-AF65-F5344CB8AC3E}">
        <p14:creationId xmlns:p14="http://schemas.microsoft.com/office/powerpoint/2010/main" val="302379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10FA9B8-E5D4-4C45-8F23-3BB75A1B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131" y="-4313"/>
            <a:ext cx="7417869" cy="6862313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0B6F970B-2E5B-4524-8C57-DFEFB0DF2B90}"/>
              </a:ext>
            </a:extLst>
          </p:cNvPr>
          <p:cNvSpPr txBox="1">
            <a:spLocks/>
          </p:cNvSpPr>
          <p:nvPr/>
        </p:nvSpPr>
        <p:spPr>
          <a:xfrm>
            <a:off x="567891" y="1174282"/>
            <a:ext cx="4071486" cy="49202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sl-SI" sz="3200" dirty="0">
                <a:solidFill>
                  <a:srgbClr val="0070C0"/>
                </a:solidFill>
              </a:rPr>
              <a:t>Spletna stran VPS</a:t>
            </a:r>
            <a:endParaRPr lang="sl-SI" sz="2000" dirty="0">
              <a:solidFill>
                <a:srgbClr val="596C35"/>
              </a:solidFill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sl-SI" sz="1800" dirty="0"/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sl-SI" sz="2400" dirty="0"/>
              <a:t>navodila po korakih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sl-SI" sz="2400" dirty="0"/>
              <a:t>video navodila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sl-SI" sz="2400" dirty="0"/>
              <a:t>pogosta vprašanja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sl-SI" sz="2400" dirty="0"/>
              <a:t>angleška spletna stran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2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1BA82A44-A3DC-4DDC-BD9B-01577BA2133E}"/>
              </a:ext>
            </a:extLst>
          </p:cNvPr>
          <p:cNvSpPr txBox="1">
            <a:spLocks/>
          </p:cNvSpPr>
          <p:nvPr/>
        </p:nvSpPr>
        <p:spPr>
          <a:xfrm>
            <a:off x="1180730" y="640079"/>
            <a:ext cx="8781418" cy="55970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sl-SI" sz="3200" dirty="0">
                <a:solidFill>
                  <a:srgbClr val="0070C0"/>
                </a:solidFill>
              </a:rPr>
              <a:t>Prvi rok – pomembni datumi</a:t>
            </a:r>
            <a:endParaRPr lang="sl-SI" sz="600" dirty="0"/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pl-PL" sz="2400" b="1" dirty="0"/>
              <a:t>18. 2. – 18. 3. 2026</a:t>
            </a:r>
            <a:r>
              <a:rPr lang="pl-PL" sz="2400" dirty="0"/>
              <a:t> – odprt prijavni rok – oddaja  prijave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pl-PL" sz="2400" dirty="0"/>
              <a:t>18. 3. 2026 – rok za oddajo že izdanih tujih spričeval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pl-PL" sz="2400" dirty="0"/>
              <a:t>18. 3. 2026 – rok za oddajo dokazil za POS </a:t>
            </a:r>
            <a:r>
              <a:rPr lang="pl-PL" sz="2000" dirty="0"/>
              <a:t>(kasneje le izjeme)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sl-SI" sz="2400" dirty="0"/>
              <a:t>17. 4. 2026 – sklep o omejitvi vpisa; na MVI pošljejo tiste šole, ki imajo 100 % ali več prijav glede na razpisana mesta.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sl-SI" sz="2400" dirty="0"/>
              <a:t>2. 7. 2026 – rok za oddajo tujih spričeval letošnjih maturantov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pl-PL" sz="2400" b="1" dirty="0"/>
              <a:t>22. 7. 2026 </a:t>
            </a:r>
            <a:r>
              <a:rPr lang="pl-PL" sz="2400" dirty="0"/>
              <a:t>– izid izbirnega postopka (Sklep na eVŠ)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sl-SI" sz="2400" dirty="0"/>
              <a:t>do 19. 8. 2026 – vpis sprejetih kandidatov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02198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879A74EF-6687-4466-8665-E6C6DB25DD0E}"/>
              </a:ext>
            </a:extLst>
          </p:cNvPr>
          <p:cNvSpPr txBox="1">
            <a:spLocks/>
          </p:cNvSpPr>
          <p:nvPr/>
        </p:nvSpPr>
        <p:spPr>
          <a:xfrm>
            <a:off x="1180729" y="640079"/>
            <a:ext cx="8916171" cy="55970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sl-SI" sz="3200" dirty="0">
                <a:solidFill>
                  <a:srgbClr val="0070C0"/>
                </a:solidFill>
              </a:rPr>
              <a:t>Drugi rok – pomembni datumi</a:t>
            </a:r>
            <a:endParaRPr lang="sl-SI" sz="600" dirty="0"/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sl-SI" sz="2400" b="1" dirty="0"/>
              <a:t>21. 8. – 27. 8. 2026 </a:t>
            </a:r>
            <a:r>
              <a:rPr lang="pl-PL" sz="2400" dirty="0"/>
              <a:t>– odprt prijavni rok – oddaja  prijave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pl-PL" sz="2400" dirty="0"/>
              <a:t>27. 8. 2026 – rok za oddajo že izdanih tujih spričeval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pl-PL" sz="2400" dirty="0"/>
              <a:t>27. 8. 2026 – rok za oddajo dokazil za POS </a:t>
            </a:r>
            <a:r>
              <a:rPr lang="pl-PL" sz="2000" dirty="0"/>
              <a:t>(kasneje le izjeme)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sl-SI" sz="2400" dirty="0"/>
              <a:t>10. 9. 2026 – rok za oddajo tujih spričeval letošnjih maturantov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pl-PL" sz="2400" b="1" dirty="0"/>
              <a:t>22. 9. 2026 </a:t>
            </a:r>
            <a:r>
              <a:rPr lang="pl-PL" sz="2400" dirty="0"/>
              <a:t>– izid izbirnega postopka (Sklep na eVŠ)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sl-SI" sz="2400" dirty="0"/>
              <a:t>do 1. 10. 2026 – vpis sprejetih kandidatov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5560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BF909A5F-5E9C-4FA2-81F6-13D1CE4AC651}"/>
              </a:ext>
            </a:extLst>
          </p:cNvPr>
          <p:cNvSpPr txBox="1">
            <a:spLocks/>
          </p:cNvSpPr>
          <p:nvPr/>
        </p:nvSpPr>
        <p:spPr>
          <a:xfrm>
            <a:off x="760397" y="630454"/>
            <a:ext cx="9452008" cy="55970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sl-SI" sz="3200" dirty="0">
                <a:solidFill>
                  <a:srgbClr val="0070C0"/>
                </a:solidFill>
              </a:rPr>
              <a:t>Postopek priznavanja izobraževanja</a:t>
            </a:r>
            <a:endParaRPr lang="sl-SI" sz="600" dirty="0"/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pl-PL" sz="2200" dirty="0"/>
              <a:t>Kandidati, ki so izobraževanje v tujini že končali, pošljejo dokazila do 18. 3. 2026 (1. rok) oz. 27. 8. 2026 (2. rok)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pl-PL" sz="2200" dirty="0"/>
              <a:t>Kandidati, ki dokazil še nimajo, pošljejo dokazila do 2. 7. 2026 (1. rok) oz. 10. 9. (2. rok)</a:t>
            </a:r>
            <a:endParaRPr lang="sl-SI" sz="2200" dirty="0"/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sl-SI" sz="2200" dirty="0"/>
              <a:t>Odločba mora vsebovati ocene; končno oceno ter 3. in 4. letnik!</a:t>
            </a:r>
          </a:p>
          <a:p>
            <a:pPr lvl="7" algn="just">
              <a:lnSpc>
                <a:spcPct val="100000"/>
              </a:lnSpc>
              <a:spcBef>
                <a:spcPts val="2400"/>
              </a:spcBef>
            </a:pPr>
            <a:endParaRPr lang="sl-SI" sz="800" dirty="0"/>
          </a:p>
          <a:p>
            <a:pPr lvl="7" algn="just">
              <a:lnSpc>
                <a:spcPct val="100000"/>
              </a:lnSpc>
              <a:spcBef>
                <a:spcPts val="2400"/>
              </a:spcBef>
            </a:pPr>
            <a:r>
              <a:rPr lang="sl-SI" sz="2200" dirty="0"/>
              <a:t>PROŠNJA VPS: Izdane odločbe nam pošljite čimprej, ne čakajte, da je postopek končan za vse kandidate.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sl-SI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A5CF3A-05D8-4216-84EC-C4831F337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8873"/>
            <a:ext cx="3872227" cy="254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73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 Microsoft PowerPointova predstavitev" id="{5469D02D-0B5B-4888-9918-D4F7344A0ACF}" vid="{E22870D7-46CF-40E5-B146-604AB908925B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6818ED76543D4EB8A4E25E5883EE15" ma:contentTypeVersion="19" ma:contentTypeDescription="Ustvari nov dokument." ma:contentTypeScope="" ma:versionID="1c6298a098e33d79504906c89342b8a4">
  <xsd:schema xmlns:xsd="http://www.w3.org/2001/XMLSchema" xmlns:xs="http://www.w3.org/2001/XMLSchema" xmlns:p="http://schemas.microsoft.com/office/2006/metadata/properties" xmlns:ns2="adfc19c4-5502-4337-a563-80122bb492c5" xmlns:ns3="459b17cd-c081-40af-8ae3-7291a8ba2f52" targetNamespace="http://schemas.microsoft.com/office/2006/metadata/properties" ma:root="true" ma:fieldsID="306f7d836ad12e7d7974302cd9edae49" ns2:_="" ns3:_="">
    <xsd:import namespace="adfc19c4-5502-4337-a563-80122bb492c5"/>
    <xsd:import namespace="459b17cd-c081-40af-8ae3-7291a8ba2f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c19c4-5502-4337-a563-80122bb49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7d85cfa7-94e1-4748-823b-e73a70bce8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b17cd-c081-40af-8ae3-7291a8ba2f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fa5da9-315f-4b5f-a669-9c928266b46c}" ma:internalName="TaxCatchAll" ma:showField="CatchAllData" ma:web="459b17cd-c081-40af-8ae3-7291a8ba2f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fc19c4-5502-4337-a563-80122bb492c5">
      <Terms xmlns="http://schemas.microsoft.com/office/infopath/2007/PartnerControls"/>
    </lcf76f155ced4ddcb4097134ff3c332f>
    <TaxCatchAll xmlns="459b17cd-c081-40af-8ae3-7291a8ba2f52" xsi:nil="true"/>
    <MediaLengthInSeconds xmlns="adfc19c4-5502-4337-a563-80122bb492c5" xsi:nil="true"/>
    <SharedWithUsers xmlns="459b17cd-c081-40af-8ae3-7291a8ba2f52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2D0DA1-F803-4C8E-BF0C-4555B7B3F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fc19c4-5502-4337-a563-80122bb492c5"/>
    <ds:schemaRef ds:uri="459b17cd-c081-40af-8ae3-7291a8ba2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25D532-062B-4C5D-A413-5466C1281E81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459b17cd-c081-40af-8ae3-7291a8ba2f52"/>
    <ds:schemaRef ds:uri="adfc19c4-5502-4337-a563-80122bb492c5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EE7BDFB-502A-4B88-83A6-2EA60CF753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746</Words>
  <Application>Microsoft Office PowerPoint</Application>
  <PresentationFormat>Širokozaslonsko</PresentationFormat>
  <Paragraphs>85</Paragraphs>
  <Slides>12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Roboto</vt:lpstr>
      <vt:lpstr>Officeova tema</vt:lpstr>
      <vt:lpstr>Izobraževanje referentov in referentk  Kratek pregled prijavno-izbirnega postopka  Naklo, 3. marec 2026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Skupnost VSS</dc:creator>
  <cp:lastModifiedBy>Vohl Monika</cp:lastModifiedBy>
  <cp:revision>77</cp:revision>
  <dcterms:created xsi:type="dcterms:W3CDTF">2016-11-28T08:39:30Z</dcterms:created>
  <dcterms:modified xsi:type="dcterms:W3CDTF">2026-02-26T11:01:41Z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0x010100A26818ED76543D4EB8A4E25E5883EE15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